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notesMasterIdLst>
    <p:notesMasterId r:id="rId142"/>
  </p:notesMasterIdLst>
  <p:handoutMasterIdLst>
    <p:handoutMasterId r:id="rId143"/>
  </p:handoutMasterIdLst>
  <p:sldIdLst>
    <p:sldId id="461" r:id="rId2"/>
    <p:sldId id="462" r:id="rId3"/>
    <p:sldId id="463" r:id="rId4"/>
    <p:sldId id="464" r:id="rId5"/>
    <p:sldId id="465" r:id="rId6"/>
    <p:sldId id="415" r:id="rId7"/>
    <p:sldId id="468" r:id="rId8"/>
    <p:sldId id="416" r:id="rId9"/>
    <p:sldId id="417" r:id="rId10"/>
    <p:sldId id="466" r:id="rId11"/>
    <p:sldId id="419" r:id="rId12"/>
    <p:sldId id="420" r:id="rId13"/>
    <p:sldId id="421" r:id="rId14"/>
    <p:sldId id="422" r:id="rId15"/>
    <p:sldId id="423" r:id="rId16"/>
    <p:sldId id="424" r:id="rId17"/>
    <p:sldId id="425" r:id="rId18"/>
    <p:sldId id="357" r:id="rId19"/>
    <p:sldId id="348" r:id="rId20"/>
    <p:sldId id="347" r:id="rId21"/>
    <p:sldId id="358" r:id="rId22"/>
    <p:sldId id="258" r:id="rId23"/>
    <p:sldId id="292" r:id="rId24"/>
    <p:sldId id="259" r:id="rId25"/>
    <p:sldId id="261" r:id="rId26"/>
    <p:sldId id="262" r:id="rId27"/>
    <p:sldId id="263" r:id="rId28"/>
    <p:sldId id="264" r:id="rId29"/>
    <p:sldId id="265" r:id="rId30"/>
    <p:sldId id="266" r:id="rId31"/>
    <p:sldId id="267" r:id="rId32"/>
    <p:sldId id="268" r:id="rId33"/>
    <p:sldId id="293" r:id="rId34"/>
    <p:sldId id="351" r:id="rId35"/>
    <p:sldId id="352" r:id="rId36"/>
    <p:sldId id="353" r:id="rId37"/>
    <p:sldId id="354" r:id="rId38"/>
    <p:sldId id="355" r:id="rId39"/>
    <p:sldId id="315" r:id="rId40"/>
    <p:sldId id="302" r:id="rId41"/>
    <p:sldId id="303" r:id="rId42"/>
    <p:sldId id="304" r:id="rId43"/>
    <p:sldId id="316" r:id="rId44"/>
    <p:sldId id="467" r:id="rId45"/>
    <p:sldId id="273" r:id="rId46"/>
    <p:sldId id="274" r:id="rId47"/>
    <p:sldId id="307" r:id="rId48"/>
    <p:sldId id="275" r:id="rId49"/>
    <p:sldId id="276" r:id="rId50"/>
    <p:sldId id="356" r:id="rId51"/>
    <p:sldId id="320" r:id="rId52"/>
    <p:sldId id="277" r:id="rId53"/>
    <p:sldId id="321" r:id="rId54"/>
    <p:sldId id="322" r:id="rId55"/>
    <p:sldId id="323" r:id="rId56"/>
    <p:sldId id="324" r:id="rId57"/>
    <p:sldId id="325" r:id="rId58"/>
    <p:sldId id="326" r:id="rId59"/>
    <p:sldId id="278" r:id="rId60"/>
    <p:sldId id="279" r:id="rId61"/>
    <p:sldId id="280" r:id="rId62"/>
    <p:sldId id="281" r:id="rId63"/>
    <p:sldId id="282" r:id="rId64"/>
    <p:sldId id="295" r:id="rId65"/>
    <p:sldId id="296" r:id="rId66"/>
    <p:sldId id="297" r:id="rId67"/>
    <p:sldId id="298" r:id="rId68"/>
    <p:sldId id="327" r:id="rId69"/>
    <p:sldId id="328" r:id="rId70"/>
    <p:sldId id="329" r:id="rId71"/>
    <p:sldId id="330" r:id="rId72"/>
    <p:sldId id="312" r:id="rId73"/>
    <p:sldId id="331" r:id="rId74"/>
    <p:sldId id="342" r:id="rId75"/>
    <p:sldId id="332" r:id="rId76"/>
    <p:sldId id="339" r:id="rId77"/>
    <p:sldId id="343" r:id="rId78"/>
    <p:sldId id="344" r:id="rId79"/>
    <p:sldId id="334" r:id="rId80"/>
    <p:sldId id="340" r:id="rId81"/>
    <p:sldId id="341" r:id="rId82"/>
    <p:sldId id="346" r:id="rId83"/>
    <p:sldId id="409" r:id="rId84"/>
    <p:sldId id="359" r:id="rId85"/>
    <p:sldId id="360" r:id="rId86"/>
    <p:sldId id="361" r:id="rId87"/>
    <p:sldId id="362" r:id="rId88"/>
    <p:sldId id="363" r:id="rId89"/>
    <p:sldId id="364" r:id="rId90"/>
    <p:sldId id="365" r:id="rId91"/>
    <p:sldId id="366" r:id="rId92"/>
    <p:sldId id="367" r:id="rId93"/>
    <p:sldId id="368" r:id="rId94"/>
    <p:sldId id="369" r:id="rId95"/>
    <p:sldId id="370" r:id="rId96"/>
    <p:sldId id="371" r:id="rId97"/>
    <p:sldId id="372" r:id="rId98"/>
    <p:sldId id="458" r:id="rId99"/>
    <p:sldId id="374" r:id="rId100"/>
    <p:sldId id="375" r:id="rId101"/>
    <p:sldId id="376" r:id="rId102"/>
    <p:sldId id="377" r:id="rId103"/>
    <p:sldId id="418"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 id="397" r:id="rId124"/>
    <p:sldId id="398" r:id="rId125"/>
    <p:sldId id="399" r:id="rId126"/>
    <p:sldId id="400" r:id="rId127"/>
    <p:sldId id="410" r:id="rId128"/>
    <p:sldId id="411" r:id="rId129"/>
    <p:sldId id="412" r:id="rId130"/>
    <p:sldId id="413" r:id="rId131"/>
    <p:sldId id="414" r:id="rId132"/>
    <p:sldId id="402" r:id="rId133"/>
    <p:sldId id="403" r:id="rId134"/>
    <p:sldId id="404" r:id="rId135"/>
    <p:sldId id="406" r:id="rId136"/>
    <p:sldId id="407" r:id="rId137"/>
    <p:sldId id="408" r:id="rId138"/>
    <p:sldId id="471" r:id="rId139"/>
    <p:sldId id="469" r:id="rId140"/>
    <p:sldId id="470" r:id="rId14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FFFFCC"/>
    <a:srgbClr val="CCFFFF"/>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0" autoAdjust="0"/>
    <p:restoredTop sz="93891" autoAdjust="0"/>
  </p:normalViewPr>
  <p:slideViewPr>
    <p:cSldViewPr>
      <p:cViewPr varScale="1">
        <p:scale>
          <a:sx n="67" d="100"/>
          <a:sy n="67" d="100"/>
        </p:scale>
        <p:origin x="126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 Id="rId4" Type="http://schemas.openxmlformats.org/officeDocument/2006/relationships/image" Target="../media/image73.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5" Type="http://schemas.openxmlformats.org/officeDocument/2006/relationships/image" Target="../media/image95.wmf"/><Relationship Id="rId4" Type="http://schemas.openxmlformats.org/officeDocument/2006/relationships/image" Target="../media/image94.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00.wmf"/><Relationship Id="rId7" Type="http://schemas.openxmlformats.org/officeDocument/2006/relationships/image" Target="../media/image104.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wmf"/><Relationship Id="rId4"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7.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33.wmf"/><Relationship Id="rId1" Type="http://schemas.openxmlformats.org/officeDocument/2006/relationships/image" Target="../media/image132.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8.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6.wmf"/><Relationship Id="rId1" Type="http://schemas.openxmlformats.org/officeDocument/2006/relationships/image" Target="../media/image145.wmf"/><Relationship Id="rId5" Type="http://schemas.openxmlformats.org/officeDocument/2006/relationships/image" Target="../media/image148.wmf"/><Relationship Id="rId4" Type="http://schemas.openxmlformats.org/officeDocument/2006/relationships/image" Target="../media/image147.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5EE14DE8-843C-4E83-9ADA-F7BB6A01B7B3}"/>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fontAlgn="auto" hangingPunct="1">
              <a:spcBef>
                <a:spcPct val="0"/>
              </a:spcBef>
              <a:spcAft>
                <a:spcPts val="0"/>
              </a:spcAft>
              <a:defRPr kumimoji="1" sz="1200" b="0">
                <a:latin typeface="+mn-lt"/>
                <a:ea typeface="+mn-ea"/>
              </a:defRPr>
            </a:lvl1pPr>
          </a:lstStyle>
          <a:p>
            <a:pPr>
              <a:defRPr/>
            </a:pPr>
            <a:endParaRPr lang="en-US" altLang="zh-CN"/>
          </a:p>
        </p:txBody>
      </p:sp>
      <p:sp>
        <p:nvSpPr>
          <p:cNvPr id="165891" name="Rectangle 3">
            <a:extLst>
              <a:ext uri="{FF2B5EF4-FFF2-40B4-BE49-F238E27FC236}">
                <a16:creationId xmlns:a16="http://schemas.microsoft.com/office/drawing/2014/main" id="{869D0529-EA20-419F-BA10-426A407DF06C}"/>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fontAlgn="auto" hangingPunct="1">
              <a:spcBef>
                <a:spcPct val="0"/>
              </a:spcBef>
              <a:spcAft>
                <a:spcPts val="0"/>
              </a:spcAft>
              <a:defRPr kumimoji="1" sz="1200" b="0">
                <a:latin typeface="+mn-lt"/>
                <a:ea typeface="+mn-ea"/>
              </a:defRPr>
            </a:lvl1pPr>
          </a:lstStyle>
          <a:p>
            <a:pPr>
              <a:defRPr/>
            </a:pPr>
            <a:endParaRPr lang="en-US" altLang="zh-CN"/>
          </a:p>
        </p:txBody>
      </p:sp>
      <p:sp>
        <p:nvSpPr>
          <p:cNvPr id="165892" name="Rectangle 4">
            <a:extLst>
              <a:ext uri="{FF2B5EF4-FFF2-40B4-BE49-F238E27FC236}">
                <a16:creationId xmlns:a16="http://schemas.microsoft.com/office/drawing/2014/main" id="{01B2AF82-3B8C-4D0E-A73B-F73F66765AB4}"/>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fontAlgn="auto" hangingPunct="1">
              <a:spcBef>
                <a:spcPct val="0"/>
              </a:spcBef>
              <a:spcAft>
                <a:spcPts val="0"/>
              </a:spcAft>
              <a:defRPr kumimoji="1" sz="1200" b="0">
                <a:latin typeface="+mn-lt"/>
                <a:ea typeface="+mn-ea"/>
              </a:defRPr>
            </a:lvl1pPr>
          </a:lstStyle>
          <a:p>
            <a:pPr>
              <a:defRPr/>
            </a:pPr>
            <a:endParaRPr lang="en-US" altLang="zh-CN"/>
          </a:p>
        </p:txBody>
      </p:sp>
      <p:sp>
        <p:nvSpPr>
          <p:cNvPr id="165893" name="Rectangle 5">
            <a:extLst>
              <a:ext uri="{FF2B5EF4-FFF2-40B4-BE49-F238E27FC236}">
                <a16:creationId xmlns:a16="http://schemas.microsoft.com/office/drawing/2014/main" id="{9993CF41-EF4D-43E7-A2F8-8C93DCC8422D}"/>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fontAlgn="auto" hangingPunct="1">
              <a:spcBef>
                <a:spcPct val="0"/>
              </a:spcBef>
              <a:spcAft>
                <a:spcPts val="0"/>
              </a:spcAft>
              <a:defRPr kumimoji="1" sz="1200" b="0">
                <a:latin typeface="+mn-lt"/>
                <a:ea typeface="+mn-ea"/>
              </a:defRPr>
            </a:lvl1pPr>
          </a:lstStyle>
          <a:p>
            <a:pPr>
              <a:defRPr/>
            </a:pPr>
            <a:fld id="{D1CBE7FE-AE2B-4DD8-9357-AB8D2CA62AB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F1C9BB0-FAE3-4776-A68B-9FEC4AB9B8A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fontAlgn="auto" hangingPunct="1">
              <a:spcBef>
                <a:spcPct val="0"/>
              </a:spcBef>
              <a:spcAft>
                <a:spcPts val="0"/>
              </a:spcAft>
              <a:defRPr kumimoji="1" sz="1200" b="0">
                <a:latin typeface="+mn-lt"/>
                <a:ea typeface="+mn-ea"/>
              </a:defRPr>
            </a:lvl1pPr>
          </a:lstStyle>
          <a:p>
            <a:pPr>
              <a:defRPr/>
            </a:pPr>
            <a:endParaRPr lang="en-US" altLang="zh-CN"/>
          </a:p>
        </p:txBody>
      </p:sp>
      <p:sp>
        <p:nvSpPr>
          <p:cNvPr id="4099" name="Rectangle 3">
            <a:extLst>
              <a:ext uri="{FF2B5EF4-FFF2-40B4-BE49-F238E27FC236}">
                <a16:creationId xmlns:a16="http://schemas.microsoft.com/office/drawing/2014/main" id="{AB350B3D-93D0-4CE5-90DE-1FCF145C6B12}"/>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fontAlgn="auto" hangingPunct="1">
              <a:spcBef>
                <a:spcPct val="0"/>
              </a:spcBef>
              <a:spcAft>
                <a:spcPts val="0"/>
              </a:spcAft>
              <a:defRPr kumimoji="1" sz="1200" b="0">
                <a:latin typeface="+mn-lt"/>
                <a:ea typeface="+mn-ea"/>
              </a:defRPr>
            </a:lvl1pPr>
          </a:lstStyle>
          <a:p>
            <a:pPr>
              <a:defRPr/>
            </a:pPr>
            <a:endParaRPr lang="en-US" altLang="zh-CN"/>
          </a:p>
        </p:txBody>
      </p:sp>
      <p:sp>
        <p:nvSpPr>
          <p:cNvPr id="7172" name="Rectangle 4">
            <a:extLst>
              <a:ext uri="{FF2B5EF4-FFF2-40B4-BE49-F238E27FC236}">
                <a16:creationId xmlns:a16="http://schemas.microsoft.com/office/drawing/2014/main" id="{A35F3E91-DEDA-460B-8E02-EE5EE0C285B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ECA32BB4-F26E-420B-95B9-FFBECFCB10BD}"/>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a:extLst>
              <a:ext uri="{FF2B5EF4-FFF2-40B4-BE49-F238E27FC236}">
                <a16:creationId xmlns:a16="http://schemas.microsoft.com/office/drawing/2014/main" id="{3A76EADD-2D29-4F20-B9E5-2F4DAAF18EF9}"/>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fontAlgn="auto" hangingPunct="1">
              <a:spcBef>
                <a:spcPct val="0"/>
              </a:spcBef>
              <a:spcAft>
                <a:spcPts val="0"/>
              </a:spcAft>
              <a:defRPr kumimoji="1" sz="1200" b="0">
                <a:latin typeface="+mn-lt"/>
                <a:ea typeface="+mn-ea"/>
              </a:defRPr>
            </a:lvl1pPr>
          </a:lstStyle>
          <a:p>
            <a:pPr>
              <a:defRPr/>
            </a:pPr>
            <a:endParaRPr lang="en-US" altLang="zh-CN"/>
          </a:p>
        </p:txBody>
      </p:sp>
      <p:sp>
        <p:nvSpPr>
          <p:cNvPr id="4103" name="Rectangle 7">
            <a:extLst>
              <a:ext uri="{FF2B5EF4-FFF2-40B4-BE49-F238E27FC236}">
                <a16:creationId xmlns:a16="http://schemas.microsoft.com/office/drawing/2014/main" id="{99137168-E32B-455D-88C4-BCC61F791B2D}"/>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fontAlgn="auto" hangingPunct="1">
              <a:spcBef>
                <a:spcPct val="0"/>
              </a:spcBef>
              <a:spcAft>
                <a:spcPts val="0"/>
              </a:spcAft>
              <a:defRPr kumimoji="1" sz="1200" b="0">
                <a:latin typeface="+mn-lt"/>
                <a:ea typeface="+mn-ea"/>
              </a:defRPr>
            </a:lvl1pPr>
          </a:lstStyle>
          <a:p>
            <a:pPr>
              <a:defRPr/>
            </a:pPr>
            <a:fld id="{7B64BF13-A8EC-4A6B-8CEB-02308C408C1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info.datang.net/Y/Y0983.HTM"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baike.baidu.com/view/106622.htm" TargetMode="External"/><Relationship Id="rId4" Type="http://schemas.openxmlformats.org/officeDocument/2006/relationships/hyperlink" Target="http://baike.baidu.com/pic/77/11708349142346213.jp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F6B66A1-CB0E-49C0-988C-AAD10D7427ED}"/>
              </a:ext>
            </a:extLst>
          </p:cNvPr>
          <p:cNvSpPr>
            <a:spLocks noGrp="1" noRot="1" noChangeAspect="1" noChangeArrowheads="1" noTextEdit="1"/>
          </p:cNvSpPr>
          <p:nvPr>
            <p:ph type="sldImg" idx="4294967295"/>
          </p:nvPr>
        </p:nvSpPr>
        <p:spPr/>
      </p:sp>
      <p:sp>
        <p:nvSpPr>
          <p:cNvPr id="14339" name="Rectangle 3">
            <a:extLst>
              <a:ext uri="{FF2B5EF4-FFF2-40B4-BE49-F238E27FC236}">
                <a16:creationId xmlns:a16="http://schemas.microsoft.com/office/drawing/2014/main" id="{DE9C9735-70A6-404A-9103-3054E39E658E}"/>
              </a:ext>
            </a:extLst>
          </p:cNvPr>
          <p:cNvSpPr>
            <a:spLocks noGrp="1" noChangeArrowheads="1"/>
          </p:cNvSpPr>
          <p:nvPr>
            <p:ph type="body" idx="4294967295"/>
          </p:nvPr>
        </p:nvSpPr>
        <p:spPr>
          <a:xfrm>
            <a:off x="685800" y="4343400"/>
            <a:ext cx="5486400" cy="4114800"/>
          </a:xfrm>
        </p:spPr>
        <p:txBody>
          <a:bodyPr>
            <a:prstTxWarp prst="textNoShape">
              <a:avLst/>
            </a:prstTxWarp>
          </a:bodyPr>
          <a:lstStyle/>
          <a:p>
            <a:r>
              <a:rPr lang="zh-CN" altLang="zh-CN">
                <a:latin typeface="Arial" panose="020B0604020202020204" pitchFamily="34" charset="0"/>
              </a:rPr>
              <a:t> </a:t>
            </a:r>
            <a:r>
              <a:rPr lang="zh-CN" altLang="zh-CN"/>
              <a:t>Natta1903</a:t>
            </a:r>
            <a:r>
              <a:rPr lang="zh-CN" altLang="en-US"/>
              <a:t>年生于因佩里亚的毛里齐奥港，卒于</a:t>
            </a:r>
            <a:r>
              <a:rPr lang="zh-CN" altLang="zh-CN"/>
              <a:t>1979</a:t>
            </a:r>
            <a:r>
              <a:rPr lang="zh-CN" altLang="en-US"/>
              <a:t>年</a:t>
            </a:r>
            <a:r>
              <a:rPr lang="zh-CN" altLang="zh-CN"/>
              <a:t>5</a:t>
            </a:r>
            <a:r>
              <a:rPr lang="zh-CN" altLang="en-US"/>
              <a:t>月</a:t>
            </a:r>
            <a:r>
              <a:rPr lang="zh-CN" altLang="zh-CN"/>
              <a:t>1</a:t>
            </a:r>
            <a:r>
              <a:rPr lang="zh-CN" altLang="en-US"/>
              <a:t>日。</a:t>
            </a:r>
            <a:r>
              <a:rPr lang="zh-CN" altLang="zh-CN"/>
              <a:t>1924</a:t>
            </a:r>
            <a:r>
              <a:rPr lang="zh-CN" altLang="en-US"/>
              <a:t>年毕业于米兰工学院并获得工程博士学位。曾在米兰、都灵、帕多瓦和罗马等地的大学担任教授。纳塔长期从事合成化学的研究，是最早应用</a:t>
            </a:r>
            <a:r>
              <a:rPr lang="zh-CN" altLang="zh-CN"/>
              <a:t>X</a:t>
            </a:r>
            <a:r>
              <a:rPr lang="zh-CN" altLang="en-US"/>
              <a:t>射线和电子衍射技术研究无机物、有机物、催化剂及聚合物结构者之一。</a:t>
            </a:r>
            <a:r>
              <a:rPr lang="zh-CN" altLang="zh-CN"/>
              <a:t>1938</a:t>
            </a:r>
            <a:r>
              <a:rPr lang="zh-CN" altLang="en-US"/>
              <a:t>年他用</a:t>
            </a:r>
            <a:r>
              <a:rPr lang="zh-CN" altLang="zh-CN"/>
              <a:t>1-</a:t>
            </a:r>
            <a:r>
              <a:rPr lang="zh-CN" altLang="en-US"/>
              <a:t>丁烯脱氢制得丁二烯，进一步发展了最早的合成橡胶方法。他的更重要的成就是在研究催化分解过程中非均相催化剂的吸附现象和动力学方面。</a:t>
            </a:r>
            <a:r>
              <a:rPr lang="zh-CN" altLang="zh-CN"/>
              <a:t>50</a:t>
            </a:r>
            <a:r>
              <a:rPr lang="zh-CN" altLang="en-US"/>
              <a:t>年代以前，主要从事甲醇、甲醛、丁醛等应用化学研究，取得许多重大成果。于</a:t>
            </a:r>
            <a:r>
              <a:rPr lang="zh-CN" altLang="zh-CN"/>
              <a:t>1954</a:t>
            </a:r>
            <a:r>
              <a:rPr lang="zh-CN" altLang="en-US"/>
              <a:t>年开始从事有规聚合（定向聚合）的研究，成功地从廉价的丙烯获得性能良好的、可用于塑料、纤维的等规聚丙烯。后来这一方法被成功地用到一般烯烃和双烯烃。他首先采用三烷基铝与三氯化钛为催化剂（被称做纳塔催化剂），使丙烯聚合成具有立体规整性的有规聚丙烯。定向聚合是高分子科学发展过程中的一个里程碑，它标志着人类第一次可以在实验室内从烯烃、二烯烃及其他单体合成过去只有生物体内才能合成的高分子。纳塔和他的助手共发表了</a:t>
            </a:r>
            <a:r>
              <a:rPr lang="zh-CN" altLang="zh-CN"/>
              <a:t>1200</a:t>
            </a:r>
            <a:r>
              <a:rPr lang="zh-CN" altLang="en-US"/>
              <a:t>篇科学论文，其中，以他个人名义发表的有</a:t>
            </a:r>
            <a:r>
              <a:rPr lang="zh-CN" altLang="zh-CN"/>
              <a:t>540</a:t>
            </a:r>
            <a:r>
              <a:rPr lang="zh-CN" altLang="en-US"/>
              <a:t>篇。取得约</a:t>
            </a:r>
            <a:r>
              <a:rPr lang="zh-CN" altLang="zh-CN"/>
              <a:t>500</a:t>
            </a:r>
            <a:r>
              <a:rPr lang="zh-CN" altLang="en-US"/>
              <a:t>项专利。他因对塑料领域内的高分子的结构和合成方面的研究而与</a:t>
            </a:r>
            <a:r>
              <a:rPr lang="zh-CN" altLang="zh-CN"/>
              <a:t>K.</a:t>
            </a:r>
            <a:r>
              <a:rPr lang="zh-CN" altLang="en-US"/>
              <a:t>齐格勒共获</a:t>
            </a:r>
            <a:r>
              <a:rPr lang="zh-CN" altLang="zh-CN"/>
              <a:t>1963</a:t>
            </a:r>
            <a:r>
              <a:rPr lang="zh-CN" altLang="en-US"/>
              <a:t>年诺贝尔化学奖。还在国内外获得许多金质奖章和多种荣誉称号。 </a:t>
            </a: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D692207-7BB7-42F2-9A04-A69045411833}"/>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E31D26A5-4DC9-49EA-8BBE-86B886847AE4}" type="slidenum">
              <a:rPr lang="en-US" altLang="zh-CN" smtClean="0">
                <a:latin typeface="Times New Roman" panose="02020603050405020304" pitchFamily="18" charset="0"/>
                <a:ea typeface="宋体" panose="02010600030101010101" pitchFamily="2" charset="-122"/>
              </a:rPr>
              <a:pPr fontAlgn="base">
                <a:spcAft>
                  <a:spcPct val="0"/>
                </a:spcAft>
              </a:pPr>
              <a:t>31</a:t>
            </a:fld>
            <a:endParaRPr lang="en-US" altLang="zh-CN">
              <a:latin typeface="Times New Roman" panose="02020603050405020304" pitchFamily="18" charset="0"/>
              <a:ea typeface="宋体" panose="02010600030101010101" pitchFamily="2" charset="-122"/>
            </a:endParaRPr>
          </a:p>
        </p:txBody>
      </p:sp>
      <p:sp>
        <p:nvSpPr>
          <p:cNvPr id="30723" name="Rectangle 2">
            <a:extLst>
              <a:ext uri="{FF2B5EF4-FFF2-40B4-BE49-F238E27FC236}">
                <a16:creationId xmlns:a16="http://schemas.microsoft.com/office/drawing/2014/main" id="{F07D2D52-7630-4EC3-8189-A614CE693C88}"/>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44FBDC79-E84B-4F74-A687-A7A1F45CECEC}"/>
              </a:ext>
            </a:extLst>
          </p:cNvPr>
          <p:cNvSpPr>
            <a:spLocks noGrp="1" noChangeArrowheads="1"/>
          </p:cNvSpPr>
          <p:nvPr>
            <p:ph type="body" idx="1"/>
          </p:nvPr>
        </p:nvSpPr>
        <p:spPr>
          <a:noFill/>
        </p:spPr>
        <p:txBody>
          <a:bodyPr/>
          <a:lstStyle/>
          <a:p>
            <a:pPr eaLnBrk="1" hangingPunct="1"/>
            <a:r>
              <a:rPr lang="zh-CN" altLang="en-US" sz="1000"/>
              <a:t>聚对苯二甲酰对苯二胺纤维可用作船舶和气球的系留绳、渔具和采集资源用的牵引绳、游艇帆布、滑翔回收飞船、防弹西装背心和赛马服等防护服。还可用于复合材料的增强纤维，如用作轮胎帘布和皮带帘布等。此外，还可用于飞机、汽车、体育用品等。我国生产的聚对苯二甲酰对苯二胺纤维已成功地用于导弹、飞机、汽车、光缆加强件、赛艇、弓箭、羽毛球等体育器材。</a:t>
            </a:r>
            <a:br>
              <a:rPr lang="zh-CN" altLang="en-US" sz="1000"/>
            </a:br>
            <a:r>
              <a:rPr lang="zh-CN" altLang="en-US" sz="1000"/>
              <a:t>聚酰亚胺（</a:t>
            </a:r>
            <a:r>
              <a:rPr lang="en-US" altLang="zh-CN" sz="1000"/>
              <a:t>PI</a:t>
            </a:r>
            <a:r>
              <a:rPr lang="zh-CN" altLang="en-US" sz="1000"/>
              <a:t>）是主链含有酰亚氨基团（─</a:t>
            </a:r>
            <a:r>
              <a:rPr lang="en-US" altLang="zh-CN" sz="1000"/>
              <a:t>C─N─C─</a:t>
            </a:r>
            <a:r>
              <a:rPr lang="zh-CN" altLang="en-US" sz="1000"/>
              <a:t>）的聚合物。均苯型、单醚型、双醚酐型、聚醚酰亚胺（</a:t>
            </a:r>
            <a:r>
              <a:rPr lang="en-US" altLang="zh-CN" sz="1000"/>
              <a:t>PEI</a:t>
            </a:r>
            <a:r>
              <a:rPr lang="zh-CN" altLang="en-US" sz="1000"/>
              <a:t>）、聚双马来酰亚胺、降冰片烯二酸改性聚酰亚胺、聚酰胺酰亚胺（</a:t>
            </a:r>
            <a:r>
              <a:rPr lang="en-US" altLang="zh-CN" sz="1000"/>
              <a:t>PAI</a:t>
            </a:r>
            <a:r>
              <a:rPr lang="zh-CN" altLang="en-US" sz="1000"/>
              <a:t>）。耐高温聚酰亚胺超级工程塑料具有很多其他工程塑料所没有的优异性能：耐高温、耐低温、耐腐蚀、自润滑、低磨耗、力学性能优异、尺寸稳定性好、热膨胀系数小、高绝缘、低热导、不熔融、不生锈，可在很多情况下替代金属、陶瓷、聚四氟乙烯和工程塑料等，广泛应用于石油化工、矿山机械、精密机械、汽车工业、微电子设备、医疗器械等领域，具有很好的性能价格比。典型的应用包括：</a:t>
            </a:r>
          </a:p>
          <a:p>
            <a:pPr eaLnBrk="1" hangingPunct="1"/>
            <a:r>
              <a:rPr lang="zh-CN" altLang="en-US" sz="1000"/>
              <a:t>（</a:t>
            </a:r>
            <a:r>
              <a:rPr lang="en-US" altLang="zh-CN" sz="1000"/>
              <a:t>1</a:t>
            </a:r>
            <a:r>
              <a:rPr lang="zh-CN" altLang="en-US" sz="1000"/>
              <a:t>）高速高压下具有低磨擦系数、耐磨耗性能的零部件；</a:t>
            </a:r>
          </a:p>
          <a:p>
            <a:pPr eaLnBrk="1" hangingPunct="1"/>
            <a:r>
              <a:rPr lang="zh-CN" altLang="en-US" sz="1000"/>
              <a:t>（</a:t>
            </a:r>
            <a:r>
              <a:rPr lang="en-US" altLang="zh-CN" sz="1000"/>
              <a:t>2</a:t>
            </a:r>
            <a:r>
              <a:rPr lang="zh-CN" altLang="en-US" sz="1000"/>
              <a:t>）优异抗蠕变或塑性变形的零部件；</a:t>
            </a:r>
          </a:p>
          <a:p>
            <a:pPr eaLnBrk="1" hangingPunct="1"/>
            <a:r>
              <a:rPr lang="zh-CN" altLang="en-US" sz="1000"/>
              <a:t>（</a:t>
            </a:r>
            <a:r>
              <a:rPr lang="en-US" altLang="zh-CN" sz="1000"/>
              <a:t>3</a:t>
            </a:r>
            <a:r>
              <a:rPr lang="zh-CN" altLang="en-US" sz="1000"/>
              <a:t>）优异自润滑或油润滑性能的零部件；</a:t>
            </a:r>
          </a:p>
          <a:p>
            <a:pPr eaLnBrk="1" hangingPunct="1"/>
            <a:r>
              <a:rPr lang="zh-CN" altLang="en-US" sz="1000"/>
              <a:t>（</a:t>
            </a:r>
            <a:r>
              <a:rPr lang="en-US" altLang="zh-CN" sz="1000"/>
              <a:t>4</a:t>
            </a:r>
            <a:r>
              <a:rPr lang="zh-CN" altLang="en-US" sz="1000"/>
              <a:t>）高温高压下的液体密封零部件；</a:t>
            </a:r>
          </a:p>
          <a:p>
            <a:pPr eaLnBrk="1" hangingPunct="1"/>
            <a:r>
              <a:rPr lang="zh-CN" altLang="en-US" sz="1000"/>
              <a:t>（</a:t>
            </a:r>
            <a:r>
              <a:rPr lang="en-US" altLang="zh-CN" sz="1000"/>
              <a:t>5</a:t>
            </a:r>
            <a:r>
              <a:rPr lang="zh-CN" altLang="en-US" sz="1000"/>
              <a:t>）高抗弯曲、拉伸和高抗冲击性能的零部件；</a:t>
            </a:r>
          </a:p>
          <a:p>
            <a:pPr eaLnBrk="1" hangingPunct="1"/>
            <a:r>
              <a:rPr lang="zh-CN" altLang="en-US" sz="1000"/>
              <a:t>（</a:t>
            </a:r>
            <a:r>
              <a:rPr lang="en-US" altLang="zh-CN" sz="1000"/>
              <a:t>6</a:t>
            </a:r>
            <a:r>
              <a:rPr lang="zh-CN" altLang="en-US" sz="1000"/>
              <a:t>）耐腐蚀、耐辐射、抗生锈的零部件；</a:t>
            </a:r>
          </a:p>
          <a:p>
            <a:pPr eaLnBrk="1" hangingPunct="1"/>
            <a:r>
              <a:rPr lang="zh-CN" altLang="en-US" sz="1000"/>
              <a:t>（</a:t>
            </a:r>
            <a:r>
              <a:rPr lang="en-US" altLang="zh-CN" sz="1000"/>
              <a:t>7</a:t>
            </a:r>
            <a:r>
              <a:rPr lang="zh-CN" altLang="en-US" sz="1000"/>
              <a:t>）长期使用温度超过</a:t>
            </a:r>
            <a:r>
              <a:rPr lang="en-US" altLang="zh-CN" sz="1000"/>
              <a:t>300℃</a:t>
            </a:r>
            <a:r>
              <a:rPr lang="zh-CN" altLang="en-US" sz="1000"/>
              <a:t>以上，短期达</a:t>
            </a:r>
            <a:r>
              <a:rPr lang="en-US" altLang="zh-CN" sz="1000"/>
              <a:t>400~450℃</a:t>
            </a:r>
            <a:r>
              <a:rPr lang="zh-CN" altLang="en-US" sz="1000"/>
              <a:t>的零部件。</a:t>
            </a:r>
          </a:p>
          <a:p>
            <a:pPr eaLnBrk="1" hangingPunct="1"/>
            <a:r>
              <a:rPr lang="zh-CN" altLang="en-US" sz="1000"/>
              <a:t>（</a:t>
            </a:r>
            <a:r>
              <a:rPr lang="en-US" altLang="zh-CN" sz="1000"/>
              <a:t>8</a:t>
            </a:r>
            <a:r>
              <a:rPr lang="zh-CN" altLang="en-US" sz="1000"/>
              <a:t>）耐高温（超过</a:t>
            </a:r>
            <a:r>
              <a:rPr lang="en-US" altLang="zh-CN" sz="1000"/>
              <a:t>260℃</a:t>
            </a:r>
            <a:r>
              <a:rPr lang="zh-CN" altLang="en-US" sz="1000"/>
              <a:t>）结构胶粘剂（改性环氧树脂、改性酚醛树脂、改性有机硅胶粘剂等耐温不超过</a:t>
            </a:r>
            <a:r>
              <a:rPr lang="en-US" altLang="zh-CN" sz="1000"/>
              <a:t>260℃</a:t>
            </a:r>
            <a:r>
              <a:rPr lang="zh-CN" altLang="en-US" sz="1000"/>
              <a:t>的场合）</a:t>
            </a:r>
          </a:p>
          <a:p>
            <a:pPr eaLnBrk="1" hangingPunct="1"/>
            <a:r>
              <a:rPr lang="zh-CN" altLang="en-US" sz="1000"/>
              <a:t>（</a:t>
            </a:r>
            <a:r>
              <a:rPr lang="en-US" altLang="zh-CN" sz="1000"/>
              <a:t>9</a:t>
            </a:r>
            <a:r>
              <a:rPr lang="zh-CN" altLang="en-US" sz="1000"/>
              <a:t>）微电子封装用、应力缓冲保护涂层、多层互联结构的层间绝缘、介电薄膜、芯片表面钝化等。</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4236CC8F-85B0-4DFB-953D-D4BF0E65E9F6}"/>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402A46B4-E0CE-4EC3-8163-F16BEBA225E5}" type="slidenum">
              <a:rPr lang="en-US" altLang="zh-CN" smtClean="0">
                <a:latin typeface="Times New Roman" panose="02020603050405020304" pitchFamily="18" charset="0"/>
                <a:ea typeface="宋体" panose="02010600030101010101" pitchFamily="2" charset="-122"/>
              </a:rPr>
              <a:pPr fontAlgn="base">
                <a:spcAft>
                  <a:spcPct val="0"/>
                </a:spcAft>
              </a:pPr>
              <a:t>38</a:t>
            </a:fld>
            <a:endParaRPr lang="en-US" altLang="zh-CN">
              <a:latin typeface="Times New Roman" panose="02020603050405020304" pitchFamily="18" charset="0"/>
              <a:ea typeface="宋体" panose="02010600030101010101" pitchFamily="2" charset="-122"/>
            </a:endParaRPr>
          </a:p>
        </p:txBody>
      </p:sp>
      <p:sp>
        <p:nvSpPr>
          <p:cNvPr id="38915" name="Rectangle 2">
            <a:extLst>
              <a:ext uri="{FF2B5EF4-FFF2-40B4-BE49-F238E27FC236}">
                <a16:creationId xmlns:a16="http://schemas.microsoft.com/office/drawing/2014/main" id="{F0B07AC4-4A26-47F8-9FF0-098E0D84125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C727E2FE-571B-4395-A243-DEA06027C900}"/>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F5DEA203-EE2A-4FD6-96D7-7A1D500078BE}"/>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7D3A9F4B-15E0-4D20-B5E3-DFAC5A95AFAB}" type="slidenum">
              <a:rPr lang="en-US" altLang="zh-CN" smtClean="0">
                <a:latin typeface="Times New Roman" panose="02020603050405020304" pitchFamily="18" charset="0"/>
                <a:ea typeface="宋体" panose="02010600030101010101" pitchFamily="2" charset="-122"/>
              </a:rPr>
              <a:pPr fontAlgn="base">
                <a:spcAft>
                  <a:spcPct val="0"/>
                </a:spcAft>
              </a:pPr>
              <a:t>45</a:t>
            </a:fld>
            <a:endParaRPr lang="en-US" altLang="zh-CN">
              <a:latin typeface="Times New Roman" panose="02020603050405020304" pitchFamily="18" charset="0"/>
              <a:ea typeface="宋体" panose="02010600030101010101" pitchFamily="2" charset="-122"/>
            </a:endParaRPr>
          </a:p>
        </p:txBody>
      </p:sp>
      <p:sp>
        <p:nvSpPr>
          <p:cNvPr id="47107" name="Rectangle 2">
            <a:extLst>
              <a:ext uri="{FF2B5EF4-FFF2-40B4-BE49-F238E27FC236}">
                <a16:creationId xmlns:a16="http://schemas.microsoft.com/office/drawing/2014/main" id="{148DAB8B-3683-4EA8-BF6E-C2E8ECB4D0AA}"/>
              </a:ext>
            </a:extLst>
          </p:cNvPr>
          <p:cNvSpPr>
            <a:spLocks noGrp="1" noRot="1" noChangeAspect="1" noChangeArrowheads="1" noTextEdit="1"/>
          </p:cNvSpPr>
          <p:nvPr>
            <p:ph type="sldImg"/>
          </p:nvPr>
        </p:nvSpPr>
        <p:spPr>
          <a:solidFill>
            <a:srgbClr val="FFFFFF"/>
          </a:solidFill>
          <a:ln/>
        </p:spPr>
      </p:sp>
      <p:sp>
        <p:nvSpPr>
          <p:cNvPr id="47108" name="Rectangle 3">
            <a:extLst>
              <a:ext uri="{FF2B5EF4-FFF2-40B4-BE49-F238E27FC236}">
                <a16:creationId xmlns:a16="http://schemas.microsoft.com/office/drawing/2014/main" id="{793E9CFA-C416-44C5-A8D1-DB94B164897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zh-CN" altLang="en-US" b="1"/>
              <a:t>饱和碳氢化合物分子中的碳，以</a:t>
            </a:r>
            <a:r>
              <a:rPr lang="en-US" altLang="zh-CN" b="1"/>
              <a:t>4</a:t>
            </a:r>
            <a:r>
              <a:rPr lang="zh-CN" altLang="en-US" b="1"/>
              <a:t>个共价键与</a:t>
            </a:r>
            <a:r>
              <a:rPr lang="en-US" altLang="zh-CN" b="1"/>
              <a:t>4</a:t>
            </a:r>
            <a:r>
              <a:rPr lang="zh-CN" altLang="en-US" b="1"/>
              <a:t>个不同的基团相连，该碳原子称为不对称碳原子（以</a:t>
            </a:r>
            <a:r>
              <a:rPr lang="en-US" altLang="zh-CN" b="1"/>
              <a:t>C*</a:t>
            </a:r>
            <a:r>
              <a:rPr lang="zh-CN" altLang="en-US" b="1"/>
              <a:t>表示），这种有机物构成互为镜影的表现出不同旋光性的两种异构体，称为旋光异构体。</a:t>
            </a:r>
            <a:br>
              <a:rPr lang="zh-CN" altLang="en-US" b="1"/>
            </a:br>
            <a:r>
              <a:rPr lang="zh-CN" altLang="en-US" b="1"/>
              <a:t>虽然具有手性原子（见 手征性 ）但由于内部的作用而失去旋光性（见 旋光异构 ）的分子。当分子中存在两个结构相同而构型相反的手性原子时，由于各手性原子所能引起的旋光效应相互抵消，使该分子成为不旋光的物质。</a:t>
            </a:r>
          </a:p>
          <a:p>
            <a:pPr eaLnBrk="1" hangingPunct="1"/>
            <a:r>
              <a:rPr kumimoji="1" lang="zh-CN" altLang="en-US" u="sng"/>
              <a:t>外消旋体（</a:t>
            </a:r>
            <a:r>
              <a:rPr kumimoji="1" lang="en-US" altLang="zh-CN" u="sng"/>
              <a:t>raceme</a:t>
            </a:r>
            <a:r>
              <a:rPr kumimoji="1" lang="zh-CN" altLang="en-US" u="sng"/>
              <a:t>）</a:t>
            </a:r>
            <a:r>
              <a:rPr kumimoji="1" lang="zh-CN" altLang="en-US" u="sng">
                <a:latin typeface="Arial" panose="020B0604020202020204" pitchFamily="34" charset="0"/>
              </a:rPr>
              <a:t> </a:t>
            </a:r>
            <a:r>
              <a:rPr kumimoji="1" lang="zh-CN" altLang="en-US" u="sng"/>
              <a:t>：</a:t>
            </a:r>
            <a:r>
              <a:rPr kumimoji="1" lang="zh-CN" altLang="en-US">
                <a:latin typeface="Arial" panose="020B0604020202020204" pitchFamily="34" charset="0"/>
              </a:rPr>
              <a:t> </a:t>
            </a:r>
            <a:r>
              <a:rPr kumimoji="1" lang="zh-CN" altLang="en-US" b="1"/>
              <a:t>一种具有旋光性（见旋光异构）的手性分子（见手征性）与其对映体的等摩尔混合物。它由旋光方向相反、旋光能力相同的分子等量混合而成，其旋光性因这些分子间的作用而相互抵消，因而是不旋光的。</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E7C4BDEB-E611-466A-BAF9-5BF29A763EB9}"/>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DD450CA6-589D-4462-9AF8-3845D56D645C}" type="slidenum">
              <a:rPr lang="en-US" altLang="zh-CN" smtClean="0">
                <a:latin typeface="Times New Roman" panose="02020603050405020304" pitchFamily="18" charset="0"/>
                <a:ea typeface="宋体" panose="02010600030101010101" pitchFamily="2" charset="-122"/>
              </a:rPr>
              <a:pPr fontAlgn="base">
                <a:spcAft>
                  <a:spcPct val="0"/>
                </a:spcAft>
              </a:pPr>
              <a:t>46</a:t>
            </a:fld>
            <a:endParaRPr lang="en-US" altLang="zh-CN">
              <a:latin typeface="Times New Roman" panose="02020603050405020304" pitchFamily="18" charset="0"/>
              <a:ea typeface="宋体" panose="02010600030101010101" pitchFamily="2" charset="-122"/>
            </a:endParaRPr>
          </a:p>
        </p:txBody>
      </p:sp>
      <p:sp>
        <p:nvSpPr>
          <p:cNvPr id="49155" name="Rectangle 2">
            <a:extLst>
              <a:ext uri="{FF2B5EF4-FFF2-40B4-BE49-F238E27FC236}">
                <a16:creationId xmlns:a16="http://schemas.microsoft.com/office/drawing/2014/main" id="{B6AD202B-D190-4C1B-840C-BFA3294B5504}"/>
              </a:ext>
            </a:extLst>
          </p:cNvPr>
          <p:cNvSpPr>
            <a:spLocks noGrp="1" noRot="1" noChangeAspect="1" noChangeArrowheads="1" noTextEdit="1"/>
          </p:cNvSpPr>
          <p:nvPr>
            <p:ph type="sldImg"/>
          </p:nvPr>
        </p:nvSpPr>
        <p:spPr>
          <a:solidFill>
            <a:srgbClr val="FFFFFF"/>
          </a:solidFill>
          <a:ln/>
        </p:spPr>
      </p:sp>
      <p:sp>
        <p:nvSpPr>
          <p:cNvPr id="49156" name="Rectangle 3">
            <a:extLst>
              <a:ext uri="{FF2B5EF4-FFF2-40B4-BE49-F238E27FC236}">
                <a16:creationId xmlns:a16="http://schemas.microsoft.com/office/drawing/2014/main" id="{12211CFE-D12D-4A1E-B03E-C2E18612EDBE}"/>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C70C354B-6FEF-4786-8F3A-FB237463CD78}"/>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874DA438-2D7B-4AD9-B6B0-0B62F19FD799}" type="slidenum">
              <a:rPr lang="en-US" altLang="zh-CN" smtClean="0">
                <a:latin typeface="Times New Roman" panose="02020603050405020304" pitchFamily="18" charset="0"/>
                <a:ea typeface="宋体" panose="02010600030101010101" pitchFamily="2" charset="-122"/>
              </a:rPr>
              <a:pPr fontAlgn="base">
                <a:spcAft>
                  <a:spcPct val="0"/>
                </a:spcAft>
              </a:pPr>
              <a:t>48</a:t>
            </a:fld>
            <a:endParaRPr lang="en-US" altLang="zh-CN">
              <a:latin typeface="Times New Roman" panose="02020603050405020304" pitchFamily="18" charset="0"/>
              <a:ea typeface="宋体" panose="02010600030101010101" pitchFamily="2" charset="-122"/>
            </a:endParaRPr>
          </a:p>
        </p:txBody>
      </p:sp>
      <p:sp>
        <p:nvSpPr>
          <p:cNvPr id="52227" name="Rectangle 2">
            <a:extLst>
              <a:ext uri="{FF2B5EF4-FFF2-40B4-BE49-F238E27FC236}">
                <a16:creationId xmlns:a16="http://schemas.microsoft.com/office/drawing/2014/main" id="{39B803C1-8EFE-462E-A1C0-FA55E9DDEE51}"/>
              </a:ext>
            </a:extLst>
          </p:cNvPr>
          <p:cNvSpPr>
            <a:spLocks noGrp="1" noRot="1" noChangeAspect="1" noChangeArrowheads="1" noTextEdit="1"/>
          </p:cNvSpPr>
          <p:nvPr>
            <p:ph type="sldImg"/>
          </p:nvPr>
        </p:nvSpPr>
        <p:spPr>
          <a:solidFill>
            <a:srgbClr val="FFFFFF"/>
          </a:solidFill>
          <a:ln/>
        </p:spPr>
      </p:sp>
      <p:sp>
        <p:nvSpPr>
          <p:cNvPr id="52228" name="Rectangle 3">
            <a:extLst>
              <a:ext uri="{FF2B5EF4-FFF2-40B4-BE49-F238E27FC236}">
                <a16:creationId xmlns:a16="http://schemas.microsoft.com/office/drawing/2014/main" id="{2ECFA27F-20D6-4D16-9660-DC213D2FD9F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zh-CN" altLang="en-US"/>
              <a:t>又称顺反异构。在有双键或环状结构的分子中，由于分子中与双键或环相连接的原子或原子团的自由旋转受阻碍，存在不同的空间排列而产生的立体异构现象。一般将相同基团在双键的同侧的称为顺式，在双键的两侧的称为反式，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F423C46C-A56D-45D5-8928-F9CD484429CA}"/>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B9DB957E-8797-42DC-9385-4AFF2067C600}" type="slidenum">
              <a:rPr lang="en-US" altLang="zh-CN" smtClean="0">
                <a:latin typeface="Times New Roman" panose="02020603050405020304" pitchFamily="18" charset="0"/>
                <a:ea typeface="宋体" panose="02010600030101010101" pitchFamily="2" charset="-122"/>
              </a:rPr>
              <a:pPr fontAlgn="base">
                <a:spcAft>
                  <a:spcPct val="0"/>
                </a:spcAft>
              </a:pPr>
              <a:t>49</a:t>
            </a:fld>
            <a:endParaRPr lang="en-US" altLang="zh-CN">
              <a:latin typeface="Times New Roman" panose="02020603050405020304" pitchFamily="18" charset="0"/>
              <a:ea typeface="宋体" panose="02010600030101010101" pitchFamily="2" charset="-122"/>
            </a:endParaRPr>
          </a:p>
        </p:txBody>
      </p:sp>
      <p:sp>
        <p:nvSpPr>
          <p:cNvPr id="54275" name="Rectangle 2">
            <a:extLst>
              <a:ext uri="{FF2B5EF4-FFF2-40B4-BE49-F238E27FC236}">
                <a16:creationId xmlns:a16="http://schemas.microsoft.com/office/drawing/2014/main" id="{D2C2520C-B297-45AE-A540-941040B03771}"/>
              </a:ext>
            </a:extLst>
          </p:cNvPr>
          <p:cNvSpPr>
            <a:spLocks noGrp="1" noRot="1" noChangeAspect="1" noChangeArrowheads="1" noTextEdit="1"/>
          </p:cNvSpPr>
          <p:nvPr>
            <p:ph type="sldImg"/>
          </p:nvPr>
        </p:nvSpPr>
        <p:spPr>
          <a:solidFill>
            <a:srgbClr val="FFFFFF"/>
          </a:solidFill>
          <a:ln/>
        </p:spPr>
      </p:sp>
      <p:sp>
        <p:nvSpPr>
          <p:cNvPr id="54276" name="Rectangle 3">
            <a:extLst>
              <a:ext uri="{FF2B5EF4-FFF2-40B4-BE49-F238E27FC236}">
                <a16:creationId xmlns:a16="http://schemas.microsoft.com/office/drawing/2014/main" id="{93506357-99FE-4BD8-BEDC-BC7C595FED48}"/>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zh-CN" altLang="en-US" b="1"/>
              <a:t>丁二烯用钴、镍和钛催化系统可制得顺式构型含量大于</a:t>
            </a:r>
            <a:r>
              <a:rPr lang="en-US" altLang="zh-CN" b="1"/>
              <a:t>94%</a:t>
            </a:r>
            <a:r>
              <a:rPr lang="zh-CN" altLang="en-US" b="1"/>
              <a:t>的聚丁二烯称作顺丁橡胶，分</a:t>
            </a:r>
            <a:r>
              <a:rPr lang="zh-CN" altLang="en-US" b="1">
                <a:latin typeface="Arial" panose="020B0604020202020204" pitchFamily="34" charset="0"/>
              </a:rPr>
              <a:t> </a:t>
            </a:r>
            <a:r>
              <a:rPr lang="zh-CN" altLang="en-US" b="1"/>
              <a:t>子链与分子链之间的距离较大， 不易结晶，在室温下是一种弹性很好的橡胶。 用钒或醇烯催化剂所制得的聚丁二烯橡胶，主要为反式构型</a:t>
            </a:r>
            <a:r>
              <a:rPr lang="en-US" altLang="zh-CN" b="1"/>
              <a:t>1</a:t>
            </a:r>
            <a:r>
              <a:rPr lang="zh-CN" altLang="en-US" b="1"/>
              <a:t>，</a:t>
            </a:r>
            <a:r>
              <a:rPr lang="en-US" altLang="zh-CN" b="1"/>
              <a:t>2</a:t>
            </a:r>
            <a:r>
              <a:rPr lang="zh-CN" altLang="en-US" b="1"/>
              <a:t>加成的全同立构或间同立构的聚丁二烯由于分子链的结构比较规整，容易结晶，在室温下是弹性很差的塑料。 </a:t>
            </a:r>
          </a:p>
          <a:p>
            <a:pPr eaLnBrk="1" hangingPunct="1"/>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8BF303C-176A-45BA-953A-EB7851604AB1}"/>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C9769731-C063-4F4E-B946-41285E1BFE40}" type="slidenum">
              <a:rPr lang="en-US" altLang="zh-CN" smtClean="0">
                <a:latin typeface="Times New Roman" panose="02020603050405020304" pitchFamily="18" charset="0"/>
                <a:ea typeface="宋体" panose="02010600030101010101" pitchFamily="2" charset="-122"/>
              </a:rPr>
              <a:pPr fontAlgn="base">
                <a:spcAft>
                  <a:spcPct val="0"/>
                </a:spcAft>
              </a:pPr>
              <a:t>59</a:t>
            </a:fld>
            <a:endParaRPr lang="en-US" altLang="zh-CN">
              <a:latin typeface="Times New Roman" panose="02020603050405020304" pitchFamily="18" charset="0"/>
              <a:ea typeface="宋体" panose="02010600030101010101" pitchFamily="2" charset="-122"/>
            </a:endParaRPr>
          </a:p>
        </p:txBody>
      </p:sp>
      <p:sp>
        <p:nvSpPr>
          <p:cNvPr id="67587" name="Rectangle 2">
            <a:extLst>
              <a:ext uri="{FF2B5EF4-FFF2-40B4-BE49-F238E27FC236}">
                <a16:creationId xmlns:a16="http://schemas.microsoft.com/office/drawing/2014/main" id="{DC83310E-4201-44B9-814E-FC81F6C21580}"/>
              </a:ext>
            </a:extLst>
          </p:cNvPr>
          <p:cNvSpPr>
            <a:spLocks noGrp="1" noRot="1" noChangeAspect="1" noChangeArrowheads="1" noTextEdit="1"/>
          </p:cNvSpPr>
          <p:nvPr>
            <p:ph type="sldImg"/>
          </p:nvPr>
        </p:nvSpPr>
        <p:spPr>
          <a:solidFill>
            <a:srgbClr val="FFFFFF"/>
          </a:solidFill>
          <a:ln/>
        </p:spPr>
      </p:sp>
      <p:sp>
        <p:nvSpPr>
          <p:cNvPr id="67588" name="Rectangle 3">
            <a:extLst>
              <a:ext uri="{FF2B5EF4-FFF2-40B4-BE49-F238E27FC236}">
                <a16:creationId xmlns:a16="http://schemas.microsoft.com/office/drawing/2014/main" id="{5BF1E317-E50F-4E36-B656-817D6BFCB37A}"/>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zh-CN" sz="1000">
              <a:latin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BD0BC600-2D3A-4BAE-916D-3BAD3D9B5915}"/>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78043D52-66B4-4476-BD0D-EF905D395BFC}" type="slidenum">
              <a:rPr lang="en-US" altLang="zh-CN" smtClean="0">
                <a:latin typeface="Times New Roman" panose="02020603050405020304" pitchFamily="18" charset="0"/>
                <a:ea typeface="宋体" panose="02010600030101010101" pitchFamily="2" charset="-122"/>
              </a:rPr>
              <a:pPr fontAlgn="base">
                <a:spcAft>
                  <a:spcPct val="0"/>
                </a:spcAft>
              </a:pPr>
              <a:t>63</a:t>
            </a:fld>
            <a:endParaRPr lang="en-US" altLang="zh-CN">
              <a:latin typeface="Times New Roman" panose="02020603050405020304" pitchFamily="18" charset="0"/>
              <a:ea typeface="宋体" panose="02010600030101010101" pitchFamily="2" charset="-122"/>
            </a:endParaRPr>
          </a:p>
        </p:txBody>
      </p:sp>
      <p:sp>
        <p:nvSpPr>
          <p:cNvPr id="72707" name="Rectangle 2">
            <a:extLst>
              <a:ext uri="{FF2B5EF4-FFF2-40B4-BE49-F238E27FC236}">
                <a16:creationId xmlns:a16="http://schemas.microsoft.com/office/drawing/2014/main" id="{E09B3E31-C765-423F-8285-9483BD29C0A3}"/>
              </a:ext>
            </a:extLst>
          </p:cNvPr>
          <p:cNvSpPr>
            <a:spLocks noGrp="1" noRot="1" noChangeAspect="1" noChangeArrowheads="1" noTextEdit="1"/>
          </p:cNvSpPr>
          <p:nvPr>
            <p:ph type="sldImg"/>
          </p:nvPr>
        </p:nvSpPr>
        <p:spPr>
          <a:solidFill>
            <a:srgbClr val="FFFFFF"/>
          </a:solidFill>
          <a:ln/>
        </p:spPr>
      </p:sp>
      <p:sp>
        <p:nvSpPr>
          <p:cNvPr id="72708" name="Rectangle 3">
            <a:extLst>
              <a:ext uri="{FF2B5EF4-FFF2-40B4-BE49-F238E27FC236}">
                <a16:creationId xmlns:a16="http://schemas.microsoft.com/office/drawing/2014/main" id="{D25D8D2E-D155-4006-8169-7C8E0604D5B2}"/>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zh-CN">
              <a:latin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D78C4E61-FC17-4333-87EA-D0E87C16095A}"/>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B1B3209A-B7B6-42D1-8B03-DB388FCF307B}" type="slidenum">
              <a:rPr lang="en-US" altLang="zh-CN" smtClean="0">
                <a:latin typeface="Times New Roman" panose="02020603050405020304" pitchFamily="18" charset="0"/>
                <a:ea typeface="宋体" panose="02010600030101010101" pitchFamily="2" charset="-122"/>
              </a:rPr>
              <a:pPr fontAlgn="base">
                <a:spcAft>
                  <a:spcPct val="0"/>
                </a:spcAft>
              </a:pPr>
              <a:t>78</a:t>
            </a:fld>
            <a:endParaRPr lang="en-US" altLang="zh-CN">
              <a:latin typeface="Times New Roman" panose="02020603050405020304" pitchFamily="18" charset="0"/>
              <a:ea typeface="宋体" panose="02010600030101010101" pitchFamily="2" charset="-122"/>
            </a:endParaRPr>
          </a:p>
        </p:txBody>
      </p:sp>
      <p:sp>
        <p:nvSpPr>
          <p:cNvPr id="89091" name="Rectangle 2">
            <a:extLst>
              <a:ext uri="{FF2B5EF4-FFF2-40B4-BE49-F238E27FC236}">
                <a16:creationId xmlns:a16="http://schemas.microsoft.com/office/drawing/2014/main" id="{99F22328-E05E-44D8-A8F3-56A247730080}"/>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E3AFA00-A9B2-4E80-9154-1E275F33C0B1}"/>
              </a:ext>
            </a:extLst>
          </p:cNvPr>
          <p:cNvSpPr>
            <a:spLocks noGrp="1" noChangeArrowheads="1"/>
          </p:cNvSpPr>
          <p:nvPr>
            <p:ph type="body" idx="1"/>
          </p:nvPr>
        </p:nvSpPr>
        <p:spPr>
          <a:noFill/>
        </p:spPr>
        <p:txBody>
          <a:bodyPr/>
          <a:lstStyle/>
          <a:p>
            <a:pPr eaLnBrk="1" hangingPunct="1"/>
            <a:r>
              <a:rPr lang="zh-CN" altLang="en-US"/>
              <a:t>常用的工程塑料</a:t>
            </a:r>
            <a:r>
              <a:rPr lang="en-US" altLang="zh-CN">
                <a:solidFill>
                  <a:srgbClr val="FF0000"/>
                </a:solidFill>
              </a:rPr>
              <a:t>ABS</a:t>
            </a:r>
            <a:r>
              <a:rPr lang="zh-CN" altLang="en-US"/>
              <a:t>树脂大多数是由丙烯腈、丁二烯、苯乙烯组成的</a:t>
            </a:r>
            <a:r>
              <a:rPr lang="zh-CN" altLang="en-US">
                <a:solidFill>
                  <a:srgbClr val="FF0000"/>
                </a:solidFill>
              </a:rPr>
              <a:t>三元接枝共聚物</a:t>
            </a:r>
            <a:r>
              <a:rPr lang="zh-CN" altLang="en-US"/>
              <a:t>。 </a:t>
            </a:r>
            <a:r>
              <a:rPr lang="en-US" altLang="zh-CN"/>
              <a:t>ABS</a:t>
            </a:r>
            <a:r>
              <a:rPr lang="zh-CN" altLang="en-US"/>
              <a:t>三元接枝共聚物兼有三种组分的特性，丙烯腈</a:t>
            </a:r>
            <a:r>
              <a:rPr lang="en-US" altLang="zh-CN"/>
              <a:t>PAN</a:t>
            </a:r>
            <a:r>
              <a:rPr lang="zh-CN" altLang="en-US"/>
              <a:t>组分耐化学腐蚀性，提高制品拉伸强度和硬度；丁二烯</a:t>
            </a:r>
            <a:r>
              <a:rPr lang="en-US" altLang="zh-CN"/>
              <a:t>PB</a:t>
            </a:r>
            <a:r>
              <a:rPr lang="zh-CN" altLang="en-US"/>
              <a:t>组分呈橡胶弹性，改善冲击强度；苯乙烯组分利于高温流动性，便于加工。</a:t>
            </a:r>
            <a:r>
              <a:rPr lang="en-US" altLang="zh-CN"/>
              <a:t>ABS</a:t>
            </a:r>
            <a:r>
              <a:rPr lang="zh-CN" altLang="en-US"/>
              <a:t>为质硬、耐腐蚀、坚韧、抗冲击的性能优良的热塑性塑料。</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D8DF95C9-0996-4A3F-A8E0-86369620AB31}"/>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0C55B92E-7ECA-4345-B5B1-D403C6E28B2D}" type="slidenum">
              <a:rPr lang="en-US" altLang="zh-CN" smtClean="0">
                <a:latin typeface="Times New Roman" panose="02020603050405020304" pitchFamily="18" charset="0"/>
                <a:ea typeface="宋体" panose="02010600030101010101" pitchFamily="2" charset="-122"/>
              </a:rPr>
              <a:pPr fontAlgn="base">
                <a:spcAft>
                  <a:spcPct val="0"/>
                </a:spcAft>
              </a:pPr>
              <a:t>80</a:t>
            </a:fld>
            <a:endParaRPr lang="en-US" altLang="zh-CN">
              <a:latin typeface="Times New Roman" panose="02020603050405020304" pitchFamily="18" charset="0"/>
              <a:ea typeface="宋体" panose="02010600030101010101" pitchFamily="2" charset="-122"/>
            </a:endParaRPr>
          </a:p>
        </p:txBody>
      </p:sp>
      <p:sp>
        <p:nvSpPr>
          <p:cNvPr id="92163" name="Rectangle 2">
            <a:extLst>
              <a:ext uri="{FF2B5EF4-FFF2-40B4-BE49-F238E27FC236}">
                <a16:creationId xmlns:a16="http://schemas.microsoft.com/office/drawing/2014/main" id="{DAFFE79E-AB60-4B41-8A04-F0248E2FC99D}"/>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CCBA9159-43E5-4472-BBC6-7979A3064905}"/>
              </a:ext>
            </a:extLst>
          </p:cNvPr>
          <p:cNvSpPr>
            <a:spLocks noGrp="1" noChangeArrowheads="1"/>
          </p:cNvSpPr>
          <p:nvPr>
            <p:ph type="body" idx="1"/>
          </p:nvPr>
        </p:nvSpPr>
        <p:spPr>
          <a:noFill/>
        </p:spPr>
        <p:txBody>
          <a:bodyPr/>
          <a:lstStyle/>
          <a:p>
            <a:pPr eaLnBrk="1" hangingPunct="1"/>
            <a:r>
              <a:rPr lang="en-US" altLang="zh-CN">
                <a:solidFill>
                  <a:srgbClr val="FF3300"/>
                </a:solidFill>
              </a:rPr>
              <a:t>SBS</a:t>
            </a:r>
            <a:r>
              <a:rPr lang="zh-CN" altLang="en-US">
                <a:solidFill>
                  <a:srgbClr val="FF3300"/>
                </a:solidFill>
              </a:rPr>
              <a:t>树脂</a:t>
            </a:r>
            <a:r>
              <a:rPr lang="zh-CN" altLang="en-US"/>
              <a:t>是用阴离子聚合法制得的苯乙烯和丁二烯的三</a:t>
            </a:r>
            <a:r>
              <a:rPr lang="zh-CN" altLang="en-US">
                <a:solidFill>
                  <a:srgbClr val="FF0000"/>
                </a:solidFill>
              </a:rPr>
              <a:t>嵌段</a:t>
            </a:r>
            <a:r>
              <a:rPr lang="zh-CN" altLang="en-US"/>
              <a:t>共聚物。其分子链的中段是聚丁二烯，两端是聚苯乙烯，</a:t>
            </a:r>
            <a:r>
              <a:rPr lang="en-US" altLang="zh-CN"/>
              <a:t>SBS</a:t>
            </a:r>
            <a:r>
              <a:rPr lang="zh-CN" altLang="en-US"/>
              <a:t>具有两相结构，橡胶相</a:t>
            </a:r>
            <a:r>
              <a:rPr lang="en-US" altLang="zh-CN"/>
              <a:t>PB</a:t>
            </a:r>
            <a:r>
              <a:rPr lang="zh-CN" altLang="en-US"/>
              <a:t>连续相，</a:t>
            </a:r>
            <a:r>
              <a:rPr lang="en-US" altLang="zh-CN"/>
              <a:t>PS</a:t>
            </a:r>
            <a:r>
              <a:rPr lang="zh-CN" altLang="en-US"/>
              <a:t>形成微区分散在橡胶相中，起物理交联作用。</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8D6B538-D0CF-410C-A1A4-5473C843163E}"/>
              </a:ext>
            </a:extLst>
          </p:cNvPr>
          <p:cNvSpPr>
            <a:spLocks noGrp="1" noRot="1" noChangeAspect="1" noChangeArrowheads="1" noTextEdit="1"/>
          </p:cNvSpPr>
          <p:nvPr>
            <p:ph type="sldImg" idx="4294967295"/>
          </p:nvPr>
        </p:nvSpPr>
        <p:spPr/>
      </p:sp>
      <p:sp>
        <p:nvSpPr>
          <p:cNvPr id="18435" name="Rectangle 3">
            <a:extLst>
              <a:ext uri="{FF2B5EF4-FFF2-40B4-BE49-F238E27FC236}">
                <a16:creationId xmlns:a16="http://schemas.microsoft.com/office/drawing/2014/main" id="{F88BD21C-28CF-47B5-A137-313905AB6BD5}"/>
              </a:ext>
            </a:extLst>
          </p:cNvPr>
          <p:cNvSpPr>
            <a:spLocks noGrp="1" noChangeArrowheads="1"/>
          </p:cNvSpPr>
          <p:nvPr>
            <p:ph type="body" idx="4294967295"/>
          </p:nvPr>
        </p:nvSpPr>
        <p:spPr>
          <a:xfrm>
            <a:off x="685800" y="4343400"/>
            <a:ext cx="5486400" cy="4114800"/>
          </a:xfrm>
        </p:spPr>
        <p:txBody>
          <a:bodyPr>
            <a:prstTxWarp prst="textNoShape">
              <a:avLst/>
            </a:prstTxWarp>
          </a:bodyPr>
          <a:lstStyle/>
          <a:p>
            <a:r>
              <a:rPr lang="zh-CN" altLang="en-US"/>
              <a:t>男，</a:t>
            </a:r>
            <a:r>
              <a:rPr lang="zh-CN" altLang="zh-CN"/>
              <a:t>1921</a:t>
            </a:r>
            <a:r>
              <a:rPr lang="zh-CN" altLang="en-US"/>
              <a:t>年</a:t>
            </a:r>
            <a:r>
              <a:rPr lang="zh-CN" altLang="zh-CN"/>
              <a:t>1</a:t>
            </a:r>
            <a:r>
              <a:rPr lang="zh-CN" altLang="en-US"/>
              <a:t>月出生，江苏南京人，我国著名高分子材料科学家，中国科学院院士。</a:t>
            </a:r>
            <a:r>
              <a:rPr lang="zh-CN" altLang="zh-CN"/>
              <a:t>1944</a:t>
            </a:r>
            <a:r>
              <a:rPr lang="zh-CN" altLang="en-US"/>
              <a:t>年毕业于浙江大学化工系，获工学学士学位，</a:t>
            </a:r>
            <a:r>
              <a:rPr lang="zh-CN" altLang="zh-CN"/>
              <a:t>1948</a:t>
            </a:r>
            <a:r>
              <a:rPr lang="zh-CN" altLang="en-US"/>
              <a:t>年获美国里亥大学（</a:t>
            </a:r>
            <a:r>
              <a:rPr lang="zh-CN" altLang="zh-CN"/>
              <a:t>LehighUniversity</a:t>
            </a:r>
            <a:r>
              <a:rPr lang="zh-CN" altLang="en-US"/>
              <a:t>）科学硕士学位。现任四川大学（成都科技大学）教授、高分子研究所所长，上海交通大学教授、高分子材料研究所所长，</a:t>
            </a:r>
            <a:r>
              <a:rPr lang="zh-CN" altLang="zh-CN"/>
              <a:t>《</a:t>
            </a:r>
            <a:r>
              <a:rPr lang="zh-CN" altLang="en-US"/>
              <a:t>高分子材料科学与工程</a:t>
            </a:r>
            <a:r>
              <a:rPr lang="zh-CN" altLang="zh-CN"/>
              <a:t>》</a:t>
            </a:r>
            <a:r>
              <a:rPr lang="zh-CN" altLang="en-US"/>
              <a:t>、</a:t>
            </a:r>
            <a:r>
              <a:rPr lang="zh-CN" altLang="zh-CN"/>
              <a:t>《</a:t>
            </a:r>
            <a:r>
              <a:rPr lang="zh-CN" altLang="en-US"/>
              <a:t>油田化学</a:t>
            </a:r>
            <a:r>
              <a:rPr lang="zh-CN" altLang="zh-CN"/>
              <a:t>》</a:t>
            </a:r>
            <a:r>
              <a:rPr lang="zh-CN" altLang="en-US"/>
              <a:t>期刊主编，</a:t>
            </a:r>
            <a:r>
              <a:rPr lang="zh-CN" altLang="zh-CN"/>
              <a:t>《</a:t>
            </a:r>
            <a:r>
              <a:rPr lang="zh-CN" altLang="en-US"/>
              <a:t>功能材料</a:t>
            </a:r>
            <a:r>
              <a:rPr lang="zh-CN" altLang="zh-CN"/>
              <a:t>》</a:t>
            </a:r>
            <a:r>
              <a:rPr lang="zh-CN" altLang="en-US"/>
              <a:t>、</a:t>
            </a:r>
            <a:r>
              <a:rPr lang="zh-CN" altLang="zh-CN"/>
              <a:t>《</a:t>
            </a:r>
            <a:r>
              <a:rPr lang="zh-CN" altLang="en-US"/>
              <a:t>功能材料信息</a:t>
            </a:r>
            <a:r>
              <a:rPr lang="zh-CN" altLang="zh-CN"/>
              <a:t>》</a:t>
            </a:r>
            <a:r>
              <a:rPr lang="zh-CN" altLang="en-US"/>
              <a:t>期刊顾问。兼任浙江大学、西安交通大学、北京化工大学、华南理工大学、华中理工大学、南京化工大学校</a:t>
            </a:r>
            <a:r>
              <a:rPr lang="zh-CN" altLang="zh-CN"/>
              <a:t>10</a:t>
            </a:r>
            <a:r>
              <a:rPr lang="zh-CN" altLang="en-US"/>
              <a:t>余所高校教授，</a:t>
            </a:r>
            <a:r>
              <a:rPr lang="zh-CN" altLang="zh-CN"/>
              <a:t>《</a:t>
            </a:r>
            <a:r>
              <a:rPr lang="zh-CN" altLang="en-US"/>
              <a:t>高分子学报</a:t>
            </a:r>
            <a:r>
              <a:rPr lang="zh-CN" altLang="zh-CN"/>
              <a:t>》</a:t>
            </a:r>
            <a:r>
              <a:rPr lang="zh-CN" altLang="en-US"/>
              <a:t>、</a:t>
            </a:r>
            <a:r>
              <a:rPr lang="zh-CN" altLang="zh-CN"/>
              <a:t>《</a:t>
            </a:r>
            <a:r>
              <a:rPr lang="zh-CN" altLang="en-US"/>
              <a:t>化工学报</a:t>
            </a:r>
            <a:r>
              <a:rPr lang="zh-CN" altLang="zh-CN"/>
              <a:t>》</a:t>
            </a:r>
            <a:r>
              <a:rPr lang="zh-CN" altLang="en-US"/>
              <a:t>、</a:t>
            </a:r>
            <a:r>
              <a:rPr lang="zh-CN" altLang="zh-CN"/>
              <a:t>《</a:t>
            </a:r>
            <a:r>
              <a:rPr lang="zh-CN" altLang="en-US"/>
              <a:t>自然科学进展</a:t>
            </a:r>
            <a:r>
              <a:rPr lang="zh-CN" altLang="zh-CN"/>
              <a:t>》</a:t>
            </a:r>
            <a:r>
              <a:rPr lang="zh-CN" altLang="en-US"/>
              <a:t>、</a:t>
            </a:r>
            <a:r>
              <a:rPr lang="zh-CN" altLang="zh-CN"/>
              <a:t>《</a:t>
            </a:r>
            <a:r>
              <a:rPr lang="zh-CN" altLang="en-US"/>
              <a:t>高等学校化学学报</a:t>
            </a:r>
            <a:r>
              <a:rPr lang="zh-CN" altLang="zh-CN"/>
              <a:t>》</a:t>
            </a:r>
            <a:r>
              <a:rPr lang="zh-CN" altLang="en-US"/>
              <a:t>，以及国外多家世界著名学术期刊和丛书编委。曾任</a:t>
            </a:r>
            <a:r>
              <a:rPr lang="zh-CN" altLang="zh-CN"/>
              <a:t>《</a:t>
            </a:r>
            <a:r>
              <a:rPr lang="zh-CN" altLang="en-US"/>
              <a:t>中国大百科全书</a:t>
            </a:r>
            <a:r>
              <a:rPr lang="zh-CN" altLang="zh-CN">
                <a:latin typeface="Arial" panose="020B0604020202020204" pitchFamily="34" charset="0"/>
              </a:rPr>
              <a:t>·</a:t>
            </a:r>
            <a:r>
              <a:rPr lang="zh-CN" altLang="en-US"/>
              <a:t>化工卷</a:t>
            </a:r>
            <a:r>
              <a:rPr lang="zh-CN" altLang="zh-CN"/>
              <a:t>》</a:t>
            </a:r>
            <a:r>
              <a:rPr lang="zh-CN" altLang="en-US"/>
              <a:t>高分子化工分支主编，</a:t>
            </a:r>
            <a:r>
              <a:rPr lang="zh-CN" altLang="zh-CN"/>
              <a:t>《</a:t>
            </a:r>
            <a:r>
              <a:rPr lang="zh-CN" altLang="en-US"/>
              <a:t>中国大百科全书</a:t>
            </a:r>
            <a:r>
              <a:rPr lang="zh-CN" altLang="zh-CN">
                <a:latin typeface="Arial" panose="020B0604020202020204" pitchFamily="34" charset="0"/>
              </a:rPr>
              <a:t>·</a:t>
            </a:r>
            <a:r>
              <a:rPr lang="zh-CN" altLang="en-US"/>
              <a:t>化学卷</a:t>
            </a:r>
            <a:r>
              <a:rPr lang="zh-CN" altLang="zh-CN"/>
              <a:t>》</a:t>
            </a:r>
            <a:r>
              <a:rPr lang="zh-CN" altLang="en-US"/>
              <a:t>高分子化学分支副主编，</a:t>
            </a:r>
            <a:r>
              <a:rPr lang="zh-CN" altLang="zh-CN"/>
              <a:t>《</a:t>
            </a:r>
            <a:r>
              <a:rPr lang="zh-CN" altLang="en-US"/>
              <a:t>材料科学技术百科全书</a:t>
            </a:r>
            <a:r>
              <a:rPr lang="zh-CN" altLang="zh-CN"/>
              <a:t>》</a:t>
            </a:r>
            <a:r>
              <a:rPr lang="zh-CN" altLang="en-US"/>
              <a:t>高分子材料分支主编，成都科技大学副校长、高分子材料系主任，第三、五、六、七、八届全国人大代表，高分子材料工程国家重点实验室创始人。 </a:t>
            </a:r>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C3B1FAFD-626E-462A-A45F-892468539BB8}"/>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2F1330E0-1446-41FD-A3B3-356664FC250A}" type="slidenum">
              <a:rPr lang="en-US" altLang="zh-CN" smtClean="0">
                <a:latin typeface="Times New Roman" panose="02020603050405020304" pitchFamily="18" charset="0"/>
                <a:ea typeface="宋体" panose="02010600030101010101" pitchFamily="2" charset="-122"/>
              </a:rPr>
              <a:pPr fontAlgn="base">
                <a:spcAft>
                  <a:spcPct val="0"/>
                </a:spcAft>
              </a:pPr>
              <a:t>82</a:t>
            </a:fld>
            <a:endParaRPr lang="en-US" altLang="zh-CN">
              <a:latin typeface="Times New Roman" panose="02020603050405020304" pitchFamily="18" charset="0"/>
              <a:ea typeface="宋体" panose="02010600030101010101" pitchFamily="2" charset="-122"/>
            </a:endParaRPr>
          </a:p>
        </p:txBody>
      </p:sp>
      <p:sp>
        <p:nvSpPr>
          <p:cNvPr id="95235" name="Rectangle 2">
            <a:extLst>
              <a:ext uri="{FF2B5EF4-FFF2-40B4-BE49-F238E27FC236}">
                <a16:creationId xmlns:a16="http://schemas.microsoft.com/office/drawing/2014/main" id="{7C9C2983-F225-4CAA-8176-7960C179979B}"/>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9593FA9D-200F-4F23-B53C-961730B0582E}"/>
              </a:ext>
            </a:extLst>
          </p:cNvPr>
          <p:cNvSpPr>
            <a:spLocks noGrp="1" noChangeArrowheads="1"/>
          </p:cNvSpPr>
          <p:nvPr>
            <p:ph type="body" idx="1"/>
          </p:nvPr>
        </p:nvSpPr>
        <p:spPr>
          <a:noFill/>
        </p:spPr>
        <p:txBody>
          <a:bodyPr/>
          <a:lstStyle/>
          <a:p>
            <a:pPr eaLnBrk="1" hangingPunct="1"/>
            <a:r>
              <a:rPr lang="zh-CN" altLang="en-US"/>
              <a:t>常用的工程塑料</a:t>
            </a:r>
            <a:r>
              <a:rPr lang="en-US" altLang="zh-CN">
                <a:solidFill>
                  <a:srgbClr val="FF0000"/>
                </a:solidFill>
              </a:rPr>
              <a:t>ABS</a:t>
            </a:r>
            <a:r>
              <a:rPr lang="zh-CN" altLang="en-US"/>
              <a:t>树脂大多数是由丙烯腈、丁二烯、苯乙烯组成的</a:t>
            </a:r>
            <a:r>
              <a:rPr lang="zh-CN" altLang="en-US">
                <a:solidFill>
                  <a:srgbClr val="FF0000"/>
                </a:solidFill>
              </a:rPr>
              <a:t>三元接枝共聚物</a:t>
            </a:r>
            <a:r>
              <a:rPr lang="zh-CN" altLang="en-US"/>
              <a:t>。 </a:t>
            </a:r>
            <a:r>
              <a:rPr lang="en-US" altLang="zh-CN"/>
              <a:t>ABS</a:t>
            </a:r>
            <a:r>
              <a:rPr lang="zh-CN" altLang="en-US"/>
              <a:t>三元接枝共聚物兼有三种组分的特性，丙烯腈</a:t>
            </a:r>
            <a:r>
              <a:rPr lang="en-US" altLang="zh-CN"/>
              <a:t>PAN</a:t>
            </a:r>
            <a:r>
              <a:rPr lang="zh-CN" altLang="en-US"/>
              <a:t>组分耐化学腐蚀性，提高制品拉伸强度和硬度；丁二烯</a:t>
            </a:r>
            <a:r>
              <a:rPr lang="en-US" altLang="zh-CN"/>
              <a:t>PB</a:t>
            </a:r>
            <a:r>
              <a:rPr lang="zh-CN" altLang="en-US"/>
              <a:t>组分呈橡胶弹性，改善冲击强度；苯乙烯组分利于高温流动性，便于加工。</a:t>
            </a:r>
            <a:r>
              <a:rPr lang="en-US" altLang="zh-CN"/>
              <a:t>ABS</a:t>
            </a:r>
            <a:r>
              <a:rPr lang="zh-CN" altLang="en-US"/>
              <a:t>为质硬、耐腐蚀、坚韧、抗冲击的性能优良的热塑性塑料。</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6328D2CE-8260-4F50-81DD-1BBBEDF21C9F}"/>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F0CA03D6-2C83-4DEB-8955-BA5B7FDB9439}" type="slidenum">
              <a:rPr lang="en-US" altLang="zh-CN" smtClean="0">
                <a:latin typeface="Times New Roman" panose="02020603050405020304" pitchFamily="18" charset="0"/>
                <a:ea typeface="宋体" panose="02010600030101010101" pitchFamily="2" charset="-122"/>
              </a:rPr>
              <a:pPr fontAlgn="base">
                <a:spcAft>
                  <a:spcPct val="0"/>
                </a:spcAft>
              </a:pPr>
              <a:t>116</a:t>
            </a:fld>
            <a:endParaRPr lang="en-US" altLang="zh-CN">
              <a:latin typeface="Times New Roman" panose="02020603050405020304" pitchFamily="18" charset="0"/>
              <a:ea typeface="宋体" panose="02010600030101010101" pitchFamily="2" charset="-122"/>
            </a:endParaRPr>
          </a:p>
        </p:txBody>
      </p:sp>
      <p:sp>
        <p:nvSpPr>
          <p:cNvPr id="130051" name="Rectangle 2">
            <a:extLst>
              <a:ext uri="{FF2B5EF4-FFF2-40B4-BE49-F238E27FC236}">
                <a16:creationId xmlns:a16="http://schemas.microsoft.com/office/drawing/2014/main" id="{C7C3A378-A5BE-4B40-9C0C-D1A2C96EA733}"/>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68A91CDB-4F0A-45F6-BFF1-6059C1C4ED85}"/>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BCB1DCFA-0ABB-4F83-862B-06BB01A83AF3}"/>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11493D87-3A46-4E64-A89D-E4AB73F21288}" type="slidenum">
              <a:rPr lang="zh-CN" altLang="en-US" smtClean="0">
                <a:latin typeface="Times New Roman" panose="02020603050405020304" pitchFamily="18" charset="0"/>
                <a:ea typeface="宋体" panose="02010600030101010101" pitchFamily="2" charset="-122"/>
              </a:rPr>
              <a:pPr fontAlgn="base">
                <a:spcAft>
                  <a:spcPct val="0"/>
                </a:spcAft>
              </a:pPr>
              <a:t>127</a:t>
            </a:fld>
            <a:endParaRPr lang="en-US" altLang="zh-CN">
              <a:latin typeface="Times New Roman" panose="02020603050405020304" pitchFamily="18" charset="0"/>
              <a:ea typeface="宋体" panose="02010600030101010101" pitchFamily="2" charset="-122"/>
            </a:endParaRPr>
          </a:p>
        </p:txBody>
      </p:sp>
      <p:sp>
        <p:nvSpPr>
          <p:cNvPr id="142339" name="Rectangle 2">
            <a:extLst>
              <a:ext uri="{FF2B5EF4-FFF2-40B4-BE49-F238E27FC236}">
                <a16:creationId xmlns:a16="http://schemas.microsoft.com/office/drawing/2014/main" id="{0945066E-1471-4050-886F-022C3EABA72D}"/>
              </a:ext>
            </a:extLst>
          </p:cNvPr>
          <p:cNvSpPr>
            <a:spLocks noGrp="1" noRot="1" noChangeAspect="1" noChangeArrowheads="1" noTextEdit="1"/>
          </p:cNvSpPr>
          <p:nvPr>
            <p:ph type="sldImg"/>
          </p:nvPr>
        </p:nvSpPr>
        <p:spPr>
          <a:solidFill>
            <a:srgbClr val="FFFFFF"/>
          </a:solidFill>
          <a:ln/>
        </p:spPr>
      </p:sp>
      <p:sp>
        <p:nvSpPr>
          <p:cNvPr id="142340" name="Rectangle 3">
            <a:extLst>
              <a:ext uri="{FF2B5EF4-FFF2-40B4-BE49-F238E27FC236}">
                <a16:creationId xmlns:a16="http://schemas.microsoft.com/office/drawing/2014/main" id="{F7491276-C066-465A-80C6-B3477669CA4E}"/>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87BD6446-6DF1-4888-B825-87C80E72EB9E}"/>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F9DD15D8-E7F8-441C-968D-CBC967F07FE3}" type="slidenum">
              <a:rPr lang="zh-CN" altLang="en-US" smtClean="0">
                <a:latin typeface="Times New Roman" panose="02020603050405020304" pitchFamily="18" charset="0"/>
                <a:ea typeface="宋体" panose="02010600030101010101" pitchFamily="2" charset="-122"/>
              </a:rPr>
              <a:pPr fontAlgn="base">
                <a:spcAft>
                  <a:spcPct val="0"/>
                </a:spcAft>
              </a:pPr>
              <a:t>128</a:t>
            </a:fld>
            <a:endParaRPr lang="en-US" altLang="zh-CN">
              <a:latin typeface="Times New Roman" panose="02020603050405020304" pitchFamily="18" charset="0"/>
              <a:ea typeface="宋体" panose="02010600030101010101" pitchFamily="2" charset="-122"/>
            </a:endParaRPr>
          </a:p>
        </p:txBody>
      </p:sp>
      <p:sp>
        <p:nvSpPr>
          <p:cNvPr id="144387" name="Rectangle 2">
            <a:extLst>
              <a:ext uri="{FF2B5EF4-FFF2-40B4-BE49-F238E27FC236}">
                <a16:creationId xmlns:a16="http://schemas.microsoft.com/office/drawing/2014/main" id="{AEA6DB00-CD7D-4866-8EBB-89B284A4DD9E}"/>
              </a:ext>
            </a:extLst>
          </p:cNvPr>
          <p:cNvSpPr>
            <a:spLocks noGrp="1" noRot="1" noChangeAspect="1" noChangeArrowheads="1" noTextEdit="1"/>
          </p:cNvSpPr>
          <p:nvPr>
            <p:ph type="sldImg"/>
          </p:nvPr>
        </p:nvSpPr>
        <p:spPr>
          <a:solidFill>
            <a:srgbClr val="FFFFFF"/>
          </a:solidFill>
          <a:ln/>
        </p:spPr>
      </p:sp>
      <p:sp>
        <p:nvSpPr>
          <p:cNvPr id="144388" name="Rectangle 3">
            <a:extLst>
              <a:ext uri="{FF2B5EF4-FFF2-40B4-BE49-F238E27FC236}">
                <a16:creationId xmlns:a16="http://schemas.microsoft.com/office/drawing/2014/main" id="{31A7B589-83A8-4D70-8F72-A7F60965FB39}"/>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r>
              <a:rPr lang="zh-CN" altLang="en-US"/>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5EE01FE5-88EA-40C4-9DE5-EA01F1926F7A}"/>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56343CCA-C785-46E9-A327-4846E676C968}" type="slidenum">
              <a:rPr lang="en-US" altLang="zh-CN" smtClean="0">
                <a:latin typeface="Times New Roman" panose="02020603050405020304" pitchFamily="18" charset="0"/>
                <a:ea typeface="宋体" panose="02010600030101010101" pitchFamily="2" charset="-122"/>
              </a:rPr>
              <a:pPr fontAlgn="base">
                <a:spcAft>
                  <a:spcPct val="0"/>
                </a:spcAft>
              </a:pPr>
              <a:t>136</a:t>
            </a:fld>
            <a:endParaRPr lang="en-US" altLang="zh-CN">
              <a:latin typeface="Times New Roman" panose="02020603050405020304" pitchFamily="18" charset="0"/>
              <a:ea typeface="宋体" panose="02010600030101010101" pitchFamily="2" charset="-122"/>
            </a:endParaRPr>
          </a:p>
        </p:txBody>
      </p:sp>
      <p:sp>
        <p:nvSpPr>
          <p:cNvPr id="155651" name="Rectangle 2">
            <a:extLst>
              <a:ext uri="{FF2B5EF4-FFF2-40B4-BE49-F238E27FC236}">
                <a16:creationId xmlns:a16="http://schemas.microsoft.com/office/drawing/2014/main" id="{12EB6768-4012-4E43-ABB9-DC549F2B80E2}"/>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17AC3CCA-122E-4C4C-A015-C0A893C79967}"/>
              </a:ext>
            </a:extLst>
          </p:cNvPr>
          <p:cNvSpPr>
            <a:spLocks noGrp="1" noChangeArrowheads="1"/>
          </p:cNvSpPr>
          <p:nvPr>
            <p:ph type="body" idx="1"/>
          </p:nvPr>
        </p:nvSpPr>
        <p:spPr>
          <a:noFill/>
        </p:spPr>
        <p:txBody>
          <a:bodyPr/>
          <a:lstStyle/>
          <a:p>
            <a:pPr eaLnBrk="1" hangingPunct="1"/>
            <a:r>
              <a:rPr lang="en-US" altLang="zh-CN" sz="2400">
                <a:latin typeface="Arial Narrow" panose="020B0606020202030204" pitchFamily="34" charset="0"/>
              </a:rPr>
              <a:t>Teflon </a:t>
            </a:r>
            <a:r>
              <a:rPr lang="zh-CN" altLang="en-US" sz="2400">
                <a:latin typeface="Arial Narrow" panose="020B0606020202030204" pitchFamily="34" charset="0"/>
              </a:rPr>
              <a:t>不沾锅</a:t>
            </a:r>
          </a:p>
          <a:p>
            <a:pPr eaLnBrk="1" hangingPunct="1"/>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6C69A7B6-5BD1-466B-B343-27523BB3898B}"/>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3CA1A253-A925-4F66-BDA7-5A6C75B29EE3}" type="slidenum">
              <a:rPr lang="en-US" altLang="zh-CN" smtClean="0">
                <a:latin typeface="Times New Roman" panose="02020603050405020304" pitchFamily="18" charset="0"/>
                <a:ea typeface="宋体" panose="02010600030101010101" pitchFamily="2" charset="-122"/>
              </a:rPr>
              <a:pPr fontAlgn="base">
                <a:spcAft>
                  <a:spcPct val="0"/>
                </a:spcAft>
              </a:pPr>
              <a:t>19</a:t>
            </a:fld>
            <a:endParaRPr lang="en-US" altLang="zh-CN">
              <a:latin typeface="Times New Roman" panose="02020603050405020304" pitchFamily="18" charset="0"/>
              <a:ea typeface="宋体" panose="02010600030101010101" pitchFamily="2" charset="-122"/>
            </a:endParaRPr>
          </a:p>
        </p:txBody>
      </p:sp>
      <p:sp>
        <p:nvSpPr>
          <p:cNvPr id="11267" name="Rectangle 2">
            <a:extLst>
              <a:ext uri="{FF2B5EF4-FFF2-40B4-BE49-F238E27FC236}">
                <a16:creationId xmlns:a16="http://schemas.microsoft.com/office/drawing/2014/main" id="{335B1A06-E154-427E-9C81-CD8EB4C8D0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0A759E1D-6F52-49F1-B762-AC1D493E3659}"/>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14938601-9FEA-412F-85CB-DD4D5A4B8F81}"/>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8C30B73C-4243-47C4-A23E-808092BCF7DD}" type="slidenum">
              <a:rPr lang="en-US" altLang="zh-CN" smtClean="0">
                <a:latin typeface="Times New Roman" panose="02020603050405020304" pitchFamily="18" charset="0"/>
                <a:ea typeface="宋体" panose="02010600030101010101" pitchFamily="2" charset="-122"/>
              </a:rPr>
              <a:pPr fontAlgn="base">
                <a:spcAft>
                  <a:spcPct val="0"/>
                </a:spcAft>
              </a:pPr>
              <a:t>20</a:t>
            </a:fld>
            <a:endParaRPr lang="en-US" altLang="zh-CN">
              <a:latin typeface="Times New Roman" panose="02020603050405020304" pitchFamily="18" charset="0"/>
              <a:ea typeface="宋体" panose="02010600030101010101" pitchFamily="2" charset="-122"/>
            </a:endParaRPr>
          </a:p>
        </p:txBody>
      </p:sp>
      <p:sp>
        <p:nvSpPr>
          <p:cNvPr id="13315" name="Rectangle 2">
            <a:extLst>
              <a:ext uri="{FF2B5EF4-FFF2-40B4-BE49-F238E27FC236}">
                <a16:creationId xmlns:a16="http://schemas.microsoft.com/office/drawing/2014/main" id="{2F33DDD9-5895-493A-B90B-6A5620DE41BA}"/>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8FA5B38A-7558-4CBE-B6AC-E54BAE8BB1AD}"/>
              </a:ext>
            </a:extLst>
          </p:cNvPr>
          <p:cNvSpPr>
            <a:spLocks noGrp="1" noChangeArrowheads="1"/>
          </p:cNvSpPr>
          <p:nvPr>
            <p:ph type="body" idx="1"/>
          </p:nvPr>
        </p:nvSpPr>
        <p:spPr>
          <a:noFill/>
        </p:spPr>
        <p:txBody>
          <a:bodyPr/>
          <a:lstStyle/>
          <a:p>
            <a:pPr eaLnBrk="1" hangingPunct="1"/>
            <a:r>
              <a:rPr lang="zh-CN" altLang="en-US"/>
              <a:t>此处必须掌握的知识。</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C1638AB-4172-4788-BEF6-FFF98A95D489}"/>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3D5BB936-B242-4E43-AB79-381432B8C2AF}" type="slidenum">
              <a:rPr lang="en-US" altLang="zh-CN" smtClean="0">
                <a:latin typeface="Times New Roman" panose="02020603050405020304" pitchFamily="18" charset="0"/>
                <a:ea typeface="宋体" panose="02010600030101010101" pitchFamily="2" charset="-122"/>
              </a:rPr>
              <a:pPr fontAlgn="base">
                <a:spcAft>
                  <a:spcPct val="0"/>
                </a:spcAft>
              </a:pPr>
              <a:t>25</a:t>
            </a:fld>
            <a:endParaRPr lang="en-US" altLang="zh-CN">
              <a:latin typeface="Times New Roman" panose="02020603050405020304" pitchFamily="18" charset="0"/>
              <a:ea typeface="宋体" panose="02010600030101010101" pitchFamily="2" charset="-122"/>
            </a:endParaRPr>
          </a:p>
        </p:txBody>
      </p:sp>
      <p:sp>
        <p:nvSpPr>
          <p:cNvPr id="19459" name="Rectangle 2">
            <a:extLst>
              <a:ext uri="{FF2B5EF4-FFF2-40B4-BE49-F238E27FC236}">
                <a16:creationId xmlns:a16="http://schemas.microsoft.com/office/drawing/2014/main" id="{7DE2526D-AB15-4B3B-9E40-962DEBBC3578}"/>
              </a:ext>
            </a:extLst>
          </p:cNvPr>
          <p:cNvSpPr>
            <a:spLocks noGrp="1" noRot="1" noChangeAspect="1" noChangeArrowheads="1" noTextEdit="1"/>
          </p:cNvSpPr>
          <p:nvPr>
            <p:ph type="sldImg"/>
          </p:nvPr>
        </p:nvSpPr>
        <p:spPr>
          <a:solidFill>
            <a:srgbClr val="FFFFFF"/>
          </a:solidFill>
          <a:ln/>
        </p:spPr>
      </p:sp>
      <p:sp>
        <p:nvSpPr>
          <p:cNvPr id="19460" name="Rectangle 3">
            <a:extLst>
              <a:ext uri="{FF2B5EF4-FFF2-40B4-BE49-F238E27FC236}">
                <a16:creationId xmlns:a16="http://schemas.microsoft.com/office/drawing/2014/main" id="{E8B06D3D-B9C3-4DE2-9F4A-2A2B35C09005}"/>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zh-CN" sz="1000">
              <a:latin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2D456C1C-C27D-4514-BB78-D9F81943587D}"/>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19FCC967-3488-478E-AF4B-BDC147D36008}" type="slidenum">
              <a:rPr lang="en-US" altLang="zh-CN" smtClean="0">
                <a:latin typeface="Times New Roman" panose="02020603050405020304" pitchFamily="18" charset="0"/>
                <a:ea typeface="宋体" panose="02010600030101010101" pitchFamily="2" charset="-122"/>
              </a:rPr>
              <a:pPr fontAlgn="base">
                <a:spcAft>
                  <a:spcPct val="0"/>
                </a:spcAft>
              </a:pPr>
              <a:t>26</a:t>
            </a:fld>
            <a:endParaRPr lang="en-US" altLang="zh-CN">
              <a:latin typeface="Times New Roman" panose="02020603050405020304" pitchFamily="18" charset="0"/>
              <a:ea typeface="宋体" panose="02010600030101010101" pitchFamily="2" charset="-122"/>
            </a:endParaRPr>
          </a:p>
        </p:txBody>
      </p:sp>
      <p:sp>
        <p:nvSpPr>
          <p:cNvPr id="21507" name="Rectangle 2">
            <a:extLst>
              <a:ext uri="{FF2B5EF4-FFF2-40B4-BE49-F238E27FC236}">
                <a16:creationId xmlns:a16="http://schemas.microsoft.com/office/drawing/2014/main" id="{F9809167-0596-4E10-A2CE-5FEF8DB82B66}"/>
              </a:ext>
            </a:extLst>
          </p:cNvPr>
          <p:cNvSpPr>
            <a:spLocks noGrp="1" noRot="1" noChangeAspect="1" noChangeArrowheads="1" noTextEdit="1"/>
          </p:cNvSpPr>
          <p:nvPr>
            <p:ph type="sldImg"/>
          </p:nvPr>
        </p:nvSpPr>
        <p:spPr>
          <a:solidFill>
            <a:srgbClr val="FFFFFF"/>
          </a:solidFill>
          <a:ln/>
        </p:spPr>
      </p:sp>
      <p:sp>
        <p:nvSpPr>
          <p:cNvPr id="21508" name="Rectangle 3">
            <a:extLst>
              <a:ext uri="{FF2B5EF4-FFF2-40B4-BE49-F238E27FC236}">
                <a16:creationId xmlns:a16="http://schemas.microsoft.com/office/drawing/2014/main" id="{4D89F05E-B2FB-423F-A4EA-0D205D6D3716}"/>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zh-CN">
              <a:latin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352A21F-BB9D-477D-822F-88B64A801FF9}"/>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E37F6287-FA37-49F7-ACCE-6A2C4C4C56ED}" type="slidenum">
              <a:rPr lang="en-US" altLang="zh-CN" smtClean="0">
                <a:latin typeface="Times New Roman" panose="02020603050405020304" pitchFamily="18" charset="0"/>
                <a:ea typeface="宋体" panose="02010600030101010101" pitchFamily="2" charset="-122"/>
              </a:rPr>
              <a:pPr fontAlgn="base">
                <a:spcAft>
                  <a:spcPct val="0"/>
                </a:spcAft>
              </a:pPr>
              <a:t>28</a:t>
            </a:fld>
            <a:endParaRPr lang="en-US" altLang="zh-CN">
              <a:latin typeface="Times New Roman" panose="02020603050405020304" pitchFamily="18" charset="0"/>
              <a:ea typeface="宋体" panose="02010600030101010101" pitchFamily="2" charset="-122"/>
            </a:endParaRPr>
          </a:p>
        </p:txBody>
      </p:sp>
      <p:sp>
        <p:nvSpPr>
          <p:cNvPr id="24579" name="Rectangle 2">
            <a:extLst>
              <a:ext uri="{FF2B5EF4-FFF2-40B4-BE49-F238E27FC236}">
                <a16:creationId xmlns:a16="http://schemas.microsoft.com/office/drawing/2014/main" id="{0DE77981-374D-4A00-9D38-B82AB6DF59A7}"/>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EFD3B7E6-D848-4FAB-8DFF-936C8B0B24A6}"/>
              </a:ext>
            </a:extLst>
          </p:cNvPr>
          <p:cNvSpPr>
            <a:spLocks noGrp="1" noChangeArrowheads="1"/>
          </p:cNvSpPr>
          <p:nvPr>
            <p:ph type="body" idx="1"/>
          </p:nvPr>
        </p:nvSpPr>
        <p:spPr>
          <a:noFill/>
        </p:spPr>
        <p:txBody>
          <a:bodyPr/>
          <a:lstStyle/>
          <a:p>
            <a:pPr eaLnBrk="1" hangingPunct="1">
              <a:lnSpc>
                <a:spcPct val="80000"/>
              </a:lnSpc>
            </a:pPr>
            <a:r>
              <a:rPr lang="zh-CN" altLang="en-US" b="1"/>
              <a:t>聚异戊二烯</a:t>
            </a:r>
            <a:br>
              <a:rPr lang="zh-CN" altLang="en-US"/>
            </a:br>
            <a:r>
              <a:rPr lang="en-US" altLang="zh-CN"/>
              <a:t>polyisoprene</a:t>
            </a:r>
            <a:br>
              <a:rPr lang="en-US" altLang="zh-CN"/>
            </a:br>
            <a:br>
              <a:rPr lang="en-US" altLang="zh-CN"/>
            </a:br>
            <a:r>
              <a:rPr lang="en-US" altLang="zh-CN">
                <a:latin typeface="Arial" panose="020B0604020202020204" pitchFamily="34" charset="0"/>
              </a:rPr>
              <a:t>   </a:t>
            </a:r>
            <a:r>
              <a:rPr lang="zh-CN" altLang="en-US">
                <a:hlinkClick r:id="rId3"/>
              </a:rPr>
              <a:t>异戊二烯</a:t>
            </a:r>
            <a:r>
              <a:rPr lang="zh-CN" altLang="en-US"/>
              <a:t>（或</a:t>
            </a:r>
            <a:r>
              <a:rPr lang="en-US" altLang="zh-CN"/>
              <a:t>2-</a:t>
            </a:r>
            <a:r>
              <a:rPr lang="zh-CN" altLang="en-US"/>
              <a:t>甲基丁二烯）的聚合物。英文缩写</a:t>
            </a:r>
            <a:r>
              <a:rPr lang="en-US" altLang="zh-CN"/>
              <a:t>PI</a:t>
            </a:r>
            <a:r>
              <a:rPr lang="zh-CN" altLang="en-US"/>
              <a:t>。有</a:t>
            </a:r>
            <a:r>
              <a:rPr lang="en-US" altLang="zh-CN"/>
              <a:t>4</a:t>
            </a:r>
            <a:r>
              <a:rPr lang="zh-CN" altLang="en-US"/>
              <a:t>种立体结构：</a:t>
            </a:r>
            <a:br>
              <a:rPr lang="zh-CN" altLang="en-US"/>
            </a:br>
            <a:r>
              <a:rPr lang="zh-CN" altLang="en-US">
                <a:latin typeface="Arial" panose="020B0604020202020204" pitchFamily="34" charset="0"/>
              </a:rPr>
              <a:t>   </a:t>
            </a:r>
            <a:r>
              <a:rPr lang="zh-CN" altLang="en-US"/>
              <a:t> 自然界只存在两种异构体，即顺</a:t>
            </a:r>
            <a:r>
              <a:rPr lang="en-US" altLang="zh-CN"/>
              <a:t>-1</a:t>
            </a:r>
            <a:r>
              <a:rPr lang="zh-CN" altLang="en-US"/>
              <a:t>，</a:t>
            </a:r>
            <a:r>
              <a:rPr lang="en-US" altLang="zh-CN"/>
              <a:t>4-</a:t>
            </a:r>
            <a:r>
              <a:rPr lang="zh-CN" altLang="en-US"/>
              <a:t>聚异戊二烯（天然橡胶、三叶胶）和反</a:t>
            </a:r>
            <a:r>
              <a:rPr lang="en-US" altLang="zh-CN"/>
              <a:t>-1</a:t>
            </a:r>
            <a:r>
              <a:rPr lang="zh-CN" altLang="en-US"/>
              <a:t>，</a:t>
            </a:r>
            <a:r>
              <a:rPr lang="en-US" altLang="zh-CN"/>
              <a:t>4-</a:t>
            </a:r>
            <a:r>
              <a:rPr lang="zh-CN" altLang="en-US"/>
              <a:t>聚异戊二烯（杜仲胶、巴拉塔胶）。工业上重要的是顺</a:t>
            </a:r>
            <a:r>
              <a:rPr lang="en-US" altLang="zh-CN"/>
              <a:t>-1</a:t>
            </a:r>
            <a:r>
              <a:rPr lang="zh-CN" altLang="en-US"/>
              <a:t>，</a:t>
            </a:r>
            <a:r>
              <a:rPr lang="en-US" altLang="zh-CN"/>
              <a:t>4-</a:t>
            </a:r>
            <a:r>
              <a:rPr lang="zh-CN" altLang="en-US"/>
              <a:t>聚异戊二烯，又称合成天然橡胶或异戊橡胶（</a:t>
            </a:r>
            <a:r>
              <a:rPr lang="en-US" altLang="zh-CN"/>
              <a:t>IR</a:t>
            </a:r>
            <a:r>
              <a:rPr lang="zh-CN" altLang="en-US"/>
              <a:t>）。</a:t>
            </a:r>
            <a:br>
              <a:rPr lang="zh-CN" altLang="en-US"/>
            </a:br>
            <a:r>
              <a:rPr lang="zh-CN" altLang="en-US">
                <a:latin typeface="Arial" panose="020B0604020202020204" pitchFamily="34" charset="0"/>
              </a:rPr>
              <a:t>   </a:t>
            </a:r>
            <a:r>
              <a:rPr lang="zh-CN" altLang="en-US"/>
              <a:t>聚异戊二烯是典型的弹性体，密度</a:t>
            </a:r>
            <a:r>
              <a:rPr lang="zh-CN" altLang="en-US">
                <a:latin typeface="Arial" panose="020B0604020202020204" pitchFamily="34" charset="0"/>
              </a:rPr>
              <a:t> </a:t>
            </a:r>
            <a:r>
              <a:rPr lang="en-US" altLang="zh-CN"/>
              <a:t>0.90</a:t>
            </a:r>
            <a:r>
              <a:rPr lang="zh-CN" altLang="en-US"/>
              <a:t>克／厘米</a:t>
            </a:r>
            <a:r>
              <a:rPr lang="en-US" altLang="zh-CN"/>
              <a:t>3</a:t>
            </a:r>
            <a:r>
              <a:rPr lang="en-US" altLang="zh-CN">
                <a:latin typeface="Arial" panose="020B0604020202020204" pitchFamily="34" charset="0"/>
              </a:rPr>
              <a:t> </a:t>
            </a:r>
            <a:r>
              <a:rPr lang="zh-CN" altLang="en-US"/>
              <a:t>。异戊橡胶的结晶性以及硫化胶的抗拉强度与顺式结构含量有关，结晶熔融温度则与结构规整性有关</a:t>
            </a:r>
            <a:r>
              <a:rPr lang="zh-CN" altLang="en-US">
                <a:latin typeface="Arial" panose="020B0604020202020204" pitchFamily="34" charset="0"/>
              </a:rPr>
              <a:t> </a:t>
            </a:r>
            <a:r>
              <a:rPr lang="zh-CN" altLang="en-US"/>
              <a:t>，玻璃化转变温度与</a:t>
            </a:r>
            <a:r>
              <a:rPr lang="en-US" altLang="zh-CN"/>
              <a:t>3</a:t>
            </a:r>
            <a:r>
              <a:rPr lang="zh-CN" altLang="en-US"/>
              <a:t>，</a:t>
            </a:r>
            <a:r>
              <a:rPr lang="en-US" altLang="zh-CN"/>
              <a:t>4-</a:t>
            </a:r>
            <a:r>
              <a:rPr lang="zh-CN" altLang="en-US"/>
              <a:t>或</a:t>
            </a:r>
            <a:r>
              <a:rPr lang="en-US" altLang="zh-CN"/>
              <a:t>1</a:t>
            </a:r>
            <a:r>
              <a:rPr lang="zh-CN" altLang="en-US"/>
              <a:t>，</a:t>
            </a:r>
            <a:r>
              <a:rPr lang="en-US" altLang="zh-CN"/>
              <a:t>2-</a:t>
            </a:r>
            <a:r>
              <a:rPr lang="zh-CN" altLang="en-US"/>
              <a:t>结构含量有关。反式聚异戊二烯易结晶，硬度和抗拉强度高。</a:t>
            </a:r>
            <a:br>
              <a:rPr lang="zh-CN" altLang="en-US"/>
            </a:br>
            <a:r>
              <a:rPr lang="zh-CN" altLang="en-US">
                <a:latin typeface="Arial" panose="020B0604020202020204" pitchFamily="34" charset="0"/>
              </a:rPr>
              <a:t>   </a:t>
            </a:r>
            <a:r>
              <a:rPr lang="zh-CN" altLang="en-US"/>
              <a:t>顺</a:t>
            </a:r>
            <a:r>
              <a:rPr lang="en-US" altLang="zh-CN"/>
              <a:t>-1</a:t>
            </a:r>
            <a:r>
              <a:rPr lang="zh-CN" altLang="en-US"/>
              <a:t>，</a:t>
            </a:r>
            <a:r>
              <a:rPr lang="en-US" altLang="zh-CN"/>
              <a:t>4-</a:t>
            </a:r>
            <a:r>
              <a:rPr lang="zh-CN" altLang="en-US"/>
              <a:t>聚异戊二烯可用</a:t>
            </a:r>
            <a:r>
              <a:rPr lang="en-US" altLang="zh-CN"/>
              <a:t>TiCl4-AlR3</a:t>
            </a:r>
            <a:r>
              <a:rPr lang="en-US" altLang="zh-CN">
                <a:latin typeface="Arial" panose="020B0604020202020204" pitchFamily="34" charset="0"/>
              </a:rPr>
              <a:t> </a:t>
            </a:r>
            <a:r>
              <a:rPr lang="zh-CN" altLang="en-US"/>
              <a:t>（</a:t>
            </a:r>
            <a:r>
              <a:rPr lang="zh-CN" altLang="en-US">
                <a:latin typeface="Arial" panose="020B0604020202020204" pitchFamily="34" charset="0"/>
              </a:rPr>
              <a:t> </a:t>
            </a:r>
            <a:r>
              <a:rPr lang="en-US" altLang="zh-CN"/>
              <a:t>R</a:t>
            </a:r>
            <a:r>
              <a:rPr lang="zh-CN" altLang="en-US"/>
              <a:t>常为异丁基</a:t>
            </a:r>
            <a:r>
              <a:rPr lang="zh-CN" altLang="en-US">
                <a:latin typeface="Arial" panose="020B0604020202020204" pitchFamily="34" charset="0"/>
              </a:rPr>
              <a:t> </a:t>
            </a:r>
            <a:r>
              <a:rPr lang="zh-CN" altLang="en-US"/>
              <a:t>）齐格勒</a:t>
            </a:r>
            <a:r>
              <a:rPr lang="en-US" altLang="zh-CN"/>
              <a:t>-</a:t>
            </a:r>
            <a:r>
              <a:rPr lang="zh-CN" altLang="en-US"/>
              <a:t>纳塔催化剂和丁基锂催化剂进行聚合</a:t>
            </a:r>
            <a:r>
              <a:rPr lang="zh-CN" altLang="en-US">
                <a:latin typeface="Arial" panose="020B0604020202020204" pitchFamily="34" charset="0"/>
              </a:rPr>
              <a:t>  </a:t>
            </a:r>
            <a:r>
              <a:rPr lang="zh-CN" altLang="en-US"/>
              <a:t>，聚合物中顺</a:t>
            </a:r>
            <a:r>
              <a:rPr lang="en-US" altLang="zh-CN"/>
              <a:t>-1</a:t>
            </a:r>
            <a:r>
              <a:rPr lang="zh-CN" altLang="en-US"/>
              <a:t>，</a:t>
            </a:r>
            <a:r>
              <a:rPr lang="en-US" altLang="zh-CN"/>
              <a:t>4-</a:t>
            </a:r>
            <a:r>
              <a:rPr lang="zh-CN" altLang="en-US"/>
              <a:t>聚异戊二烯含量分别可达</a:t>
            </a:r>
            <a:r>
              <a:rPr lang="en-US" altLang="zh-CN"/>
              <a:t>97</a:t>
            </a:r>
            <a:r>
              <a:rPr lang="zh-CN" altLang="en-US"/>
              <a:t>％和</a:t>
            </a:r>
            <a:r>
              <a:rPr lang="en-US" altLang="zh-CN"/>
              <a:t>93</a:t>
            </a:r>
            <a:r>
              <a:rPr lang="zh-CN" altLang="en-US"/>
              <a:t>％。中国还发展了稀土催化体系。顺</a:t>
            </a:r>
            <a:r>
              <a:rPr lang="en-US" altLang="zh-CN"/>
              <a:t>-1</a:t>
            </a:r>
            <a:r>
              <a:rPr lang="zh-CN" altLang="en-US"/>
              <a:t>，</a:t>
            </a:r>
            <a:r>
              <a:rPr lang="en-US" altLang="zh-CN"/>
              <a:t>4-</a:t>
            </a:r>
            <a:r>
              <a:rPr lang="zh-CN" altLang="en-US"/>
              <a:t>聚异戊二烯主要用于制造轮胎，以及靴鞋、电线、机械、医疗</a:t>
            </a:r>
            <a:r>
              <a:rPr lang="zh-CN" altLang="en-US">
                <a:latin typeface="Arial" panose="020B0604020202020204" pitchFamily="34" charset="0"/>
              </a:rPr>
              <a:t> </a:t>
            </a:r>
            <a:r>
              <a:rPr lang="zh-CN" altLang="en-US"/>
              <a:t>、体育器材、乳胶制品等。反式聚异戊二烯可做高尔夫球。</a:t>
            </a:r>
          </a:p>
          <a:p>
            <a:pPr eaLnBrk="1" hangingPunct="1">
              <a:lnSpc>
                <a:spcPct val="80000"/>
              </a:lnSpc>
            </a:pPr>
            <a:r>
              <a:rPr lang="zh-CN" altLang="en-US"/>
              <a:t>聚偏二氯乙烯</a:t>
            </a:r>
            <a:endParaRPr lang="zh-CN" altLang="en-US">
              <a:hlinkClick r:id="rId4"/>
            </a:endParaRPr>
          </a:p>
          <a:p>
            <a:pPr eaLnBrk="1" hangingPunct="1">
              <a:lnSpc>
                <a:spcPct val="80000"/>
              </a:lnSpc>
            </a:pPr>
            <a:r>
              <a:rPr lang="zh-CN" altLang="en-US">
                <a:hlinkClick r:id="rId4"/>
              </a:rPr>
              <a:t> </a:t>
            </a:r>
            <a:r>
              <a:rPr lang="zh-CN" altLang="en-US"/>
              <a:t> 聚偏二氯乙烯</a:t>
            </a:r>
            <a:br>
              <a:rPr lang="zh-CN" altLang="en-US"/>
            </a:br>
            <a:r>
              <a:rPr lang="en-US" altLang="zh-CN"/>
              <a:t>polyvinyldine chloride</a:t>
            </a:r>
            <a:br>
              <a:rPr lang="en-US" altLang="zh-CN"/>
            </a:br>
            <a:br>
              <a:rPr lang="en-US" altLang="zh-CN"/>
            </a:br>
            <a:r>
              <a:rPr lang="en-US" altLang="zh-CN">
                <a:latin typeface="Arial" panose="020B0604020202020204" pitchFamily="34" charset="0"/>
              </a:rPr>
              <a:t> </a:t>
            </a:r>
            <a:r>
              <a:rPr lang="en-US" altLang="zh-CN"/>
              <a:t> </a:t>
            </a:r>
            <a:r>
              <a:rPr lang="en-US" altLang="zh-CN">
                <a:latin typeface="Arial" panose="020B0604020202020204" pitchFamily="34" charset="0"/>
              </a:rPr>
              <a:t> </a:t>
            </a:r>
            <a:r>
              <a:rPr lang="zh-CN" altLang="en-US"/>
              <a:t>偏二氯乙烯（</a:t>
            </a:r>
            <a:r>
              <a:rPr lang="en-US" altLang="zh-CN"/>
              <a:t>1 </a:t>
            </a:r>
            <a:r>
              <a:rPr lang="zh-CN" altLang="en-US"/>
              <a:t>，</a:t>
            </a:r>
            <a:r>
              <a:rPr lang="en-US" altLang="zh-CN"/>
              <a:t>1-</a:t>
            </a:r>
            <a:r>
              <a:rPr lang="zh-CN" altLang="en-US"/>
              <a:t>二氯乙烯）的聚合物 。英文缩写</a:t>
            </a:r>
            <a:r>
              <a:rPr lang="en-US" altLang="zh-CN"/>
              <a:t>PVDC</a:t>
            </a:r>
            <a:r>
              <a:rPr lang="zh-CN" altLang="en-US"/>
              <a:t>。结构为玻璃化温度－</a:t>
            </a:r>
            <a:r>
              <a:rPr lang="en-US" altLang="zh-CN"/>
              <a:t>17℃ </a:t>
            </a:r>
            <a:r>
              <a:rPr lang="zh-CN" altLang="en-US"/>
              <a:t>，熔融温度</a:t>
            </a:r>
            <a:r>
              <a:rPr lang="en-US" altLang="zh-CN"/>
              <a:t>198</a:t>
            </a:r>
            <a:r>
              <a:rPr lang="zh-CN" altLang="en-US"/>
              <a:t>～</a:t>
            </a:r>
            <a:r>
              <a:rPr lang="en-US" altLang="zh-CN"/>
              <a:t>205℃ </a:t>
            </a:r>
            <a:r>
              <a:rPr lang="zh-CN" altLang="en-US"/>
              <a:t>，结晶密度</a:t>
            </a:r>
            <a:r>
              <a:rPr lang="en-US" altLang="zh-CN"/>
              <a:t>1.96</a:t>
            </a:r>
            <a:r>
              <a:rPr lang="zh-CN" altLang="en-US"/>
              <a:t>克／厘米</a:t>
            </a:r>
            <a:r>
              <a:rPr lang="en-US" altLang="zh-CN"/>
              <a:t>3</a:t>
            </a:r>
            <a:r>
              <a:rPr lang="zh-CN" altLang="en-US"/>
              <a:t>。具有耐燃、耐腐蚀 、气密性好等特性 。由于极性强，常温下不溶于一般溶剂。缺点是光、热稳定性差，加工困难。</a:t>
            </a:r>
            <a:br>
              <a:rPr lang="zh-CN" altLang="en-US"/>
            </a:br>
            <a:r>
              <a:rPr lang="zh-CN" altLang="en-US">
                <a:latin typeface="Arial" panose="020B0604020202020204" pitchFamily="34" charset="0"/>
              </a:rPr>
              <a:t> </a:t>
            </a:r>
            <a:r>
              <a:rPr lang="zh-CN" altLang="en-US"/>
              <a:t> </a:t>
            </a:r>
            <a:r>
              <a:rPr lang="zh-CN" altLang="en-US">
                <a:latin typeface="Arial" panose="020B0604020202020204" pitchFamily="34" charset="0"/>
              </a:rPr>
              <a:t> </a:t>
            </a:r>
            <a:r>
              <a:rPr lang="zh-CN" altLang="en-US"/>
              <a:t>由偏二氯乙烯以过氧化物或遇氮化合物为引发剂经自由基聚合制备。方法有悬浮和本体聚合。本体聚合时由于产物不溶于单体，所以属沉淀聚合。</a:t>
            </a:r>
            <a:br>
              <a:rPr lang="zh-CN" altLang="en-US"/>
            </a:br>
            <a:r>
              <a:rPr lang="zh-CN" altLang="en-US">
                <a:latin typeface="Arial" panose="020B0604020202020204" pitchFamily="34" charset="0"/>
              </a:rPr>
              <a:t> </a:t>
            </a:r>
            <a:r>
              <a:rPr lang="zh-CN" altLang="en-US"/>
              <a:t> </a:t>
            </a:r>
            <a:r>
              <a:rPr lang="zh-CN" altLang="en-US">
                <a:latin typeface="Arial" panose="020B0604020202020204" pitchFamily="34" charset="0"/>
              </a:rPr>
              <a:t> </a:t>
            </a:r>
            <a:r>
              <a:rPr lang="zh-CN" altLang="en-US"/>
              <a:t> 聚偏二氯乙烯可制成片材、管材、模塑件、薄膜和纤维。其纤维中国称作偏氯纶，美国商品名莎纶（ </a:t>
            </a:r>
            <a:r>
              <a:rPr lang="en-US" altLang="zh-CN"/>
              <a:t>Saran</a:t>
            </a:r>
            <a:r>
              <a:rPr lang="zh-CN" altLang="en-US"/>
              <a:t>，包括偏二氯乙烯与氯乙烯或丙烯腈的共聚物）。为了克服溶解性差，加工困难的缺点，通常将偏二氯乙烯与少量 （</a:t>
            </a:r>
            <a:r>
              <a:rPr lang="en-US" altLang="zh-CN"/>
              <a:t>15</a:t>
            </a:r>
            <a:r>
              <a:rPr lang="zh-CN" altLang="en-US"/>
              <a:t>％～</a:t>
            </a:r>
            <a:r>
              <a:rPr lang="en-US" altLang="zh-CN"/>
              <a:t>20</a:t>
            </a:r>
            <a:r>
              <a:rPr lang="zh-CN" altLang="en-US"/>
              <a:t>％）氯乙烯、丙烯腈、丙烯酸酯等单体共聚，得到二元或三元共聚物。偏二氯乙烯共聚物也用作涂料、胶粘剂等。由于它对紫外、电子束等辐照十分敏感并分解产生少量氯化氢，因此还用于酸敏记录材料。 </a:t>
            </a:r>
            <a:br>
              <a:rPr lang="zh-CN" altLang="en-US"/>
            </a:br>
            <a:r>
              <a:rPr lang="zh-CN" altLang="en-US"/>
              <a:t>聚丙烯腈</a:t>
            </a:r>
          </a:p>
          <a:p>
            <a:pPr eaLnBrk="1" hangingPunct="1">
              <a:lnSpc>
                <a:spcPct val="80000"/>
              </a:lnSpc>
            </a:pPr>
            <a:r>
              <a:rPr lang="zh-CN" altLang="en-US"/>
              <a:t>由丙烯腈聚合而成的高分子化合物。白色粉末。主要用于制造合成纤维</a:t>
            </a:r>
            <a:r>
              <a:rPr lang="en-US" altLang="zh-CN"/>
              <a:t>(</a:t>
            </a:r>
            <a:r>
              <a:rPr lang="zh-CN" altLang="en-US"/>
              <a:t>如</a:t>
            </a:r>
            <a:r>
              <a:rPr lang="zh-CN" altLang="en-US">
                <a:hlinkClick r:id="rId5"/>
              </a:rPr>
              <a:t>腈纶</a:t>
            </a:r>
            <a:r>
              <a:rPr lang="en-US" altLang="zh-CN"/>
              <a:t>)</a:t>
            </a:r>
            <a:r>
              <a:rPr lang="zh-CN" altLang="en-US"/>
              <a:t>。</a:t>
            </a:r>
            <a:br>
              <a:rPr lang="zh-CN" altLang="en-US"/>
            </a:br>
            <a:br>
              <a:rPr lang="zh-CN" altLang="en-US"/>
            </a:br>
            <a:r>
              <a:rPr lang="zh-CN" altLang="en-US"/>
              <a:t>用</a:t>
            </a:r>
            <a:r>
              <a:rPr lang="en-US" altLang="zh-CN"/>
              <a:t>85</a:t>
            </a:r>
            <a:r>
              <a:rPr lang="zh-CN" altLang="en-US"/>
              <a:t>％以上的丙烯腈和其他第二、第三单体共聚的高分子聚合物仿制的合成纤维。聚丙烯腈纤维的中国商品名。俗称人造羊毛。美国杜邦公司于</a:t>
            </a:r>
            <a:r>
              <a:rPr lang="en-US" altLang="zh-CN"/>
              <a:t>20</a:t>
            </a:r>
            <a:r>
              <a:rPr lang="zh-CN" altLang="en-US"/>
              <a:t>世纪</a:t>
            </a:r>
            <a:r>
              <a:rPr lang="en-US" altLang="zh-CN"/>
              <a:t>40</a:t>
            </a:r>
            <a:r>
              <a:rPr lang="zh-CN" altLang="en-US"/>
              <a:t>年代研制成功纯聚丙烯腈纤维（商品名为奥纶），因染色困难、易原纤化，一直未投入工业化生产。后来在改善聚合物的可仿性和纤维的染色性的基础上，腈纶才得以实现工业化生产。各个国家有不同的商品名，如美国有奥纶、阿克利纶、克丽斯纶、泽弗纶，英国有考特尔，日本有毛丽龙、开司米纶、依克丝兰、贝丝纶等。腈纶密度一般为</a:t>
            </a:r>
            <a:r>
              <a:rPr lang="en-US" altLang="zh-CN"/>
              <a:t>1.16</a:t>
            </a:r>
            <a:r>
              <a:rPr lang="zh-CN" altLang="en-US"/>
              <a:t>～</a:t>
            </a:r>
            <a:r>
              <a:rPr lang="en-US" altLang="zh-CN"/>
              <a:t>1.18</a:t>
            </a:r>
            <a:r>
              <a:rPr lang="zh-CN" altLang="en-US"/>
              <a:t>克／厘米</a:t>
            </a:r>
            <a:r>
              <a:rPr lang="en-US" altLang="zh-CN"/>
              <a:t>3</a:t>
            </a:r>
            <a:r>
              <a:rPr lang="zh-CN" altLang="en-US"/>
              <a:t>，标准回潮率为</a:t>
            </a:r>
            <a:r>
              <a:rPr lang="en-US" altLang="zh-CN"/>
              <a:t>1.0</a:t>
            </a:r>
            <a:r>
              <a:rPr lang="zh-CN" altLang="en-US"/>
              <a:t>％～</a:t>
            </a:r>
            <a:r>
              <a:rPr lang="en-US" altLang="zh-CN"/>
              <a:t>2.5</a:t>
            </a:r>
            <a:r>
              <a:rPr lang="zh-CN" altLang="en-US"/>
              <a:t>％。纤维的特点是蓬松性和保暖性好，手感柔软，并具有良好的耐气候性和防霉、防蛀性能。主要用做人造纤维，俗称人造羊毛；制毛线、针织物（纯纺或与羊毛混纺）和机织物，尤其适宜作室内装饰布，如窗帘等。</a:t>
            </a:r>
          </a:p>
          <a:p>
            <a:pPr eaLnBrk="1" hangingPunct="1">
              <a:lnSpc>
                <a:spcPct val="80000"/>
              </a:lnSpc>
            </a:pPr>
            <a:r>
              <a:rPr lang="en-US" altLang="zh-CN"/>
              <a:t>POM</a:t>
            </a:r>
            <a:r>
              <a:rPr lang="zh-CN" altLang="en-US"/>
              <a:t>强度高，质轻、常用建材来代替铜、锌、锡、铅等有色金属， 广泛用于工业机械、汽车、电子电器、日用品、管道及配件、精密仪器等部门。</a:t>
            </a:r>
            <a:br>
              <a:rPr lang="zh-CN" altLang="en-US"/>
            </a:br>
            <a:r>
              <a:rPr lang="zh-CN" altLang="en-US"/>
              <a:t>齿轮、杠杆、滑轮、链轮，特别适宜做轴承，热水阀门、精密计量阀、输送机的链环和辊子、流量计、汽车内外部把手、曲柄等车窗转动机械，油泵轴承座和叶轮燃气开关阀、电子开关零件、坚固体、接线柱镜面罩、电风扇零件、加热板、仪表钮 ；录音录像带的轴承 ；各种管道和农业喷港系统以及阀门、喷头、水龙头、洗浴盆零件；开关键盘、按钮、音像带卷轴；温控定时器；动力工具，庭园整现工具零件；另外可作为冲浪板、帆船及各种雪撬零件，手表微型齿轮、体育用设备的框架辅伯件和背包用各种环扣、坚固件、打火机、拉链、扣环；医疗器械叶的心脏起博器；人造心脏瓣膜、顶椎、假肢等。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089352C3-4FE5-4ADB-8A9D-F40DE8804DE1}"/>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3546F3FF-C56C-47FA-8CF1-BCB5EDBAEA2E}" type="slidenum">
              <a:rPr lang="en-US" altLang="zh-CN" smtClean="0">
                <a:latin typeface="Times New Roman" panose="02020603050405020304" pitchFamily="18" charset="0"/>
                <a:ea typeface="宋体" panose="02010600030101010101" pitchFamily="2" charset="-122"/>
              </a:rPr>
              <a:pPr fontAlgn="base">
                <a:spcAft>
                  <a:spcPct val="0"/>
                </a:spcAft>
              </a:pPr>
              <a:t>29</a:t>
            </a:fld>
            <a:endParaRPr lang="en-US" altLang="zh-CN">
              <a:latin typeface="Times New Roman" panose="02020603050405020304" pitchFamily="18" charset="0"/>
              <a:ea typeface="宋体" panose="02010600030101010101" pitchFamily="2" charset="-122"/>
            </a:endParaRPr>
          </a:p>
        </p:txBody>
      </p:sp>
      <p:sp>
        <p:nvSpPr>
          <p:cNvPr id="26627" name="Rectangle 2">
            <a:extLst>
              <a:ext uri="{FF2B5EF4-FFF2-40B4-BE49-F238E27FC236}">
                <a16:creationId xmlns:a16="http://schemas.microsoft.com/office/drawing/2014/main" id="{BC48259D-9654-4063-BD28-D6C282194815}"/>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0981EC17-C4E3-41D7-AEE1-B0A1625346C5}"/>
              </a:ext>
            </a:extLst>
          </p:cNvPr>
          <p:cNvSpPr>
            <a:spLocks noGrp="1" noChangeArrowheads="1"/>
          </p:cNvSpPr>
          <p:nvPr>
            <p:ph type="body" idx="1"/>
          </p:nvPr>
        </p:nvSpPr>
        <p:spPr>
          <a:noFill/>
        </p:spPr>
        <p:txBody>
          <a:bodyPr/>
          <a:lstStyle/>
          <a:p>
            <a:pPr eaLnBrk="1" hangingPunct="1"/>
            <a:r>
              <a:rPr lang="zh-CN" altLang="en-US" sz="1000" b="1"/>
              <a:t>聚氧化乙烯</a:t>
            </a:r>
            <a:r>
              <a:rPr lang="zh-CN" altLang="en-US" sz="1000"/>
              <a:t>（</a:t>
            </a:r>
            <a:r>
              <a:rPr lang="en-US" altLang="zh-CN" sz="1000"/>
              <a:t>PEO</a:t>
            </a:r>
            <a:r>
              <a:rPr lang="zh-CN" altLang="en-US" sz="1000"/>
              <a:t>）是一种具有水溶性和热塑性的非离子型线性高分子聚合物。具有絮凝、增稠、缓释、润滑、分散、助留、保水等性能，适用于医药、化肥、造纸、陶瓷、以及洗涤剂、化妆品、热处理、水处理、消防、石油开采等多种行业，产品无毒无刺激性，不会在产品生成过程中残留、沉积或孳生挥发物，其应用领域随着产品的不断开发正在日益扩大，其优良的特性受到越来越多的新产品开发研究机构的重视。</a:t>
            </a:r>
            <a:br>
              <a:rPr lang="zh-CN" altLang="en-US" sz="1000"/>
            </a:br>
            <a:r>
              <a:rPr lang="zh-CN" altLang="en-US" sz="1000"/>
              <a:t>尼龙</a:t>
            </a:r>
            <a:r>
              <a:rPr lang="en-US" altLang="zh-CN" sz="1000"/>
              <a:t>6</a:t>
            </a:r>
            <a:r>
              <a:rPr lang="zh-CN" altLang="en-US" sz="1000"/>
              <a:t>与尼龙</a:t>
            </a:r>
            <a:r>
              <a:rPr lang="en-US" altLang="zh-CN" sz="1000"/>
              <a:t>66</a:t>
            </a:r>
            <a:r>
              <a:rPr lang="en-US" altLang="zh-CN" sz="1000">
                <a:latin typeface="Arial" panose="020B0604020202020204" pitchFamily="34" charset="0"/>
              </a:rPr>
              <a:t> </a:t>
            </a:r>
            <a:r>
              <a:rPr lang="en-US" altLang="zh-CN" sz="1000"/>
              <a:t> </a:t>
            </a:r>
            <a:br>
              <a:rPr lang="en-US" altLang="zh-CN" sz="1000"/>
            </a:br>
            <a:r>
              <a:rPr lang="en-US" altLang="zh-CN" sz="1000"/>
              <a:t>*</a:t>
            </a:r>
            <a:r>
              <a:rPr lang="en-US" altLang="zh-CN" sz="1000">
                <a:latin typeface="Arial" panose="020B0604020202020204" pitchFamily="34" charset="0"/>
              </a:rPr>
              <a:t> </a:t>
            </a:r>
            <a:r>
              <a:rPr lang="zh-CN" altLang="en-US" sz="1000"/>
              <a:t>结构：尼龙</a:t>
            </a:r>
            <a:r>
              <a:rPr lang="en-US" altLang="zh-CN" sz="1000"/>
              <a:t>6</a:t>
            </a:r>
            <a:r>
              <a:rPr lang="zh-CN" altLang="en-US" sz="1000"/>
              <a:t>为聚己内酰胺，而尼龙</a:t>
            </a:r>
            <a:r>
              <a:rPr lang="en-US" altLang="zh-CN" sz="1000"/>
              <a:t>66</a:t>
            </a:r>
            <a:r>
              <a:rPr lang="zh-CN" altLang="en-US" sz="1000"/>
              <a:t>为聚己二酸己二胺。尼龙</a:t>
            </a:r>
            <a:r>
              <a:rPr lang="en-US" altLang="zh-CN" sz="1000"/>
              <a:t>66</a:t>
            </a:r>
            <a:r>
              <a:rPr lang="zh-CN" altLang="en-US" sz="1000"/>
              <a:t>比尼龙</a:t>
            </a:r>
            <a:r>
              <a:rPr lang="en-US" altLang="zh-CN" sz="1000"/>
              <a:t>6</a:t>
            </a:r>
            <a:r>
              <a:rPr lang="zh-CN" altLang="en-US" sz="1000"/>
              <a:t>要硬</a:t>
            </a:r>
            <a:r>
              <a:rPr lang="en-US" altLang="zh-CN" sz="1000"/>
              <a:t>12</a:t>
            </a:r>
            <a:r>
              <a:rPr lang="zh-CN" altLang="en-US" sz="1000"/>
              <a:t>％，而理论上说，硬度越高，纤维的脆性越大，从而越容易断裂。但在地毯使用中这点微小的差别是无法分别的。</a:t>
            </a:r>
            <a:r>
              <a:rPr lang="zh-CN" altLang="en-US" sz="1000">
                <a:latin typeface="Arial" panose="020B0604020202020204" pitchFamily="34" charset="0"/>
              </a:rPr>
              <a:t> </a:t>
            </a:r>
            <a:r>
              <a:rPr lang="zh-CN" altLang="en-US" sz="1000"/>
              <a:t> </a:t>
            </a:r>
            <a:br>
              <a:rPr lang="zh-CN" altLang="en-US" sz="1000"/>
            </a:br>
            <a:r>
              <a:rPr lang="zh-CN" altLang="en-US" sz="1000"/>
              <a:t>*</a:t>
            </a:r>
            <a:r>
              <a:rPr lang="zh-CN" altLang="en-US" sz="1000">
                <a:latin typeface="Arial" panose="020B0604020202020204" pitchFamily="34" charset="0"/>
              </a:rPr>
              <a:t> </a:t>
            </a:r>
            <a:r>
              <a:rPr lang="zh-CN" altLang="en-US" sz="1000"/>
              <a:t>清洗性及防污性：影响这两种性能的是是纤维的截面形状及后道的防污处理。而纤维本身的强度及硬度对清洗及防污性影响很小。</a:t>
            </a:r>
            <a:r>
              <a:rPr lang="zh-CN" altLang="en-US" sz="1000">
                <a:latin typeface="Arial" panose="020B0604020202020204" pitchFamily="34" charset="0"/>
              </a:rPr>
              <a:t> </a:t>
            </a:r>
            <a:r>
              <a:rPr lang="zh-CN" altLang="en-US" sz="1000"/>
              <a:t> </a:t>
            </a:r>
            <a:br>
              <a:rPr lang="zh-CN" altLang="en-US" sz="1000"/>
            </a:br>
            <a:br>
              <a:rPr lang="zh-CN" altLang="en-US" sz="1000"/>
            </a:br>
            <a:r>
              <a:rPr lang="zh-CN" altLang="en-US" sz="1000"/>
              <a:t>*</a:t>
            </a:r>
            <a:r>
              <a:rPr lang="zh-CN" altLang="en-US" sz="1000">
                <a:latin typeface="Arial" panose="020B0604020202020204" pitchFamily="34" charset="0"/>
              </a:rPr>
              <a:t> </a:t>
            </a:r>
            <a:r>
              <a:rPr lang="zh-CN" altLang="en-US" sz="1000"/>
              <a:t>熔点及弹性：尼龙</a:t>
            </a:r>
            <a:r>
              <a:rPr lang="en-US" altLang="zh-CN" sz="1000"/>
              <a:t>6</a:t>
            </a:r>
            <a:r>
              <a:rPr lang="zh-CN" altLang="en-US" sz="1000"/>
              <a:t>的熔点为</a:t>
            </a:r>
            <a:r>
              <a:rPr lang="en-US" altLang="zh-CN" sz="1000"/>
              <a:t>220C</a:t>
            </a:r>
            <a:r>
              <a:rPr lang="zh-CN" altLang="en-US" sz="1000"/>
              <a:t>而尼龙</a:t>
            </a:r>
            <a:r>
              <a:rPr lang="en-US" altLang="zh-CN" sz="1000"/>
              <a:t>66</a:t>
            </a:r>
            <a:r>
              <a:rPr lang="zh-CN" altLang="en-US" sz="1000"/>
              <a:t>的熔点为</a:t>
            </a:r>
            <a:r>
              <a:rPr lang="en-US" altLang="zh-CN" sz="1000"/>
              <a:t>260C</a:t>
            </a:r>
            <a:r>
              <a:rPr lang="zh-CN" altLang="en-US" sz="1000"/>
              <a:t>。但对地毯的使用温度条件而言，这并不是一个差别。而较低的熔点使得尼龙</a:t>
            </a:r>
            <a:r>
              <a:rPr lang="en-US" altLang="zh-CN" sz="1000"/>
              <a:t>6</a:t>
            </a:r>
            <a:r>
              <a:rPr lang="zh-CN" altLang="en-US" sz="1000"/>
              <a:t>与尼龙</a:t>
            </a:r>
            <a:r>
              <a:rPr lang="en-US" altLang="zh-CN" sz="1000"/>
              <a:t>66</a:t>
            </a:r>
            <a:r>
              <a:rPr lang="zh-CN" altLang="en-US" sz="1000"/>
              <a:t>相比具有更好的回弹性，抗疲劳性及热稳定性。</a:t>
            </a:r>
            <a:r>
              <a:rPr lang="zh-CN" altLang="en-US" sz="1000">
                <a:latin typeface="Arial" panose="020B0604020202020204" pitchFamily="34" charset="0"/>
              </a:rPr>
              <a:t> </a:t>
            </a:r>
            <a:r>
              <a:rPr lang="zh-CN" altLang="en-US" sz="1000"/>
              <a:t> </a:t>
            </a:r>
            <a:br>
              <a:rPr lang="zh-CN" altLang="en-US" sz="1000"/>
            </a:br>
            <a:br>
              <a:rPr lang="zh-CN" altLang="en-US" sz="1000"/>
            </a:br>
            <a:r>
              <a:rPr lang="zh-CN" altLang="en-US" sz="1000"/>
              <a:t>*</a:t>
            </a:r>
            <a:r>
              <a:rPr lang="zh-CN" altLang="en-US" sz="1000">
                <a:latin typeface="Arial" panose="020B0604020202020204" pitchFamily="34" charset="0"/>
              </a:rPr>
              <a:t> </a:t>
            </a:r>
            <a:r>
              <a:rPr lang="zh-CN" altLang="en-US" sz="1000"/>
              <a:t>色牢度：色牢度并不是尼龙的一个特性，是尼龙中的染料而不是尼龙本身在光照下褪色。</a:t>
            </a:r>
            <a:r>
              <a:rPr lang="zh-CN" altLang="en-US" sz="1000">
                <a:latin typeface="Arial" panose="020B0604020202020204" pitchFamily="34" charset="0"/>
              </a:rPr>
              <a:t> </a:t>
            </a:r>
            <a:r>
              <a:rPr lang="zh-CN" altLang="en-US" sz="1000"/>
              <a:t> </a:t>
            </a:r>
            <a:br>
              <a:rPr lang="zh-CN" altLang="en-US" sz="1000"/>
            </a:br>
            <a:br>
              <a:rPr lang="zh-CN" altLang="en-US" sz="1000"/>
            </a:br>
            <a:r>
              <a:rPr lang="zh-CN" altLang="en-US" sz="1000"/>
              <a:t>*</a:t>
            </a:r>
            <a:r>
              <a:rPr lang="zh-CN" altLang="en-US" sz="1000">
                <a:latin typeface="Arial" panose="020B0604020202020204" pitchFamily="34" charset="0"/>
              </a:rPr>
              <a:t> </a:t>
            </a:r>
            <a:r>
              <a:rPr lang="zh-CN" altLang="en-US" sz="1000"/>
              <a:t>耐磨性及抗尘性：美国</a:t>
            </a:r>
            <a:r>
              <a:rPr lang="en-US" altLang="zh-CN" sz="1000"/>
              <a:t>Clemson</a:t>
            </a:r>
            <a:r>
              <a:rPr lang="zh-CN" altLang="en-US" sz="1000"/>
              <a:t>大学曾在</a:t>
            </a:r>
            <a:r>
              <a:rPr lang="en-US" altLang="zh-CN" sz="1000"/>
              <a:t>Tampa</a:t>
            </a:r>
            <a:r>
              <a:rPr lang="zh-CN" altLang="en-US" sz="1000"/>
              <a:t>国际机场分别用巴斯夫</a:t>
            </a:r>
            <a:r>
              <a:rPr lang="zh-CN" altLang="en-US" sz="1000">
                <a:latin typeface="Arial" panose="020B0604020202020204" pitchFamily="34" charset="0"/>
              </a:rPr>
              <a:t> </a:t>
            </a:r>
            <a:r>
              <a:rPr lang="en-US" altLang="zh-CN" sz="1000"/>
              <a:t>Zeftron500</a:t>
            </a:r>
            <a:r>
              <a:rPr lang="zh-CN" altLang="en-US" sz="1000"/>
              <a:t>尼龙</a:t>
            </a:r>
            <a:r>
              <a:rPr lang="en-US" altLang="zh-CN" sz="1000"/>
              <a:t>6</a:t>
            </a:r>
            <a:r>
              <a:rPr lang="zh-CN" altLang="en-US" sz="1000"/>
              <a:t>地毯和杜邦</a:t>
            </a:r>
            <a:r>
              <a:rPr lang="en-US" altLang="zh-CN" sz="1000"/>
              <a:t>Antron</a:t>
            </a:r>
            <a:r>
              <a:rPr lang="en-US" altLang="zh-CN" sz="1000">
                <a:latin typeface="Arial" panose="020B0604020202020204" pitchFamily="34" charset="0"/>
              </a:rPr>
              <a:t> </a:t>
            </a:r>
            <a:r>
              <a:rPr lang="en-US" altLang="zh-CN" sz="1000"/>
              <a:t>XL</a:t>
            </a:r>
            <a:r>
              <a:rPr lang="zh-CN" altLang="en-US" sz="1000"/>
              <a:t>尼龙</a:t>
            </a:r>
            <a:r>
              <a:rPr lang="en-US" altLang="zh-CN" sz="1000"/>
              <a:t>66</a:t>
            </a:r>
            <a:r>
              <a:rPr lang="zh-CN" altLang="en-US" sz="1000"/>
              <a:t>地毯进行了一个</a:t>
            </a:r>
            <a:r>
              <a:rPr lang="zh-CN" altLang="en-US" sz="1000">
                <a:latin typeface="Arial" panose="020B0604020202020204" pitchFamily="34" charset="0"/>
              </a:rPr>
              <a:t> </a:t>
            </a:r>
            <a:r>
              <a:rPr lang="zh-CN" altLang="en-US" sz="1000"/>
              <a:t>长达两年半的实验。地毯处于人流量极高的状态下，结果表明：巴斯夫</a:t>
            </a:r>
            <a:r>
              <a:rPr lang="en-US" altLang="zh-CN" sz="1000"/>
              <a:t>Zeftron500</a:t>
            </a:r>
            <a:r>
              <a:rPr lang="zh-CN" altLang="en-US" sz="1000"/>
              <a:t>尼龙在颜色保持性及绒头耐磨性方面要稍好于杜邦</a:t>
            </a:r>
            <a:r>
              <a:rPr lang="zh-CN" altLang="en-US" sz="1000">
                <a:latin typeface="Arial" panose="020B0604020202020204" pitchFamily="34" charset="0"/>
              </a:rPr>
              <a:t> </a:t>
            </a:r>
            <a:r>
              <a:rPr lang="en-US" altLang="zh-CN" sz="1000"/>
              <a:t>Antron</a:t>
            </a:r>
            <a:r>
              <a:rPr lang="en-US" altLang="zh-CN" sz="1000">
                <a:latin typeface="Arial" panose="020B0604020202020204" pitchFamily="34" charset="0"/>
              </a:rPr>
              <a:t> </a:t>
            </a:r>
            <a:r>
              <a:rPr lang="en-US" altLang="zh-CN" sz="1000"/>
              <a:t>XL</a:t>
            </a:r>
            <a:r>
              <a:rPr lang="zh-CN" altLang="en-US" sz="1000"/>
              <a:t>。两种纱线的抗尘性能没有差别。</a:t>
            </a:r>
            <a:br>
              <a:rPr lang="zh-CN" altLang="en-US" sz="1000"/>
            </a:br>
            <a:r>
              <a:rPr lang="zh-CN" altLang="en-US" sz="1000"/>
              <a:t>聚</a:t>
            </a:r>
            <a:r>
              <a:rPr lang="en-US" altLang="zh-CN" sz="1000"/>
              <a:t>a-</a:t>
            </a:r>
            <a:r>
              <a:rPr lang="zh-CN" altLang="en-US" sz="1000"/>
              <a:t>甲基苯乙烯系列树脂可作挤压和模塑成型加工助剂、改性剂、黏合剂、黏结剂、增粘剂、增强剂、增塑剂、抗氧剂、润滑剂、高效燃料及热载体等用途，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8EB14FA-2AB9-4807-914B-344304000403}"/>
              </a:ext>
            </a:extLst>
          </p:cNvPr>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Aft>
                <a:spcPct val="0"/>
              </a:spcAft>
            </a:pPr>
            <a:fld id="{BB5F35B7-E1C0-409E-921D-DA4471E3D125}" type="slidenum">
              <a:rPr lang="en-US" altLang="zh-CN" smtClean="0">
                <a:latin typeface="Times New Roman" panose="02020603050405020304" pitchFamily="18" charset="0"/>
                <a:ea typeface="宋体" panose="02010600030101010101" pitchFamily="2" charset="-122"/>
              </a:rPr>
              <a:pPr fontAlgn="base">
                <a:spcAft>
                  <a:spcPct val="0"/>
                </a:spcAft>
              </a:pPr>
              <a:t>30</a:t>
            </a:fld>
            <a:endParaRPr lang="en-US" altLang="zh-CN">
              <a:latin typeface="Times New Roman" panose="02020603050405020304" pitchFamily="18" charset="0"/>
              <a:ea typeface="宋体" panose="02010600030101010101" pitchFamily="2" charset="-122"/>
            </a:endParaRPr>
          </a:p>
        </p:txBody>
      </p:sp>
      <p:sp>
        <p:nvSpPr>
          <p:cNvPr id="28675" name="Rectangle 2">
            <a:extLst>
              <a:ext uri="{FF2B5EF4-FFF2-40B4-BE49-F238E27FC236}">
                <a16:creationId xmlns:a16="http://schemas.microsoft.com/office/drawing/2014/main" id="{FB017182-CE5B-42C6-96DB-214AC34EF9D2}"/>
              </a:ext>
            </a:extLst>
          </p:cNvPr>
          <p:cNvSpPr>
            <a:spLocks noGrp="1" noRot="1" noChangeAspect="1" noChangeArrowheads="1" noTextEdit="1"/>
          </p:cNvSpPr>
          <p:nvPr>
            <p:ph type="sldImg"/>
          </p:nvPr>
        </p:nvSpPr>
        <p:spPr>
          <a:solidFill>
            <a:srgbClr val="FFFFFF"/>
          </a:solidFill>
          <a:ln/>
        </p:spPr>
      </p:sp>
      <p:sp>
        <p:nvSpPr>
          <p:cNvPr id="28676" name="Rectangle 3">
            <a:extLst>
              <a:ext uri="{FF2B5EF4-FFF2-40B4-BE49-F238E27FC236}">
                <a16:creationId xmlns:a16="http://schemas.microsoft.com/office/drawing/2014/main" id="{411CDC86-7BD9-4BBD-AB30-B9DD87D05A4F}"/>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zh-CN" altLang="en-US" b="1"/>
              <a:t>聚苯醚</a:t>
            </a:r>
            <a:br>
              <a:rPr lang="zh-CN" altLang="en-US"/>
            </a:br>
            <a:r>
              <a:rPr lang="en-US" altLang="zh-CN"/>
              <a:t>polyphenylene oxide</a:t>
            </a:r>
            <a:br>
              <a:rPr lang="en-US" altLang="zh-CN"/>
            </a:br>
            <a:br>
              <a:rPr lang="en-US" altLang="zh-CN"/>
            </a:br>
            <a:r>
              <a:rPr lang="en-US" altLang="zh-CN">
                <a:latin typeface="Arial" panose="020B0604020202020204" pitchFamily="34" charset="0"/>
              </a:rPr>
              <a:t> </a:t>
            </a:r>
            <a:r>
              <a:rPr lang="en-US" altLang="zh-CN"/>
              <a:t> </a:t>
            </a:r>
            <a:r>
              <a:rPr lang="en-US" altLang="zh-CN">
                <a:latin typeface="Arial" panose="020B0604020202020204" pitchFamily="34" charset="0"/>
              </a:rPr>
              <a:t> </a:t>
            </a:r>
            <a:r>
              <a:rPr lang="en-US" altLang="zh-CN"/>
              <a:t>2</a:t>
            </a:r>
            <a:r>
              <a:rPr lang="zh-CN" altLang="en-US"/>
              <a:t>，</a:t>
            </a:r>
            <a:r>
              <a:rPr lang="en-US" altLang="zh-CN"/>
              <a:t>6-</a:t>
            </a:r>
            <a:r>
              <a:rPr lang="zh-CN" altLang="en-US"/>
              <a:t>二甲基苯酚的聚合物。又称聚苯撑氧。英文缩写</a:t>
            </a:r>
            <a:r>
              <a:rPr lang="en-US" altLang="zh-CN"/>
              <a:t>PPO</a:t>
            </a:r>
            <a:r>
              <a:rPr lang="zh-CN" altLang="en-US"/>
              <a:t>。结构为玻璃化温度约</a:t>
            </a:r>
            <a:r>
              <a:rPr lang="en-US" altLang="zh-CN"/>
              <a:t>210℃ </a:t>
            </a:r>
            <a:r>
              <a:rPr lang="zh-CN" altLang="en-US"/>
              <a:t>，熔融温度</a:t>
            </a:r>
            <a:r>
              <a:rPr lang="en-US" altLang="zh-CN"/>
              <a:t>257℃ </a:t>
            </a:r>
            <a:r>
              <a:rPr lang="zh-CN" altLang="en-US"/>
              <a:t>，密度</a:t>
            </a:r>
            <a:r>
              <a:rPr lang="en-US" altLang="zh-CN"/>
              <a:t>0.96</a:t>
            </a:r>
            <a:r>
              <a:rPr lang="zh-CN" altLang="en-US"/>
              <a:t>～</a:t>
            </a:r>
            <a:r>
              <a:rPr lang="en-US" altLang="zh-CN"/>
              <a:t>1.06</a:t>
            </a:r>
            <a:r>
              <a:rPr lang="zh-CN" altLang="en-US"/>
              <a:t>克／厘米</a:t>
            </a:r>
            <a:r>
              <a:rPr lang="en-US" altLang="zh-CN"/>
              <a:t>3</a:t>
            </a:r>
            <a:r>
              <a:rPr lang="zh-CN" altLang="en-US"/>
              <a:t>。实用</a:t>
            </a:r>
            <a:r>
              <a:rPr lang="zh-CN" altLang="en-US" b="1"/>
              <a:t>聚苯醚</a:t>
            </a:r>
            <a:r>
              <a:rPr lang="zh-CN" altLang="en-US"/>
              <a:t>的分子量为 </a:t>
            </a:r>
            <a:r>
              <a:rPr lang="en-US" altLang="zh-CN"/>
              <a:t>2</a:t>
            </a:r>
            <a:r>
              <a:rPr lang="zh-CN" altLang="en-US"/>
              <a:t>～</a:t>
            </a:r>
            <a:r>
              <a:rPr lang="en-US" altLang="zh-CN"/>
              <a:t>5</a:t>
            </a:r>
            <a:r>
              <a:rPr lang="zh-CN" altLang="en-US"/>
              <a:t>万，结晶度约 </a:t>
            </a:r>
            <a:r>
              <a:rPr lang="en-US" altLang="zh-CN"/>
              <a:t>50</a:t>
            </a:r>
            <a:r>
              <a:rPr lang="zh-CN" altLang="en-US"/>
              <a:t>％。最突出优点是高度耐水和耐蒸汽性。在 </a:t>
            </a:r>
            <a:r>
              <a:rPr lang="en-US" altLang="zh-CN"/>
              <a:t>132 ℃</a:t>
            </a:r>
            <a:r>
              <a:rPr lang="zh-CN" altLang="en-US"/>
              <a:t>的高压蒸汽容器内处理 </a:t>
            </a:r>
            <a:r>
              <a:rPr lang="en-US" altLang="zh-CN"/>
              <a:t>200 </a:t>
            </a:r>
            <a:r>
              <a:rPr lang="zh-CN" altLang="en-US"/>
              <a:t>次，抗拉和抗冲击强度没有显著变化，此外它还具有尺寸稳定性好 、蠕变小 、高绝缘性等特点 ，长期使用温度为－</a:t>
            </a:r>
            <a:r>
              <a:rPr lang="en-US" altLang="zh-CN"/>
              <a:t>127</a:t>
            </a:r>
            <a:r>
              <a:rPr lang="zh-CN" altLang="en-US"/>
              <a:t>～</a:t>
            </a:r>
            <a:r>
              <a:rPr lang="en-US" altLang="zh-CN"/>
              <a:t>120℃</a:t>
            </a:r>
            <a:r>
              <a:rPr lang="zh-CN" altLang="en-US"/>
              <a:t>，无负荷间断工作可达 </a:t>
            </a:r>
            <a:r>
              <a:rPr lang="en-US" altLang="zh-CN"/>
              <a:t>200℃</a:t>
            </a:r>
            <a:r>
              <a:rPr lang="zh-CN" altLang="en-US"/>
              <a:t>，与一般热固性塑料水平相当。</a:t>
            </a:r>
            <a:br>
              <a:rPr lang="zh-CN" altLang="en-US"/>
            </a:br>
            <a:r>
              <a:rPr lang="zh-CN" altLang="en-US">
                <a:latin typeface="Arial" panose="020B0604020202020204" pitchFamily="34" charset="0"/>
              </a:rPr>
              <a:t> </a:t>
            </a:r>
            <a:r>
              <a:rPr lang="zh-CN" altLang="en-US"/>
              <a:t> </a:t>
            </a:r>
            <a:r>
              <a:rPr lang="zh-CN" altLang="en-US">
                <a:latin typeface="Arial" panose="020B0604020202020204" pitchFamily="34" charset="0"/>
              </a:rPr>
              <a:t> </a:t>
            </a:r>
            <a:r>
              <a:rPr lang="zh-CN" altLang="en-US" b="1"/>
              <a:t>聚苯醚</a:t>
            </a:r>
            <a:r>
              <a:rPr lang="zh-CN" altLang="en-US"/>
              <a:t>由</a:t>
            </a:r>
            <a:r>
              <a:rPr lang="en-US" altLang="zh-CN"/>
              <a:t>2</a:t>
            </a:r>
            <a:r>
              <a:rPr lang="zh-CN" altLang="en-US"/>
              <a:t>，</a:t>
            </a:r>
            <a:r>
              <a:rPr lang="en-US" altLang="zh-CN"/>
              <a:t>6-</a:t>
            </a:r>
            <a:r>
              <a:rPr lang="zh-CN" altLang="en-US"/>
              <a:t>二甲基苯酚在铜盐 （如氯化亚铜）和胺的粘合催化剂作用下，在空气或纯氧中进行氧化偶合聚合而成。</a:t>
            </a:r>
            <a:br>
              <a:rPr lang="zh-CN" altLang="en-US"/>
            </a:br>
            <a:r>
              <a:rPr lang="zh-CN" altLang="en-US">
                <a:latin typeface="Arial" panose="020B0604020202020204" pitchFamily="34" charset="0"/>
              </a:rPr>
              <a:t> </a:t>
            </a:r>
            <a:r>
              <a:rPr lang="zh-CN" altLang="en-US"/>
              <a:t> </a:t>
            </a:r>
            <a:r>
              <a:rPr lang="zh-CN" altLang="en-US">
                <a:latin typeface="Arial" panose="020B0604020202020204" pitchFamily="34" charset="0"/>
              </a:rPr>
              <a:t> </a:t>
            </a:r>
            <a:r>
              <a:rPr lang="zh-CN" altLang="en-US" b="1"/>
              <a:t>聚苯醚</a:t>
            </a:r>
            <a:r>
              <a:rPr lang="zh-CN" altLang="en-US"/>
              <a:t>易于加工成型，挤出、注射和模压均可。用于制造医疗器械代替不锈钢，能承受蒸汽消毒，也用于机械和电子零部件、绝缘材料等。</a:t>
            </a:r>
            <a:r>
              <a:rPr lang="zh-CN" altLang="en-US" b="1"/>
              <a:t>聚苯醚</a:t>
            </a:r>
            <a:r>
              <a:rPr lang="zh-CN" altLang="en-US"/>
              <a:t>与聚苯乙烯共混改性物在美国商品名</a:t>
            </a:r>
            <a:r>
              <a:rPr lang="en-US" altLang="zh-CN"/>
              <a:t>Noryl</a:t>
            </a:r>
            <a:r>
              <a:rPr lang="zh-CN" altLang="en-US"/>
              <a:t>，并可加</a:t>
            </a:r>
            <a:r>
              <a:rPr lang="en-US" altLang="zh-CN"/>
              <a:t>20</a:t>
            </a:r>
            <a:r>
              <a:rPr lang="zh-CN" altLang="en-US"/>
              <a:t>％～</a:t>
            </a:r>
            <a:r>
              <a:rPr lang="en-US" altLang="zh-CN"/>
              <a:t>30</a:t>
            </a:r>
            <a:r>
              <a:rPr lang="zh-CN" altLang="en-US"/>
              <a:t>％ 玻璃纤维、碳纤维等增强，是一种性能优良的工程塑料和绝缘材料。 </a:t>
            </a:r>
          </a:p>
          <a:p>
            <a:pPr eaLnBrk="1" hangingPunct="1"/>
            <a:r>
              <a:rPr lang="zh-CN" altLang="en-US" b="1"/>
              <a:t>聚苯醚</a:t>
            </a:r>
            <a:br>
              <a:rPr lang="zh-CN" altLang="en-US"/>
            </a:br>
            <a:r>
              <a:rPr lang="en-US" altLang="zh-CN"/>
              <a:t>polyphenylene oxide</a:t>
            </a:r>
            <a:br>
              <a:rPr lang="en-US" altLang="zh-CN"/>
            </a:br>
            <a:br>
              <a:rPr lang="en-US" altLang="zh-CN"/>
            </a:br>
            <a:r>
              <a:rPr lang="en-US" altLang="zh-CN">
                <a:latin typeface="Arial" panose="020B0604020202020204" pitchFamily="34" charset="0"/>
              </a:rPr>
              <a:t> </a:t>
            </a:r>
            <a:r>
              <a:rPr lang="en-US" altLang="zh-CN"/>
              <a:t> </a:t>
            </a:r>
            <a:r>
              <a:rPr lang="en-US" altLang="zh-CN">
                <a:latin typeface="Arial" panose="020B0604020202020204" pitchFamily="34" charset="0"/>
              </a:rPr>
              <a:t> </a:t>
            </a:r>
            <a:r>
              <a:rPr lang="en-US" altLang="zh-CN"/>
              <a:t>2</a:t>
            </a:r>
            <a:r>
              <a:rPr lang="zh-CN" altLang="en-US"/>
              <a:t>，</a:t>
            </a:r>
            <a:r>
              <a:rPr lang="en-US" altLang="zh-CN"/>
              <a:t>6-</a:t>
            </a:r>
            <a:r>
              <a:rPr lang="zh-CN" altLang="en-US"/>
              <a:t>二甲基苯酚的聚合物。又称聚苯撑氧。英文缩写</a:t>
            </a:r>
            <a:r>
              <a:rPr lang="en-US" altLang="zh-CN"/>
              <a:t>PPO</a:t>
            </a:r>
            <a:r>
              <a:rPr lang="zh-CN" altLang="en-US"/>
              <a:t>。结构为玻璃化温度约</a:t>
            </a:r>
            <a:r>
              <a:rPr lang="en-US" altLang="zh-CN"/>
              <a:t>210℃ </a:t>
            </a:r>
            <a:r>
              <a:rPr lang="zh-CN" altLang="en-US"/>
              <a:t>，熔融温度</a:t>
            </a:r>
            <a:r>
              <a:rPr lang="en-US" altLang="zh-CN"/>
              <a:t>257℃ </a:t>
            </a:r>
            <a:r>
              <a:rPr lang="zh-CN" altLang="en-US"/>
              <a:t>，密度</a:t>
            </a:r>
            <a:r>
              <a:rPr lang="en-US" altLang="zh-CN"/>
              <a:t>0.96</a:t>
            </a:r>
            <a:r>
              <a:rPr lang="zh-CN" altLang="en-US"/>
              <a:t>～</a:t>
            </a:r>
            <a:r>
              <a:rPr lang="en-US" altLang="zh-CN"/>
              <a:t>1.06</a:t>
            </a:r>
            <a:r>
              <a:rPr lang="zh-CN" altLang="en-US"/>
              <a:t>克／厘米</a:t>
            </a:r>
            <a:r>
              <a:rPr lang="en-US" altLang="zh-CN"/>
              <a:t>3</a:t>
            </a:r>
            <a:r>
              <a:rPr lang="zh-CN" altLang="en-US"/>
              <a:t>。实用</a:t>
            </a:r>
            <a:r>
              <a:rPr lang="zh-CN" altLang="en-US" b="1"/>
              <a:t>聚苯醚</a:t>
            </a:r>
            <a:r>
              <a:rPr lang="zh-CN" altLang="en-US"/>
              <a:t>的分子量为 </a:t>
            </a:r>
            <a:r>
              <a:rPr lang="en-US" altLang="zh-CN"/>
              <a:t>2</a:t>
            </a:r>
            <a:r>
              <a:rPr lang="zh-CN" altLang="en-US"/>
              <a:t>～</a:t>
            </a:r>
            <a:r>
              <a:rPr lang="en-US" altLang="zh-CN"/>
              <a:t>5</a:t>
            </a:r>
            <a:r>
              <a:rPr lang="zh-CN" altLang="en-US"/>
              <a:t>万，结晶度约 </a:t>
            </a:r>
            <a:r>
              <a:rPr lang="en-US" altLang="zh-CN"/>
              <a:t>50</a:t>
            </a:r>
            <a:r>
              <a:rPr lang="zh-CN" altLang="en-US"/>
              <a:t>％。最突出优点是高度耐水和耐蒸汽性。在 </a:t>
            </a:r>
            <a:r>
              <a:rPr lang="en-US" altLang="zh-CN"/>
              <a:t>132 ℃</a:t>
            </a:r>
            <a:r>
              <a:rPr lang="zh-CN" altLang="en-US"/>
              <a:t>的高压蒸汽容器内处理 </a:t>
            </a:r>
            <a:r>
              <a:rPr lang="en-US" altLang="zh-CN"/>
              <a:t>200 </a:t>
            </a:r>
            <a:r>
              <a:rPr lang="zh-CN" altLang="en-US"/>
              <a:t>次，抗拉和抗冲击强度没有显著变化，此外它还具有尺寸稳定性好 、蠕变小 、高绝缘性等特点 ，长期使用温度为－</a:t>
            </a:r>
            <a:r>
              <a:rPr lang="en-US" altLang="zh-CN"/>
              <a:t>127</a:t>
            </a:r>
            <a:r>
              <a:rPr lang="zh-CN" altLang="en-US"/>
              <a:t>～</a:t>
            </a:r>
            <a:r>
              <a:rPr lang="en-US" altLang="zh-CN"/>
              <a:t>120℃</a:t>
            </a:r>
            <a:r>
              <a:rPr lang="zh-CN" altLang="en-US"/>
              <a:t>，无负荷间断工作可达 </a:t>
            </a:r>
            <a:r>
              <a:rPr lang="en-US" altLang="zh-CN"/>
              <a:t>200℃</a:t>
            </a:r>
            <a:r>
              <a:rPr lang="zh-CN" altLang="en-US"/>
              <a:t>，与一般热固性塑料水平相当。</a:t>
            </a:r>
            <a:br>
              <a:rPr lang="zh-CN" altLang="en-US"/>
            </a:br>
            <a:r>
              <a:rPr lang="zh-CN" altLang="en-US">
                <a:latin typeface="Arial" panose="020B0604020202020204" pitchFamily="34" charset="0"/>
              </a:rPr>
              <a:t> </a:t>
            </a:r>
            <a:r>
              <a:rPr lang="zh-CN" altLang="en-US"/>
              <a:t> </a:t>
            </a:r>
            <a:r>
              <a:rPr lang="zh-CN" altLang="en-US">
                <a:latin typeface="Arial" panose="020B0604020202020204" pitchFamily="34" charset="0"/>
              </a:rPr>
              <a:t> </a:t>
            </a:r>
            <a:r>
              <a:rPr lang="zh-CN" altLang="en-US" b="1"/>
              <a:t>聚苯醚</a:t>
            </a:r>
            <a:r>
              <a:rPr lang="zh-CN" altLang="en-US"/>
              <a:t>由</a:t>
            </a:r>
            <a:r>
              <a:rPr lang="en-US" altLang="zh-CN"/>
              <a:t>2</a:t>
            </a:r>
            <a:r>
              <a:rPr lang="zh-CN" altLang="en-US"/>
              <a:t>，</a:t>
            </a:r>
            <a:r>
              <a:rPr lang="en-US" altLang="zh-CN"/>
              <a:t>6-</a:t>
            </a:r>
            <a:r>
              <a:rPr lang="zh-CN" altLang="en-US"/>
              <a:t>二甲基苯酚在铜盐 （如氯化亚铜）和胺的粘合催化剂作用下，在空气或纯氧中进行氧化偶合聚合而成。</a:t>
            </a:r>
            <a:br>
              <a:rPr lang="zh-CN" altLang="en-US"/>
            </a:br>
            <a:r>
              <a:rPr lang="zh-CN" altLang="en-US">
                <a:latin typeface="Arial" panose="020B0604020202020204" pitchFamily="34" charset="0"/>
              </a:rPr>
              <a:t> </a:t>
            </a:r>
            <a:r>
              <a:rPr lang="zh-CN" altLang="en-US"/>
              <a:t> </a:t>
            </a:r>
            <a:r>
              <a:rPr lang="zh-CN" altLang="en-US">
                <a:latin typeface="Arial" panose="020B0604020202020204" pitchFamily="34" charset="0"/>
              </a:rPr>
              <a:t> </a:t>
            </a:r>
            <a:r>
              <a:rPr lang="zh-CN" altLang="en-US" b="1"/>
              <a:t>聚苯醚</a:t>
            </a:r>
            <a:r>
              <a:rPr lang="zh-CN" altLang="en-US"/>
              <a:t>易于加工成型，挤出、注射和模压均可。用于制造医疗器械代替不锈钢，能承受蒸汽消毒，也用于机械和电子零部件、绝缘材料等。</a:t>
            </a:r>
            <a:r>
              <a:rPr lang="zh-CN" altLang="en-US" b="1"/>
              <a:t>聚苯醚</a:t>
            </a:r>
            <a:r>
              <a:rPr lang="zh-CN" altLang="en-US"/>
              <a:t>与聚苯乙烯共混改性物在美国商品名</a:t>
            </a:r>
            <a:r>
              <a:rPr lang="en-US" altLang="zh-CN"/>
              <a:t>Noryl</a:t>
            </a:r>
            <a:r>
              <a:rPr lang="zh-CN" altLang="en-US"/>
              <a:t>，并可加</a:t>
            </a:r>
            <a:r>
              <a:rPr lang="en-US" altLang="zh-CN"/>
              <a:t>20</a:t>
            </a:r>
            <a:r>
              <a:rPr lang="zh-CN" altLang="en-US"/>
              <a:t>％～</a:t>
            </a:r>
            <a:r>
              <a:rPr lang="en-US" altLang="zh-CN"/>
              <a:t>30</a:t>
            </a:r>
            <a:r>
              <a:rPr lang="zh-CN" altLang="en-US"/>
              <a:t>％ 玻璃纤维、碳纤维等增强，是一种性能优良的工程塑料和绝缘材料。 </a:t>
            </a:r>
          </a:p>
          <a:p>
            <a:pPr eaLnBrk="1" hangingPunct="1"/>
            <a:r>
              <a:rPr lang="en-US" altLang="zh-CN"/>
              <a:t>PC</a:t>
            </a:r>
            <a:r>
              <a:rPr lang="zh-CN" altLang="en-US"/>
              <a:t>的三大应用领域是玻璃装配业，汽车工业和电子、电器工业、其次还有工业机械零件、光盘、民装、计算机等办公室设备、医疗及保健，薄膜、休闲和防护器材等。</a:t>
            </a:r>
            <a:r>
              <a:rPr lang="en-US" altLang="zh-CN"/>
              <a:t>PC</a:t>
            </a:r>
            <a:r>
              <a:rPr lang="zh-CN" altLang="en-US"/>
              <a:t>可用作门窗玻璃，</a:t>
            </a:r>
            <a:r>
              <a:rPr lang="en-US" altLang="zh-CN"/>
              <a:t>PC</a:t>
            </a:r>
            <a:r>
              <a:rPr lang="zh-CN" altLang="en-US"/>
              <a:t>层压板广泛用于银行、使馆、拘留所和公共场所的防护窗，用于飞机舱罩，照明设备、工业安全档板和防强玻璃。</a:t>
            </a:r>
            <a:r>
              <a:rPr lang="en-US" altLang="zh-CN"/>
              <a:t>PC</a:t>
            </a:r>
            <a:r>
              <a:rPr lang="zh-CN" altLang="en-US"/>
              <a:t>板可做各种标牌，如汽油泵表盘、汽车仪表板、货栈及露天商业标牌、点式滑动指示器，</a:t>
            </a:r>
            <a:r>
              <a:rPr lang="en-US" altLang="zh-CN"/>
              <a:t>PC</a:t>
            </a:r>
            <a:r>
              <a:rPr lang="zh-CN" altLang="en-US"/>
              <a:t>树脂用于汽车照相系统，仪表盘系统和内装饰系统，用作前灯罩，带加强筋汽车前后档板，反光镜框，门框套、操作杆护套、阻流板、</a:t>
            </a:r>
            <a:r>
              <a:rPr lang="en-US" altLang="zh-CN"/>
              <a:t>PC</a:t>
            </a:r>
            <a:r>
              <a:rPr lang="zh-CN" altLang="en-US"/>
              <a:t>被应用用作接线盒、插座、插头及套管、垫片、电视转换装置，电话线路支架下通讯电缆的连接件，电闸盒、电话总机、配电盘元件，继电器外壳，</a:t>
            </a:r>
            <a:r>
              <a:rPr lang="en-US" altLang="zh-CN"/>
              <a:t>PC</a:t>
            </a:r>
            <a:r>
              <a:rPr lang="zh-CN" altLang="en-US"/>
              <a:t>可做低载荷，零件，用于家用电器马达、真空吸尘器，洗头器、咖啡机、烤面包机、动力工具的手柄，各种齿轮、蜗轮、轴套、导规、冰箱内搁架。</a:t>
            </a:r>
            <a:r>
              <a:rPr lang="en-US" altLang="zh-CN"/>
              <a:t>PC</a:t>
            </a:r>
            <a:r>
              <a:rPr lang="zh-CN" altLang="en-US"/>
              <a:t>是光盘储存介质理想的材料。ＰＣ瓶（容器）透明、重量轻、抗冲性好，耐一定的高温和腐蚀溶液洗涤，作为可回收利用瓶（容器）。</a:t>
            </a:r>
            <a:r>
              <a:rPr lang="en-US" altLang="zh-CN"/>
              <a:t>PC</a:t>
            </a:r>
            <a:r>
              <a:rPr lang="zh-CN" altLang="en-US"/>
              <a:t>及</a:t>
            </a:r>
            <a:r>
              <a:rPr lang="en-US" altLang="zh-CN"/>
              <a:t>PC</a:t>
            </a:r>
            <a:r>
              <a:rPr lang="zh-CN" altLang="en-US"/>
              <a:t>合金可做计算机架，外壳及辅机，打印机零件。改性</a:t>
            </a:r>
            <a:r>
              <a:rPr lang="en-US" altLang="zh-CN"/>
              <a:t>PC</a:t>
            </a:r>
            <a:r>
              <a:rPr lang="zh-CN" altLang="en-US"/>
              <a:t>耐高能辐射杀菌，耐蒸煮和烘烤消毒，可用于采血标本器具，血液充氧器，外科手术器械，肾透析器等，</a:t>
            </a:r>
            <a:r>
              <a:rPr lang="en-US" altLang="zh-CN"/>
              <a:t>PC</a:t>
            </a:r>
            <a:r>
              <a:rPr lang="zh-CN" altLang="en-US"/>
              <a:t>可做头盔和安全帽，防护面罩，墨镜和运动护眼罩。</a:t>
            </a:r>
            <a:r>
              <a:rPr lang="en-US" altLang="zh-CN"/>
              <a:t>PC</a:t>
            </a:r>
            <a:r>
              <a:rPr lang="zh-CN" altLang="en-US"/>
              <a:t>薄膜广泛用于印刷图表，医药包装，膜式换向器。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E23DDB-3F25-4C1D-A5C7-4FA5DB0F01F2}"/>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4D8DD8F9-3911-472E-8BDB-7ED937F4F60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6BD7FB-4FDF-46E0-AD91-57F87E436C1F}"/>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A0CBCEFB-E913-442E-AB59-133D20AE6980}"/>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BE11F1C2-47C8-4503-92C6-E48C9B6984F7}"/>
              </a:ext>
            </a:extLst>
          </p:cNvPr>
          <p:cNvSpPr>
            <a:spLocks noGrp="1"/>
          </p:cNvSpPr>
          <p:nvPr>
            <p:ph type="sldNum" sz="quarter" idx="12"/>
          </p:nvPr>
        </p:nvSpPr>
        <p:spPr/>
        <p:txBody>
          <a:bodyPr/>
          <a:lstStyle>
            <a:lvl1pPr>
              <a:defRPr/>
            </a:lvl1pPr>
          </a:lstStyle>
          <a:p>
            <a:pPr>
              <a:defRPr/>
            </a:pPr>
            <a:fld id="{9F690A2D-CB1F-444D-B393-85AD557A2B08}" type="slidenum">
              <a:rPr lang="en-US" altLang="zh-CN"/>
              <a:pPr>
                <a:defRPr/>
              </a:pPr>
              <a:t>‹#›</a:t>
            </a:fld>
            <a:endParaRPr lang="en-US" altLang="zh-CN"/>
          </a:p>
        </p:txBody>
      </p:sp>
    </p:spTree>
    <p:extLst>
      <p:ext uri="{BB962C8B-B14F-4D97-AF65-F5344CB8AC3E}">
        <p14:creationId xmlns:p14="http://schemas.microsoft.com/office/powerpoint/2010/main" val="2830968289"/>
      </p:ext>
    </p:extLst>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999DA-8EF8-4BE9-95C5-B47840965E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DA04BCA-2ECC-4C8A-8187-294611D2B6A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918783-1C4C-4815-9624-C96B2E0DC12A}"/>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8C900662-761E-41B2-AA57-73A09A89C1BD}"/>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A6DBA748-3EB6-4ECB-9809-27B4D426B9A8}"/>
              </a:ext>
            </a:extLst>
          </p:cNvPr>
          <p:cNvSpPr>
            <a:spLocks noGrp="1"/>
          </p:cNvSpPr>
          <p:nvPr>
            <p:ph type="sldNum" sz="quarter" idx="12"/>
          </p:nvPr>
        </p:nvSpPr>
        <p:spPr/>
        <p:txBody>
          <a:bodyPr/>
          <a:lstStyle>
            <a:lvl1pPr>
              <a:defRPr/>
            </a:lvl1pPr>
          </a:lstStyle>
          <a:p>
            <a:pPr>
              <a:defRPr/>
            </a:pPr>
            <a:fld id="{6BEAD12D-B5D6-4732-88E6-3D31D663457F}" type="slidenum">
              <a:rPr lang="en-US" altLang="zh-CN"/>
              <a:pPr>
                <a:defRPr/>
              </a:pPr>
              <a:t>‹#›</a:t>
            </a:fld>
            <a:endParaRPr lang="en-US" altLang="zh-CN"/>
          </a:p>
        </p:txBody>
      </p:sp>
    </p:spTree>
    <p:extLst>
      <p:ext uri="{BB962C8B-B14F-4D97-AF65-F5344CB8AC3E}">
        <p14:creationId xmlns:p14="http://schemas.microsoft.com/office/powerpoint/2010/main" val="2574508716"/>
      </p:ext>
    </p:extLst>
  </p:cSld>
  <p:clrMapOvr>
    <a:masterClrMapping/>
  </p:clrMapOvr>
  <p:transition>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F65BF1-21BC-4A8D-9D0C-9025C943DB7C}"/>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FBC8E87-2912-45D1-B765-E1A7F38D268D}"/>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C257268-07FF-4110-9175-E26C914378AD}"/>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7217D0A1-5B7A-4E93-B5AA-14AF4E6DB819}"/>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A1D0BBCD-FA19-4AF4-8CAE-D1DBCB8C4A06}"/>
              </a:ext>
            </a:extLst>
          </p:cNvPr>
          <p:cNvSpPr>
            <a:spLocks noGrp="1"/>
          </p:cNvSpPr>
          <p:nvPr>
            <p:ph type="sldNum" sz="quarter" idx="12"/>
          </p:nvPr>
        </p:nvSpPr>
        <p:spPr/>
        <p:txBody>
          <a:bodyPr/>
          <a:lstStyle>
            <a:lvl1pPr>
              <a:defRPr/>
            </a:lvl1pPr>
          </a:lstStyle>
          <a:p>
            <a:pPr>
              <a:defRPr/>
            </a:pPr>
            <a:fld id="{CFC929A6-89E9-438F-B13E-E928FA2DAC5F}" type="slidenum">
              <a:rPr lang="en-US" altLang="zh-CN"/>
              <a:pPr>
                <a:defRPr/>
              </a:pPr>
              <a:t>‹#›</a:t>
            </a:fld>
            <a:endParaRPr lang="en-US" altLang="zh-CN"/>
          </a:p>
        </p:txBody>
      </p:sp>
    </p:spTree>
    <p:extLst>
      <p:ext uri="{BB962C8B-B14F-4D97-AF65-F5344CB8AC3E}">
        <p14:creationId xmlns:p14="http://schemas.microsoft.com/office/powerpoint/2010/main" val="3731072206"/>
      </p:ext>
    </p:extLst>
  </p:cSld>
  <p:clrMapOvr>
    <a:masterClrMapping/>
  </p:clrMapOvr>
  <p:transition>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4F246E-131C-47D6-A3FC-060773850EFD}"/>
              </a:ext>
            </a:extLst>
          </p:cNvPr>
          <p:cNvSpPr>
            <a:spLocks noGrp="1"/>
          </p:cNvSpPr>
          <p:nvPr>
            <p:ph/>
          </p:nvPr>
        </p:nvSpPr>
        <p:spPr>
          <a:xfrm>
            <a:off x="457200" y="277813"/>
            <a:ext cx="8229600" cy="58531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E19ACF98-E62E-4028-A16D-418C6AB19E42}"/>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E94CDCBE-5287-44E8-AD02-F3D85404D4DA}"/>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1DE8262-62E6-40DA-A439-35477418247F}"/>
              </a:ext>
            </a:extLst>
          </p:cNvPr>
          <p:cNvSpPr>
            <a:spLocks noGrp="1" noChangeArrowheads="1"/>
          </p:cNvSpPr>
          <p:nvPr>
            <p:ph type="sldNum" sz="quarter" idx="12"/>
          </p:nvPr>
        </p:nvSpPr>
        <p:spPr/>
        <p:txBody>
          <a:bodyPr/>
          <a:lstStyle>
            <a:lvl1pPr>
              <a:defRPr/>
            </a:lvl1pPr>
          </a:lstStyle>
          <a:p>
            <a:pPr>
              <a:defRPr/>
            </a:pPr>
            <a:fld id="{CDF9E564-60FA-4EC7-8371-201467AB3AC6}" type="slidenum">
              <a:rPr lang="en-US" altLang="zh-CN"/>
              <a:pPr>
                <a:defRPr/>
              </a:pPr>
              <a:t>‹#›</a:t>
            </a:fld>
            <a:endParaRPr lang="en-US" altLang="zh-CN"/>
          </a:p>
        </p:txBody>
      </p:sp>
    </p:spTree>
    <p:extLst>
      <p:ext uri="{BB962C8B-B14F-4D97-AF65-F5344CB8AC3E}">
        <p14:creationId xmlns:p14="http://schemas.microsoft.com/office/powerpoint/2010/main" val="1407948743"/>
      </p:ext>
    </p:extLst>
  </p:cSld>
  <p:clrMapOvr>
    <a:masterClrMapping/>
  </p:clrMapOvr>
  <p:transition>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80948-0C7A-4B0C-9851-EC4D2A1FFB81}"/>
              </a:ext>
            </a:extLst>
          </p:cNvPr>
          <p:cNvSpPr>
            <a:spLocks noGrp="1"/>
          </p:cNvSpPr>
          <p:nvPr>
            <p:ph type="title" sz="quarter"/>
          </p:nvPr>
        </p:nvSpPr>
        <p:spPr>
          <a:xfrm>
            <a:off x="457200" y="277813"/>
            <a:ext cx="8229600" cy="1139825"/>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23838CC-1E8D-4000-AFBB-1750919FD9D3}"/>
              </a:ext>
            </a:extLst>
          </p:cNvPr>
          <p:cNvSpPr>
            <a:spLocks noGrp="1"/>
          </p:cNvSpPr>
          <p:nvPr>
            <p:ph sz="quarter" idx="1"/>
          </p:nvPr>
        </p:nvSpPr>
        <p:spPr>
          <a:xfrm>
            <a:off x="457200" y="1600200"/>
            <a:ext cx="4038600" cy="21891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9CC8840-CD52-467C-BD6A-B55D748AA901}"/>
              </a:ext>
            </a:extLst>
          </p:cNvPr>
          <p:cNvSpPr>
            <a:spLocks noGrp="1"/>
          </p:cNvSpPr>
          <p:nvPr>
            <p:ph sz="quarter" idx="2"/>
          </p:nvPr>
        </p:nvSpPr>
        <p:spPr>
          <a:xfrm>
            <a:off x="4648200" y="1600200"/>
            <a:ext cx="4038600" cy="21891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8EFB3810-1E3D-437A-B99B-EB0546694D47}"/>
              </a:ext>
            </a:extLst>
          </p:cNvPr>
          <p:cNvSpPr>
            <a:spLocks noGrp="1"/>
          </p:cNvSpPr>
          <p:nvPr>
            <p:ph sz="quarter" idx="3"/>
          </p:nvPr>
        </p:nvSpPr>
        <p:spPr>
          <a:xfrm>
            <a:off x="457200" y="3941763"/>
            <a:ext cx="4038600" cy="21891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a:extLst>
              <a:ext uri="{FF2B5EF4-FFF2-40B4-BE49-F238E27FC236}">
                <a16:creationId xmlns:a16="http://schemas.microsoft.com/office/drawing/2014/main" id="{46F1D7D9-F422-4677-A559-183931F02EFA}"/>
              </a:ext>
            </a:extLst>
          </p:cNvPr>
          <p:cNvSpPr>
            <a:spLocks noGrp="1"/>
          </p:cNvSpPr>
          <p:nvPr>
            <p:ph sz="quarter" idx="4"/>
          </p:nvPr>
        </p:nvSpPr>
        <p:spPr>
          <a:xfrm>
            <a:off x="4648200" y="3941763"/>
            <a:ext cx="4038600" cy="21891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4674BD12-4299-451E-B708-D95E06105F64}"/>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BD0B4794-0F23-40F0-B7A9-00EA7787F34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FB8085-B666-4002-9685-34618F6B9E1B}"/>
              </a:ext>
            </a:extLst>
          </p:cNvPr>
          <p:cNvSpPr>
            <a:spLocks noGrp="1" noChangeArrowheads="1"/>
          </p:cNvSpPr>
          <p:nvPr>
            <p:ph type="sldNum" sz="quarter" idx="12"/>
          </p:nvPr>
        </p:nvSpPr>
        <p:spPr/>
        <p:txBody>
          <a:bodyPr/>
          <a:lstStyle>
            <a:lvl1pPr>
              <a:defRPr/>
            </a:lvl1pPr>
          </a:lstStyle>
          <a:p>
            <a:pPr>
              <a:defRPr/>
            </a:pPr>
            <a:fld id="{48161A30-601A-4ABB-962E-47E68CD224EA}" type="slidenum">
              <a:rPr lang="en-US" altLang="zh-CN"/>
              <a:pPr>
                <a:defRPr/>
              </a:pPr>
              <a:t>‹#›</a:t>
            </a:fld>
            <a:endParaRPr lang="en-US" altLang="zh-CN"/>
          </a:p>
        </p:txBody>
      </p:sp>
    </p:spTree>
    <p:extLst>
      <p:ext uri="{BB962C8B-B14F-4D97-AF65-F5344CB8AC3E}">
        <p14:creationId xmlns:p14="http://schemas.microsoft.com/office/powerpoint/2010/main" val="3100119229"/>
      </p:ext>
    </p:extLst>
  </p:cSld>
  <p:clrMapOvr>
    <a:masterClrMapping/>
  </p:clrMapOvr>
  <p:transition>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19267-645C-4F3E-AF83-E8242AA19A33}"/>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221C27-1EE2-4EDF-9A51-A7334D2180B2}"/>
              </a:ext>
            </a:extLst>
          </p:cNvPr>
          <p:cNvSpPr>
            <a:spLocks noGrp="1"/>
          </p:cNvSpPr>
          <p:nvPr>
            <p:ph sz="half" idx="1"/>
          </p:nvPr>
        </p:nvSpPr>
        <p:spPr>
          <a:xfrm>
            <a:off x="457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C9958D9-12EC-43C9-AC35-6DF40E6F3A19}"/>
              </a:ext>
            </a:extLst>
          </p:cNvPr>
          <p:cNvSpPr>
            <a:spLocks noGrp="1"/>
          </p:cNvSpPr>
          <p:nvPr>
            <p:ph sz="quarter" idx="2"/>
          </p:nvPr>
        </p:nvSpPr>
        <p:spPr>
          <a:xfrm>
            <a:off x="4648200" y="1600200"/>
            <a:ext cx="4038600" cy="21891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2F3EFFD2-44BD-4E60-BA2E-2BBE8FCF03C0}"/>
              </a:ext>
            </a:extLst>
          </p:cNvPr>
          <p:cNvSpPr>
            <a:spLocks noGrp="1"/>
          </p:cNvSpPr>
          <p:nvPr>
            <p:ph sz="quarter" idx="3"/>
          </p:nvPr>
        </p:nvSpPr>
        <p:spPr>
          <a:xfrm>
            <a:off x="4648200" y="3941763"/>
            <a:ext cx="4038600" cy="21891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8139F64C-8392-41C4-BCAD-901566560707}"/>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59404CEB-9AF6-4A2D-BAC5-DE756391E4ED}"/>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7EB61E04-0D76-4022-A17E-6D4F108BB94E}"/>
              </a:ext>
            </a:extLst>
          </p:cNvPr>
          <p:cNvSpPr>
            <a:spLocks noGrp="1" noChangeArrowheads="1"/>
          </p:cNvSpPr>
          <p:nvPr>
            <p:ph type="sldNum" sz="quarter" idx="12"/>
          </p:nvPr>
        </p:nvSpPr>
        <p:spPr/>
        <p:txBody>
          <a:bodyPr/>
          <a:lstStyle>
            <a:lvl1pPr>
              <a:defRPr/>
            </a:lvl1pPr>
          </a:lstStyle>
          <a:p>
            <a:pPr>
              <a:defRPr/>
            </a:pPr>
            <a:fld id="{A93C17FB-297C-489B-80F5-7C87AAEFDE66}" type="slidenum">
              <a:rPr lang="en-US" altLang="zh-CN"/>
              <a:pPr>
                <a:defRPr/>
              </a:pPr>
              <a:t>‹#›</a:t>
            </a:fld>
            <a:endParaRPr lang="en-US" altLang="zh-CN"/>
          </a:p>
        </p:txBody>
      </p:sp>
    </p:spTree>
    <p:extLst>
      <p:ext uri="{BB962C8B-B14F-4D97-AF65-F5344CB8AC3E}">
        <p14:creationId xmlns:p14="http://schemas.microsoft.com/office/powerpoint/2010/main" val="1120279459"/>
      </p:ext>
    </p:extLst>
  </p:cSld>
  <p:clrMapOvr>
    <a:masterClrMapping/>
  </p:clrMapOvr>
  <p:transition>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9857E-2469-4847-BC29-265291BC67CF}"/>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510E84-81FF-4F8E-8B23-CB801D39B3ED}"/>
              </a:ext>
            </a:extLst>
          </p:cNvPr>
          <p:cNvSpPr>
            <a:spLocks noGrp="1"/>
          </p:cNvSpPr>
          <p:nvPr>
            <p:ph type="body" sz="half" idx="1"/>
          </p:nvPr>
        </p:nvSpPr>
        <p:spPr>
          <a:xfrm>
            <a:off x="457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B31C998-6B80-40F5-9F78-7A1F6FE53EC6}"/>
              </a:ext>
            </a:extLst>
          </p:cNvPr>
          <p:cNvSpPr>
            <a:spLocks noGrp="1"/>
          </p:cNvSpPr>
          <p:nvPr>
            <p:ph sz="half" idx="2"/>
          </p:nvPr>
        </p:nvSpPr>
        <p:spPr>
          <a:xfrm>
            <a:off x="4648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DC4FA229-230F-4F29-90BB-7211CCAD74FA}"/>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B3A087E-9F8C-4362-8029-9AB85384055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62388DA-EEC1-4B3D-BEF3-C5384B20CA37}"/>
              </a:ext>
            </a:extLst>
          </p:cNvPr>
          <p:cNvSpPr>
            <a:spLocks noGrp="1" noChangeArrowheads="1"/>
          </p:cNvSpPr>
          <p:nvPr>
            <p:ph type="sldNum" sz="quarter" idx="12"/>
          </p:nvPr>
        </p:nvSpPr>
        <p:spPr/>
        <p:txBody>
          <a:bodyPr/>
          <a:lstStyle>
            <a:lvl1pPr>
              <a:defRPr/>
            </a:lvl1pPr>
          </a:lstStyle>
          <a:p>
            <a:pPr>
              <a:defRPr/>
            </a:pPr>
            <a:fld id="{83449E05-9647-4EC5-856A-37A4A97EC956}" type="slidenum">
              <a:rPr lang="en-US" altLang="zh-CN"/>
              <a:pPr>
                <a:defRPr/>
              </a:pPr>
              <a:t>‹#›</a:t>
            </a:fld>
            <a:endParaRPr lang="en-US" altLang="zh-CN"/>
          </a:p>
        </p:txBody>
      </p:sp>
    </p:spTree>
    <p:extLst>
      <p:ext uri="{BB962C8B-B14F-4D97-AF65-F5344CB8AC3E}">
        <p14:creationId xmlns:p14="http://schemas.microsoft.com/office/powerpoint/2010/main" val="1407333780"/>
      </p:ext>
    </p:extLst>
  </p:cSld>
  <p:clrMapOvr>
    <a:masterClrMapping/>
  </p:clrMapOvr>
  <p:transition>
    <p:wedg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Media">
  <p:cSld name="标题，文本与媒体剪辑">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577065-81D6-4BD5-8058-B7C66F32B88D}"/>
              </a:ext>
            </a:extLst>
          </p:cNvPr>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BD895AA-6E33-42FF-BFFB-91B94DCA7919}"/>
              </a:ext>
            </a:extLst>
          </p:cNvPr>
          <p:cNvSpPr>
            <a:spLocks noGrp="1"/>
          </p:cNvSpPr>
          <p:nvPr>
            <p:ph type="body" sz="half" idx="1"/>
          </p:nvPr>
        </p:nvSpPr>
        <p:spPr>
          <a:xfrm>
            <a:off x="457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媒体占位符 3">
            <a:extLst>
              <a:ext uri="{FF2B5EF4-FFF2-40B4-BE49-F238E27FC236}">
                <a16:creationId xmlns:a16="http://schemas.microsoft.com/office/drawing/2014/main" id="{761D889B-84D0-479C-B062-B1E8BBC667D3}"/>
              </a:ext>
            </a:extLst>
          </p:cNvPr>
          <p:cNvSpPr>
            <a:spLocks noGrp="1"/>
          </p:cNvSpPr>
          <p:nvPr>
            <p:ph type="media" sz="half" idx="2"/>
          </p:nvPr>
        </p:nvSpPr>
        <p:spPr>
          <a:xfrm>
            <a:off x="4648200" y="1600200"/>
            <a:ext cx="4038600" cy="4530725"/>
          </a:xfrm>
        </p:spPr>
        <p:txBody>
          <a:bodyPr/>
          <a:lstStyle/>
          <a:p>
            <a:pPr lvl="0"/>
            <a:endParaRPr lang="zh-CN" altLang="en-US" noProof="0"/>
          </a:p>
        </p:txBody>
      </p:sp>
      <p:sp>
        <p:nvSpPr>
          <p:cNvPr id="5" name="Rectangle 4">
            <a:extLst>
              <a:ext uri="{FF2B5EF4-FFF2-40B4-BE49-F238E27FC236}">
                <a16:creationId xmlns:a16="http://schemas.microsoft.com/office/drawing/2014/main" id="{1DA70492-26AF-4DBE-A0C0-C88CF29FAA71}"/>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23D4752-2822-4F9C-BB7E-A38F456E5376}"/>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1ED67BE-25F4-4BDE-B7DA-B890FA1812D1}"/>
              </a:ext>
            </a:extLst>
          </p:cNvPr>
          <p:cNvSpPr>
            <a:spLocks noGrp="1" noChangeArrowheads="1"/>
          </p:cNvSpPr>
          <p:nvPr>
            <p:ph type="sldNum" sz="quarter" idx="12"/>
          </p:nvPr>
        </p:nvSpPr>
        <p:spPr/>
        <p:txBody>
          <a:bodyPr/>
          <a:lstStyle>
            <a:lvl1pPr>
              <a:defRPr/>
            </a:lvl1pPr>
          </a:lstStyle>
          <a:p>
            <a:pPr>
              <a:defRPr/>
            </a:pPr>
            <a:fld id="{D85082E0-42EA-453D-B697-308676A88365}" type="slidenum">
              <a:rPr lang="en-US" altLang="zh-CN"/>
              <a:pPr>
                <a:defRPr/>
              </a:pPr>
              <a:t>‹#›</a:t>
            </a:fld>
            <a:endParaRPr lang="en-US" altLang="zh-CN"/>
          </a:p>
        </p:txBody>
      </p:sp>
    </p:spTree>
    <p:extLst>
      <p:ext uri="{BB962C8B-B14F-4D97-AF65-F5344CB8AC3E}">
        <p14:creationId xmlns:p14="http://schemas.microsoft.com/office/powerpoint/2010/main" val="2358763064"/>
      </p:ext>
    </p:extLst>
  </p:cSld>
  <p:clrMapOvr>
    <a:masterClrMapping/>
  </p:clrMapOvr>
  <p:transition>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20A41-1108-4274-BEC7-F803ED925521}"/>
              </a:ext>
            </a:extLst>
          </p:cNvPr>
          <p:cNvSpPr>
            <a:spLocks noGrp="1"/>
          </p:cNvSpPr>
          <p:nvPr>
            <p:ph type="title"/>
          </p:nvPr>
        </p:nvSpPr>
        <p:spPr>
          <a:xfrm>
            <a:off x="628650" y="365125"/>
            <a:ext cx="6480000" cy="576000"/>
          </a:xfrm>
          <a:solidFill>
            <a:schemeClr val="accent4"/>
          </a:solidFill>
        </p:spPr>
        <p:txBody>
          <a:bodyPr/>
          <a:lstStyle>
            <a:lvl1pPr>
              <a:defRPr sz="32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1B738CA2-F21C-4DAC-BF53-85ED26BD28CC}"/>
              </a:ext>
            </a:extLst>
          </p:cNvPr>
          <p:cNvSpPr>
            <a:spLocks noGrp="1"/>
          </p:cNvSpPr>
          <p:nvPr>
            <p:ph idx="1"/>
          </p:nvPr>
        </p:nvSpPr>
        <p:spPr/>
        <p:txBody>
          <a:bodyPr/>
          <a:lstStyle>
            <a:lvl1pPr>
              <a:defRPr>
                <a:latin typeface="Times New Roman" panose="02020603050405020304" pitchFamily="18" charset="0"/>
                <a:ea typeface="微软雅黑" panose="020B0503020204020204" pitchFamily="34" charset="-122"/>
                <a:cs typeface="Times New Roman" panose="02020603050405020304" pitchFamily="18" charset="0"/>
              </a:defRPr>
            </a:lvl1pPr>
            <a:lvl2pPr>
              <a:defRPr>
                <a:latin typeface="Times New Roman" panose="02020603050405020304" pitchFamily="18" charset="0"/>
                <a:ea typeface="微软雅黑" panose="020B0503020204020204" pitchFamily="34" charset="-122"/>
                <a:cs typeface="Times New Roman" panose="02020603050405020304" pitchFamily="18" charset="0"/>
              </a:defRPr>
            </a:lvl2pPr>
            <a:lvl3pPr>
              <a:defRPr>
                <a:latin typeface="Times New Roman" panose="02020603050405020304" pitchFamily="18" charset="0"/>
                <a:ea typeface="微软雅黑" panose="020B0503020204020204" pitchFamily="34" charset="-122"/>
                <a:cs typeface="Times New Roman" panose="02020603050405020304" pitchFamily="18" charset="0"/>
              </a:defRPr>
            </a:lvl3pPr>
            <a:lvl4pPr>
              <a:defRPr>
                <a:latin typeface="Times New Roman" panose="02020603050405020304" pitchFamily="18" charset="0"/>
                <a:ea typeface="微软雅黑" panose="020B0503020204020204" pitchFamily="34" charset="-122"/>
                <a:cs typeface="Times New Roman" panose="02020603050405020304" pitchFamily="18" charset="0"/>
              </a:defRPr>
            </a:lvl4pPr>
            <a:lvl5pPr>
              <a:defRPr>
                <a:latin typeface="Times New Roman" panose="02020603050405020304" pitchFamily="18" charset="0"/>
                <a:ea typeface="微软雅黑" panose="020B0503020204020204" pitchFamily="34" charset="-122"/>
                <a:cs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AEB7135-94E0-47E6-827A-6E3C178DB0D2}"/>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7D808CFA-4DB2-4EA5-872A-AAD7AB262CC7}"/>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B7886976-9533-4668-872C-0834708E2B0A}"/>
              </a:ext>
            </a:extLst>
          </p:cNvPr>
          <p:cNvSpPr>
            <a:spLocks noGrp="1"/>
          </p:cNvSpPr>
          <p:nvPr>
            <p:ph type="sldNum" sz="quarter" idx="12"/>
          </p:nvPr>
        </p:nvSpPr>
        <p:spPr/>
        <p:txBody>
          <a:bodyPr/>
          <a:lstStyle>
            <a:lvl1pPr>
              <a:defRPr/>
            </a:lvl1pPr>
          </a:lstStyle>
          <a:p>
            <a:pPr>
              <a:defRPr/>
            </a:pPr>
            <a:fld id="{0B3D2561-7168-43C9-A1CD-F11C404278A9}" type="slidenum">
              <a:rPr lang="en-US" altLang="zh-CN"/>
              <a:pPr>
                <a:defRPr/>
              </a:pPr>
              <a:t>‹#›</a:t>
            </a:fld>
            <a:endParaRPr lang="en-US" altLang="zh-CN"/>
          </a:p>
        </p:txBody>
      </p:sp>
    </p:spTree>
    <p:extLst>
      <p:ext uri="{BB962C8B-B14F-4D97-AF65-F5344CB8AC3E}">
        <p14:creationId xmlns:p14="http://schemas.microsoft.com/office/powerpoint/2010/main" val="4015569015"/>
      </p:ext>
    </p:extLst>
  </p:cSld>
  <p:clrMapOvr>
    <a:masterClrMapping/>
  </p:clrMapOvr>
  <p:transition>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BB2C-8385-484B-8CA2-D3274ECD9565}"/>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26A3A0D4-1CDE-40D9-B6D3-E8D56831C9A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0C4819A-34E5-47E8-8CCE-C2784FA91FF5}"/>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D3AE1AF4-B0BA-4224-8C87-B670B334EAA3}"/>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87726BBF-05C7-4A4C-AF28-D6B2FC9A2975}"/>
              </a:ext>
            </a:extLst>
          </p:cNvPr>
          <p:cNvSpPr>
            <a:spLocks noGrp="1"/>
          </p:cNvSpPr>
          <p:nvPr>
            <p:ph type="sldNum" sz="quarter" idx="12"/>
          </p:nvPr>
        </p:nvSpPr>
        <p:spPr/>
        <p:txBody>
          <a:bodyPr/>
          <a:lstStyle>
            <a:lvl1pPr>
              <a:defRPr/>
            </a:lvl1pPr>
          </a:lstStyle>
          <a:p>
            <a:pPr>
              <a:defRPr/>
            </a:pPr>
            <a:fld id="{28156B25-9C5E-4F83-AF10-23353F310C77}" type="slidenum">
              <a:rPr lang="en-US" altLang="zh-CN"/>
              <a:pPr>
                <a:defRPr/>
              </a:pPr>
              <a:t>‹#›</a:t>
            </a:fld>
            <a:endParaRPr lang="en-US" altLang="zh-CN"/>
          </a:p>
        </p:txBody>
      </p:sp>
    </p:spTree>
    <p:extLst>
      <p:ext uri="{BB962C8B-B14F-4D97-AF65-F5344CB8AC3E}">
        <p14:creationId xmlns:p14="http://schemas.microsoft.com/office/powerpoint/2010/main" val="3160574770"/>
      </p:ext>
    </p:extLst>
  </p:cSld>
  <p:clrMapOvr>
    <a:masterClrMapping/>
  </p:clrMapOvr>
  <p:transition>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497AF-02C5-4385-B115-2963039657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153466-483D-4EDE-AEA9-FB247C19A276}"/>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F421909-B2F3-447B-BFF0-46975CDFC88B}"/>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A55AFA22-112B-41A0-AA79-29FC58353DA5}"/>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FF9F5FE1-355A-4C9E-AD58-3122B88B12DE}"/>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CA8A3609-4E74-454D-8A8F-97FD52D74C79}"/>
              </a:ext>
            </a:extLst>
          </p:cNvPr>
          <p:cNvSpPr>
            <a:spLocks noGrp="1"/>
          </p:cNvSpPr>
          <p:nvPr>
            <p:ph type="sldNum" sz="quarter" idx="12"/>
          </p:nvPr>
        </p:nvSpPr>
        <p:spPr/>
        <p:txBody>
          <a:bodyPr/>
          <a:lstStyle>
            <a:lvl1pPr>
              <a:defRPr/>
            </a:lvl1pPr>
          </a:lstStyle>
          <a:p>
            <a:pPr>
              <a:defRPr/>
            </a:pPr>
            <a:fld id="{6CA598B7-1F0D-4299-8F76-FFE1DC701A2F}" type="slidenum">
              <a:rPr lang="en-US" altLang="zh-CN"/>
              <a:pPr>
                <a:defRPr/>
              </a:pPr>
              <a:t>‹#›</a:t>
            </a:fld>
            <a:endParaRPr lang="en-US" altLang="zh-CN"/>
          </a:p>
        </p:txBody>
      </p:sp>
    </p:spTree>
    <p:extLst>
      <p:ext uri="{BB962C8B-B14F-4D97-AF65-F5344CB8AC3E}">
        <p14:creationId xmlns:p14="http://schemas.microsoft.com/office/powerpoint/2010/main" val="2501517209"/>
      </p:ext>
    </p:extLst>
  </p:cSld>
  <p:clrMapOvr>
    <a:masterClrMapping/>
  </p:clrMapOvr>
  <p:transition>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5E3B0-A573-4890-AF5A-F729463E8506}"/>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A09DAA-0E3D-4AF7-B3C6-E5C0D986239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65939EF7-7BDE-42BB-8172-95EE93B91E4D}"/>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0576DE1-ACAB-42F1-89B0-D6929B2BC27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B2EE8564-BCB1-455E-B878-2765C17F64F1}"/>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AAB8E747-5E3C-4C35-A2CF-73963978C142}"/>
              </a:ext>
            </a:extLst>
          </p:cNvPr>
          <p:cNvSpPr>
            <a:spLocks noGrp="1"/>
          </p:cNvSpPr>
          <p:nvPr>
            <p:ph type="dt" sz="half" idx="10"/>
          </p:nvPr>
        </p:nvSpPr>
        <p:spPr/>
        <p:txBody>
          <a:bodyPr/>
          <a:lstStyle>
            <a:lvl1pPr>
              <a:defRPr/>
            </a:lvl1pPr>
          </a:lstStyle>
          <a:p>
            <a:pPr>
              <a:defRPr/>
            </a:pPr>
            <a:endParaRPr lang="en-US" altLang="zh-CN"/>
          </a:p>
        </p:txBody>
      </p:sp>
      <p:sp>
        <p:nvSpPr>
          <p:cNvPr id="8" name="页脚占位符 4">
            <a:extLst>
              <a:ext uri="{FF2B5EF4-FFF2-40B4-BE49-F238E27FC236}">
                <a16:creationId xmlns:a16="http://schemas.microsoft.com/office/drawing/2014/main" id="{2ACFFD65-7089-4E6A-8E0F-049609D2DBDE}"/>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a:ext uri="{FF2B5EF4-FFF2-40B4-BE49-F238E27FC236}">
                <a16:creationId xmlns:a16="http://schemas.microsoft.com/office/drawing/2014/main" id="{682AD069-4270-440B-9E1F-E2664C282AA1}"/>
              </a:ext>
            </a:extLst>
          </p:cNvPr>
          <p:cNvSpPr>
            <a:spLocks noGrp="1"/>
          </p:cNvSpPr>
          <p:nvPr>
            <p:ph type="sldNum" sz="quarter" idx="12"/>
          </p:nvPr>
        </p:nvSpPr>
        <p:spPr/>
        <p:txBody>
          <a:bodyPr/>
          <a:lstStyle>
            <a:lvl1pPr>
              <a:defRPr/>
            </a:lvl1pPr>
          </a:lstStyle>
          <a:p>
            <a:pPr>
              <a:defRPr/>
            </a:pPr>
            <a:fld id="{59E6C784-B8BC-43DF-8166-6BA95A5DE5A7}" type="slidenum">
              <a:rPr lang="en-US" altLang="zh-CN"/>
              <a:pPr>
                <a:defRPr/>
              </a:pPr>
              <a:t>‹#›</a:t>
            </a:fld>
            <a:endParaRPr lang="en-US" altLang="zh-CN"/>
          </a:p>
        </p:txBody>
      </p:sp>
    </p:spTree>
    <p:extLst>
      <p:ext uri="{BB962C8B-B14F-4D97-AF65-F5344CB8AC3E}">
        <p14:creationId xmlns:p14="http://schemas.microsoft.com/office/powerpoint/2010/main" val="23919280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2E79F-79EF-4BDF-9AD4-721CB0E991AE}"/>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1D37AE7C-7562-4FE0-97A8-2D672EAEF39A}"/>
              </a:ext>
            </a:extLst>
          </p:cNvPr>
          <p:cNvSpPr>
            <a:spLocks noGrp="1"/>
          </p:cNvSpPr>
          <p:nvPr>
            <p:ph type="dt" sz="half" idx="10"/>
          </p:nvPr>
        </p:nvSpPr>
        <p:spPr/>
        <p:txBody>
          <a:bodyPr/>
          <a:lstStyle>
            <a:lvl1pPr>
              <a:defRPr/>
            </a:lvl1pPr>
          </a:lstStyle>
          <a:p>
            <a:pPr>
              <a:defRPr/>
            </a:pPr>
            <a:endParaRPr lang="en-US" altLang="zh-CN"/>
          </a:p>
        </p:txBody>
      </p:sp>
      <p:sp>
        <p:nvSpPr>
          <p:cNvPr id="4" name="页脚占位符 4">
            <a:extLst>
              <a:ext uri="{FF2B5EF4-FFF2-40B4-BE49-F238E27FC236}">
                <a16:creationId xmlns:a16="http://schemas.microsoft.com/office/drawing/2014/main" id="{8578A858-C9A0-48FC-B0DC-2B84A9B9B1DD}"/>
              </a:ext>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a:ext uri="{FF2B5EF4-FFF2-40B4-BE49-F238E27FC236}">
                <a16:creationId xmlns:a16="http://schemas.microsoft.com/office/drawing/2014/main" id="{49B25783-6A7D-4393-8145-0278BF0753FA}"/>
              </a:ext>
            </a:extLst>
          </p:cNvPr>
          <p:cNvSpPr>
            <a:spLocks noGrp="1"/>
          </p:cNvSpPr>
          <p:nvPr>
            <p:ph type="sldNum" sz="quarter" idx="12"/>
          </p:nvPr>
        </p:nvSpPr>
        <p:spPr/>
        <p:txBody>
          <a:bodyPr/>
          <a:lstStyle>
            <a:lvl1pPr>
              <a:defRPr/>
            </a:lvl1pPr>
          </a:lstStyle>
          <a:p>
            <a:pPr>
              <a:defRPr/>
            </a:pPr>
            <a:fld id="{F066CD3D-7409-4AC5-8B71-DADD3161A04E}" type="slidenum">
              <a:rPr lang="en-US" altLang="zh-CN"/>
              <a:pPr>
                <a:defRPr/>
              </a:pPr>
              <a:t>‹#›</a:t>
            </a:fld>
            <a:endParaRPr lang="en-US" altLang="zh-CN"/>
          </a:p>
        </p:txBody>
      </p:sp>
    </p:spTree>
    <p:extLst>
      <p:ext uri="{BB962C8B-B14F-4D97-AF65-F5344CB8AC3E}">
        <p14:creationId xmlns:p14="http://schemas.microsoft.com/office/powerpoint/2010/main" val="3788500659"/>
      </p:ext>
    </p:extLst>
  </p:cSld>
  <p:clrMapOvr>
    <a:masterClrMapping/>
  </p:clrMapOvr>
  <p:transition>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BED6524-C02F-48E0-8B9B-5C21AFB92CA1}"/>
              </a:ext>
            </a:extLst>
          </p:cNvPr>
          <p:cNvSpPr>
            <a:spLocks noGrp="1"/>
          </p:cNvSpPr>
          <p:nvPr>
            <p:ph type="dt" sz="half" idx="10"/>
          </p:nvPr>
        </p:nvSpPr>
        <p:spPr/>
        <p:txBody>
          <a:bodyPr/>
          <a:lstStyle>
            <a:lvl1pPr>
              <a:defRPr/>
            </a:lvl1pPr>
          </a:lstStyle>
          <a:p>
            <a:pPr>
              <a:defRPr/>
            </a:pPr>
            <a:endParaRPr lang="en-US" altLang="zh-CN"/>
          </a:p>
        </p:txBody>
      </p:sp>
      <p:sp>
        <p:nvSpPr>
          <p:cNvPr id="3" name="页脚占位符 4">
            <a:extLst>
              <a:ext uri="{FF2B5EF4-FFF2-40B4-BE49-F238E27FC236}">
                <a16:creationId xmlns:a16="http://schemas.microsoft.com/office/drawing/2014/main" id="{984A177F-726F-4DE8-8083-B949C5352B8B}"/>
              </a:ext>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a:ext uri="{FF2B5EF4-FFF2-40B4-BE49-F238E27FC236}">
                <a16:creationId xmlns:a16="http://schemas.microsoft.com/office/drawing/2014/main" id="{7B070BEB-0D3B-487C-99DE-3E94596A45DF}"/>
              </a:ext>
            </a:extLst>
          </p:cNvPr>
          <p:cNvSpPr>
            <a:spLocks noGrp="1"/>
          </p:cNvSpPr>
          <p:nvPr>
            <p:ph type="sldNum" sz="quarter" idx="12"/>
          </p:nvPr>
        </p:nvSpPr>
        <p:spPr/>
        <p:txBody>
          <a:bodyPr/>
          <a:lstStyle>
            <a:lvl1pPr>
              <a:defRPr/>
            </a:lvl1pPr>
          </a:lstStyle>
          <a:p>
            <a:pPr>
              <a:defRPr/>
            </a:pPr>
            <a:fld id="{2D560871-944C-40A8-A189-2BF7C0D7BB66}" type="slidenum">
              <a:rPr lang="en-US" altLang="zh-CN"/>
              <a:pPr>
                <a:defRPr/>
              </a:pPr>
              <a:t>‹#›</a:t>
            </a:fld>
            <a:endParaRPr lang="en-US" altLang="zh-CN"/>
          </a:p>
        </p:txBody>
      </p:sp>
    </p:spTree>
    <p:extLst>
      <p:ext uri="{BB962C8B-B14F-4D97-AF65-F5344CB8AC3E}">
        <p14:creationId xmlns:p14="http://schemas.microsoft.com/office/powerpoint/2010/main" val="2054985285"/>
      </p:ext>
    </p:extLst>
  </p:cSld>
  <p:clrMapOvr>
    <a:masterClrMapping/>
  </p:clrMapOvr>
  <p:transition>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89ADA-2CC1-448A-891E-C6F08E6A625F}"/>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291CCA95-4B80-495F-ACA8-E47F1F9CC9A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083B997-7178-4740-821A-31207471F75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3">
            <a:extLst>
              <a:ext uri="{FF2B5EF4-FFF2-40B4-BE49-F238E27FC236}">
                <a16:creationId xmlns:a16="http://schemas.microsoft.com/office/drawing/2014/main" id="{27008609-009B-456A-A3D5-1871515EF375}"/>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9A6380CC-1F41-4E73-81AF-C90A83C95327}"/>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E57E7762-088C-480D-B33F-55205CE09EF8}"/>
              </a:ext>
            </a:extLst>
          </p:cNvPr>
          <p:cNvSpPr>
            <a:spLocks noGrp="1"/>
          </p:cNvSpPr>
          <p:nvPr>
            <p:ph type="sldNum" sz="quarter" idx="12"/>
          </p:nvPr>
        </p:nvSpPr>
        <p:spPr/>
        <p:txBody>
          <a:bodyPr/>
          <a:lstStyle>
            <a:lvl1pPr>
              <a:defRPr/>
            </a:lvl1pPr>
          </a:lstStyle>
          <a:p>
            <a:pPr>
              <a:defRPr/>
            </a:pPr>
            <a:fld id="{F708077F-D5DF-4D1A-B7FA-DBEA79CE825C}" type="slidenum">
              <a:rPr lang="en-US" altLang="zh-CN"/>
              <a:pPr>
                <a:defRPr/>
              </a:pPr>
              <a:t>‹#›</a:t>
            </a:fld>
            <a:endParaRPr lang="en-US" altLang="zh-CN"/>
          </a:p>
        </p:txBody>
      </p:sp>
    </p:spTree>
    <p:extLst>
      <p:ext uri="{BB962C8B-B14F-4D97-AF65-F5344CB8AC3E}">
        <p14:creationId xmlns:p14="http://schemas.microsoft.com/office/powerpoint/2010/main" val="1138601108"/>
      </p:ext>
    </p:extLst>
  </p:cSld>
  <p:clrMapOvr>
    <a:masterClrMapping/>
  </p:clrMapOvr>
  <p:transition>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389E2-5F3D-4308-ACDF-D6138320CD30}"/>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1CD8B538-B7C2-4BAC-A9ED-8FB8B0BA2A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a:extLst>
              <a:ext uri="{FF2B5EF4-FFF2-40B4-BE49-F238E27FC236}">
                <a16:creationId xmlns:a16="http://schemas.microsoft.com/office/drawing/2014/main" id="{E6903023-547D-4422-8F45-26AC83ACD54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3">
            <a:extLst>
              <a:ext uri="{FF2B5EF4-FFF2-40B4-BE49-F238E27FC236}">
                <a16:creationId xmlns:a16="http://schemas.microsoft.com/office/drawing/2014/main" id="{3FB8846D-A139-4C59-828F-B624019A6891}"/>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7956F216-1F40-4742-A6EA-A7900453204D}"/>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65519B61-AE91-4FC8-8F4F-1004A46364B9}"/>
              </a:ext>
            </a:extLst>
          </p:cNvPr>
          <p:cNvSpPr>
            <a:spLocks noGrp="1"/>
          </p:cNvSpPr>
          <p:nvPr>
            <p:ph type="sldNum" sz="quarter" idx="12"/>
          </p:nvPr>
        </p:nvSpPr>
        <p:spPr/>
        <p:txBody>
          <a:bodyPr/>
          <a:lstStyle>
            <a:lvl1pPr>
              <a:defRPr/>
            </a:lvl1pPr>
          </a:lstStyle>
          <a:p>
            <a:pPr>
              <a:defRPr/>
            </a:pPr>
            <a:fld id="{B3E43C3C-8444-48BD-BBBB-EA30F8823B82}" type="slidenum">
              <a:rPr lang="en-US" altLang="zh-CN"/>
              <a:pPr>
                <a:defRPr/>
              </a:pPr>
              <a:t>‹#›</a:t>
            </a:fld>
            <a:endParaRPr lang="en-US" altLang="zh-CN"/>
          </a:p>
        </p:txBody>
      </p:sp>
    </p:spTree>
    <p:extLst>
      <p:ext uri="{BB962C8B-B14F-4D97-AF65-F5344CB8AC3E}">
        <p14:creationId xmlns:p14="http://schemas.microsoft.com/office/powerpoint/2010/main" val="3486580323"/>
      </p:ext>
    </p:extLst>
  </p:cSld>
  <p:clrMapOvr>
    <a:masterClrMapping/>
  </p:clrMapOvr>
  <p:transition>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0558C-4FDA-4F79-9EBD-E89D8042AC11}"/>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 name="文本占位符 2">
            <a:extLst>
              <a:ext uri="{FF2B5EF4-FFF2-40B4-BE49-F238E27FC236}">
                <a16:creationId xmlns:a16="http://schemas.microsoft.com/office/drawing/2014/main" id="{DADBE5CD-6FF0-4CB4-A529-97BAFD70D06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A89A35-683A-42BD-859F-B4BD3F5DD86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endParaRPr lang="en-US" altLang="zh-CN"/>
          </a:p>
        </p:txBody>
      </p:sp>
      <p:sp>
        <p:nvSpPr>
          <p:cNvPr id="5" name="页脚占位符 4">
            <a:extLst>
              <a:ext uri="{FF2B5EF4-FFF2-40B4-BE49-F238E27FC236}">
                <a16:creationId xmlns:a16="http://schemas.microsoft.com/office/drawing/2014/main" id="{07096AA1-4B24-468D-857A-CF48A882A06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en-US" altLang="zh-CN"/>
          </a:p>
        </p:txBody>
      </p:sp>
      <p:sp>
        <p:nvSpPr>
          <p:cNvPr id="6" name="灯片编号占位符 5">
            <a:extLst>
              <a:ext uri="{FF2B5EF4-FFF2-40B4-BE49-F238E27FC236}">
                <a16:creationId xmlns:a16="http://schemas.microsoft.com/office/drawing/2014/main" id="{A61D6F5C-A09E-49FB-8F19-5DA7C31F03D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ea typeface="+mn-ea"/>
              </a:defRPr>
            </a:lvl1pPr>
          </a:lstStyle>
          <a:p>
            <a:pPr>
              <a:defRPr/>
            </a:pPr>
            <a:fld id="{59D1DD66-514E-4FF3-B334-ECE91FC7982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Lst>
  <p:transition>
    <p:wedge/>
  </p:transition>
  <p:hf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09.wmf"/><Relationship Id="rId5" Type="http://schemas.openxmlformats.org/officeDocument/2006/relationships/oleObject" Target="../embeddings/oleObject87.bin"/><Relationship Id="rId4" Type="http://schemas.openxmlformats.org/officeDocument/2006/relationships/image" Target="../media/image108.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12.wmf"/><Relationship Id="rId5" Type="http://schemas.openxmlformats.org/officeDocument/2006/relationships/oleObject" Target="../embeddings/oleObject90.bin"/><Relationship Id="rId4" Type="http://schemas.openxmlformats.org/officeDocument/2006/relationships/image" Target="../media/image111.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4.xml"/><Relationship Id="rId1" Type="http://schemas.openxmlformats.org/officeDocument/2006/relationships/vmlDrawing" Target="../drawings/vmlDrawing40.vml"/><Relationship Id="rId6" Type="http://schemas.openxmlformats.org/officeDocument/2006/relationships/image" Target="../media/image116.wmf"/><Relationship Id="rId5" Type="http://schemas.openxmlformats.org/officeDocument/2006/relationships/oleObject" Target="../embeddings/oleObject92.bin"/><Relationship Id="rId4" Type="http://schemas.openxmlformats.org/officeDocument/2006/relationships/image" Target="../media/image115.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93.bin"/><Relationship Id="rId7"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16.wmf"/><Relationship Id="rId5" Type="http://schemas.openxmlformats.org/officeDocument/2006/relationships/oleObject" Target="../embeddings/oleObject94.bin"/><Relationship Id="rId4" Type="http://schemas.openxmlformats.org/officeDocument/2006/relationships/image" Target="../media/image117.w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14.xml"/><Relationship Id="rId1" Type="http://schemas.openxmlformats.org/officeDocument/2006/relationships/vmlDrawing" Target="../drawings/vmlDrawing42.vml"/><Relationship Id="rId6" Type="http://schemas.openxmlformats.org/officeDocument/2006/relationships/image" Target="../media/image120.wmf"/><Relationship Id="rId5" Type="http://schemas.openxmlformats.org/officeDocument/2006/relationships/oleObject" Target="../embeddings/oleObject96.bin"/><Relationship Id="rId4" Type="http://schemas.openxmlformats.org/officeDocument/2006/relationships/image" Target="../media/image119.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5.xml"/><Relationship Id="rId1" Type="http://schemas.openxmlformats.org/officeDocument/2006/relationships/vmlDrawing" Target="../drawings/vmlDrawing43.vml"/><Relationship Id="rId4" Type="http://schemas.openxmlformats.org/officeDocument/2006/relationships/image" Target="../media/image121.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15.xml"/><Relationship Id="rId1" Type="http://schemas.openxmlformats.org/officeDocument/2006/relationships/vmlDrawing" Target="../drawings/vmlDrawing44.vml"/><Relationship Id="rId4" Type="http://schemas.openxmlformats.org/officeDocument/2006/relationships/image" Target="../media/image122.wmf"/></Relationships>
</file>

<file path=ppt/slides/_rels/slide114.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24.wmf"/><Relationship Id="rId5" Type="http://schemas.openxmlformats.org/officeDocument/2006/relationships/oleObject" Target="../embeddings/oleObject100.bin"/><Relationship Id="rId4" Type="http://schemas.openxmlformats.org/officeDocument/2006/relationships/image" Target="../media/image123.wmf"/></Relationships>
</file>

<file path=ppt/slides/_rels/slide115.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slideLayout" Target="../slideLayouts/slideLayout14.xml"/><Relationship Id="rId1" Type="http://schemas.openxmlformats.org/officeDocument/2006/relationships/vmlDrawing" Target="../drawings/vmlDrawing46.vml"/><Relationship Id="rId6" Type="http://schemas.openxmlformats.org/officeDocument/2006/relationships/image" Target="../media/image127.wmf"/><Relationship Id="rId5" Type="http://schemas.openxmlformats.org/officeDocument/2006/relationships/oleObject" Target="../embeddings/oleObject103.bin"/><Relationship Id="rId4" Type="http://schemas.openxmlformats.org/officeDocument/2006/relationships/image" Target="../media/image126.e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notesSlide" Target="../notesSlides/notesSlide21.xml"/><Relationship Id="rId7" Type="http://schemas.openxmlformats.org/officeDocument/2006/relationships/image" Target="../media/image130.wmf"/><Relationship Id="rId2" Type="http://schemas.openxmlformats.org/officeDocument/2006/relationships/slideLayout" Target="../slideLayouts/slideLayout6.xml"/><Relationship Id="rId1" Type="http://schemas.openxmlformats.org/officeDocument/2006/relationships/vmlDrawing" Target="../drawings/vmlDrawing47.vml"/><Relationship Id="rId6" Type="http://schemas.openxmlformats.org/officeDocument/2006/relationships/oleObject" Target="../embeddings/oleObject106.bin"/><Relationship Id="rId5" Type="http://schemas.openxmlformats.org/officeDocument/2006/relationships/image" Target="../media/image129.wmf"/><Relationship Id="rId4" Type="http://schemas.openxmlformats.org/officeDocument/2006/relationships/oleObject" Target="../embeddings/oleObject105.bin"/><Relationship Id="rId9" Type="http://schemas.openxmlformats.org/officeDocument/2006/relationships/image" Target="../media/image131.wmf"/></Relationships>
</file>

<file path=ppt/slides/_rels/slide117.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6.xml"/><Relationship Id="rId1" Type="http://schemas.openxmlformats.org/officeDocument/2006/relationships/vmlDrawing" Target="../drawings/vmlDrawing48.vml"/><Relationship Id="rId6" Type="http://schemas.openxmlformats.org/officeDocument/2006/relationships/image" Target="../media/image133.wmf"/><Relationship Id="rId5" Type="http://schemas.openxmlformats.org/officeDocument/2006/relationships/oleObject" Target="../embeddings/oleObject109.bin"/><Relationship Id="rId4" Type="http://schemas.openxmlformats.org/officeDocument/2006/relationships/image" Target="../media/image132.w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135.wmf"/><Relationship Id="rId5" Type="http://schemas.openxmlformats.org/officeDocument/2006/relationships/oleObject" Target="../embeddings/oleObject112.bin"/><Relationship Id="rId4" Type="http://schemas.openxmlformats.org/officeDocument/2006/relationships/image" Target="../media/image134.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36.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38.wmf"/><Relationship Id="rId5" Type="http://schemas.openxmlformats.org/officeDocument/2006/relationships/oleObject" Target="../embeddings/oleObject115.bin"/><Relationship Id="rId4" Type="http://schemas.openxmlformats.org/officeDocument/2006/relationships/image" Target="../media/image137.wmf"/><Relationship Id="rId9" Type="http://schemas.openxmlformats.org/officeDocument/2006/relationships/image" Target="../media/image139.wmf"/></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oleObject" Target="../embeddings/oleObject118.bin"/><Relationship Id="rId7" Type="http://schemas.openxmlformats.org/officeDocument/2006/relationships/image" Target="../media/image142.jpeg"/><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40.wmf"/><Relationship Id="rId5" Type="http://schemas.openxmlformats.org/officeDocument/2006/relationships/oleObject" Target="../embeddings/oleObject119.bin"/><Relationship Id="rId4" Type="http://schemas.openxmlformats.org/officeDocument/2006/relationships/image" Target="../media/image138.wmf"/><Relationship Id="rId9" Type="http://schemas.openxmlformats.org/officeDocument/2006/relationships/image" Target="../media/image141.w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144.wmf"/><Relationship Id="rId5" Type="http://schemas.openxmlformats.org/officeDocument/2006/relationships/oleObject" Target="../embeddings/oleObject122.bin"/><Relationship Id="rId4" Type="http://schemas.openxmlformats.org/officeDocument/2006/relationships/image" Target="../media/image143.wmf"/></Relationships>
</file>

<file path=ppt/slides/_rels/slide124.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148.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146.wmf"/><Relationship Id="rId11" Type="http://schemas.openxmlformats.org/officeDocument/2006/relationships/oleObject" Target="../embeddings/oleObject127.bin"/><Relationship Id="rId5" Type="http://schemas.openxmlformats.org/officeDocument/2006/relationships/oleObject" Target="../embeddings/oleObject124.bin"/><Relationship Id="rId10" Type="http://schemas.openxmlformats.org/officeDocument/2006/relationships/image" Target="../media/image147.wmf"/><Relationship Id="rId4" Type="http://schemas.openxmlformats.org/officeDocument/2006/relationships/image" Target="../media/image145.wmf"/><Relationship Id="rId9" Type="http://schemas.openxmlformats.org/officeDocument/2006/relationships/oleObject" Target="../embeddings/oleObject126.bin"/></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149.w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image" Target="../media/image150.wmf"/><Relationship Id="rId4" Type="http://schemas.openxmlformats.org/officeDocument/2006/relationships/oleObject" Target="../embeddings/oleObject129.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32.bin"/><Relationship Id="rId3" Type="http://schemas.openxmlformats.org/officeDocument/2006/relationships/notesSlide" Target="../notesSlides/notesSlide23.xml"/><Relationship Id="rId7" Type="http://schemas.openxmlformats.org/officeDocument/2006/relationships/image" Target="../media/image152.wmf"/><Relationship Id="rId2" Type="http://schemas.openxmlformats.org/officeDocument/2006/relationships/slideLayout" Target="../slideLayouts/slideLayout6.xml"/><Relationship Id="rId1" Type="http://schemas.openxmlformats.org/officeDocument/2006/relationships/vmlDrawing" Target="../drawings/vmlDrawing57.vml"/><Relationship Id="rId6" Type="http://schemas.openxmlformats.org/officeDocument/2006/relationships/oleObject" Target="../embeddings/oleObject131.bin"/><Relationship Id="rId5" Type="http://schemas.openxmlformats.org/officeDocument/2006/relationships/image" Target="../media/image151.wmf"/><Relationship Id="rId4" Type="http://schemas.openxmlformats.org/officeDocument/2006/relationships/oleObject" Target="../embeddings/oleObject130.bin"/><Relationship Id="rId9" Type="http://schemas.openxmlformats.org/officeDocument/2006/relationships/image" Target="../media/image153.wmf"/></Relationships>
</file>

<file path=ppt/slides/_rels/slide129.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130.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 Target="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 Target="slide1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6.xml"/><Relationship Id="rId1" Type="http://schemas.openxmlformats.org/officeDocument/2006/relationships/video" Target="file:///I:\polymer%20physics\&#31532;1&#31456;%20&#38142;&#32467;&#26500;\flash\&#31561;&#35268;&#32858;&#945;-&#28911;&#28867;&#30340;&#34746;&#26059;&#22411;&#26500;&#22411;H31.avi" TargetMode="External"/></Relationships>
</file>

<file path=ppt/slides/_rels/slide1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jpeg"/></Relationships>
</file>

<file path=ppt/slides/_rels/slide13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6.xml"/><Relationship Id="rId7" Type="http://schemas.openxmlformats.org/officeDocument/2006/relationships/image" Target="../media/image3.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wmf"/><Relationship Id="rId5" Type="http://schemas.openxmlformats.org/officeDocument/2006/relationships/image" Target="../media/image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wmf"/></Relationships>
</file>

<file path=ppt/slides/_rels/slide2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7.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14.wmf"/><Relationship Id="rId3" Type="http://schemas.openxmlformats.org/officeDocument/2006/relationships/notesSlide" Target="../notesSlides/notesSlide7.xml"/><Relationship Id="rId7" Type="http://schemas.openxmlformats.org/officeDocument/2006/relationships/image" Target="../media/image11.wmf"/><Relationship Id="rId12"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2.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8.xml"/><Relationship Id="rId7" Type="http://schemas.openxmlformats.org/officeDocument/2006/relationships/image" Target="../media/image16.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1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9.xml"/><Relationship Id="rId7"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20.bin"/><Relationship Id="rId5" Type="http://schemas.openxmlformats.org/officeDocument/2006/relationships/image" Target="../media/image19.wmf"/><Relationship Id="rId4" Type="http://schemas.openxmlformats.org/officeDocument/2006/relationships/oleObject" Target="../embeddings/oleObject19.bin"/><Relationship Id="rId9" Type="http://schemas.openxmlformats.org/officeDocument/2006/relationships/image" Target="../media/image21.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10.xml"/><Relationship Id="rId7" Type="http://schemas.openxmlformats.org/officeDocument/2006/relationships/image" Target="../media/image23.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23.bin"/><Relationship Id="rId5" Type="http://schemas.openxmlformats.org/officeDocument/2006/relationships/image" Target="../media/image22.wmf"/><Relationship Id="rId4" Type="http://schemas.openxmlformats.org/officeDocument/2006/relationships/oleObject" Target="../embeddings/oleObject22.bin"/><Relationship Id="rId9" Type="http://schemas.openxmlformats.org/officeDocument/2006/relationships/image" Target="../media/image24.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26.wmf"/><Relationship Id="rId5" Type="http://schemas.openxmlformats.org/officeDocument/2006/relationships/oleObject" Target="../embeddings/oleObject26.bin"/><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8.wmf"/><Relationship Id="rId5" Type="http://schemas.openxmlformats.org/officeDocument/2006/relationships/oleObject" Target="../embeddings/oleObject28.bin"/><Relationship Id="rId4" Type="http://schemas.openxmlformats.org/officeDocument/2006/relationships/image" Target="../media/image27.wmf"/></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3.wmf"/><Relationship Id="rId5" Type="http://schemas.openxmlformats.org/officeDocument/2006/relationships/oleObject" Target="../embeddings/oleObject31.bin"/><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35.png"/><Relationship Id="rId5" Type="http://schemas.openxmlformats.org/officeDocument/2006/relationships/oleObject" Target="../embeddings/oleObject33.bin"/><Relationship Id="rId4" Type="http://schemas.openxmlformats.org/officeDocument/2006/relationships/image" Target="../media/image34.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38.wmf"/><Relationship Id="rId5" Type="http://schemas.openxmlformats.org/officeDocument/2006/relationships/oleObject" Target="../embeddings/oleObject35.bin"/><Relationship Id="rId4" Type="http://schemas.openxmlformats.org/officeDocument/2006/relationships/image" Target="../media/image37.w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7.bin"/><Relationship Id="rId5" Type="http://schemas.openxmlformats.org/officeDocument/2006/relationships/image" Target="../media/image39.wmf"/><Relationship Id="rId4" Type="http://schemas.openxmlformats.org/officeDocument/2006/relationships/oleObject" Target="../embeddings/oleObject3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13.xml"/><Relationship Id="rId7"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39.bin"/><Relationship Id="rId5" Type="http://schemas.openxmlformats.org/officeDocument/2006/relationships/image" Target="../media/image41.png"/><Relationship Id="rId4" Type="http://schemas.openxmlformats.org/officeDocument/2006/relationships/oleObject" Target="../embeddings/oleObject38.bin"/><Relationship Id="rId9"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4.wmf"/><Relationship Id="rId4" Type="http://schemas.openxmlformats.org/officeDocument/2006/relationships/oleObject" Target="../embeddings/oleObject4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oleObject" Target="../embeddings/oleObject4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1.wmf"/></Relationships>
</file>

<file path=ppt/slides/_rels/slide5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wmf"/></Relationships>
</file>

<file path=ppt/slides/_rels/slide54.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59.wmf"/><Relationship Id="rId5" Type="http://schemas.openxmlformats.org/officeDocument/2006/relationships/oleObject" Target="../embeddings/oleObject46.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48.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62.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63.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64.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clsy.njut.edu.cn/clysb/w2/index.asp" TargetMode="External"/><Relationship Id="rId2" Type="http://schemas.openxmlformats.org/officeDocument/2006/relationships/hyperlink" Target="http://gfzwl.jpkc.cc/gfzwl/1" TargetMode="External"/><Relationship Id="rId1" Type="http://schemas.openxmlformats.org/officeDocument/2006/relationships/slideLayout" Target="../slideLayouts/slideLayout2.xml"/><Relationship Id="rId4" Type="http://schemas.openxmlformats.org/officeDocument/2006/relationships/hyperlink" Target="http://matsci.hubu.edu.cn/phy1/index.asp" TargetMode="Externa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2.bin"/><Relationship Id="rId7" Type="http://schemas.openxmlformats.org/officeDocument/2006/relationships/image" Target="../media/image67.png"/><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66.wmf"/><Relationship Id="rId5" Type="http://schemas.openxmlformats.org/officeDocument/2006/relationships/oleObject" Target="../embeddings/oleObject53.bin"/><Relationship Id="rId4" Type="http://schemas.openxmlformats.org/officeDocument/2006/relationships/image" Target="../media/image65.wmf"/></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17.xml"/><Relationship Id="rId7" Type="http://schemas.openxmlformats.org/officeDocument/2006/relationships/image" Target="../media/image71.png"/><Relationship Id="rId12" Type="http://schemas.openxmlformats.org/officeDocument/2006/relationships/slide" Target="slide68.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55.bin"/><Relationship Id="rId11" Type="http://schemas.openxmlformats.org/officeDocument/2006/relationships/image" Target="../media/image73.png"/><Relationship Id="rId5" Type="http://schemas.openxmlformats.org/officeDocument/2006/relationships/image" Target="../media/image70.png"/><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75.png"/><Relationship Id="rId4" Type="http://schemas.openxmlformats.org/officeDocument/2006/relationships/image" Target="../media/image74.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80.wmf"/><Relationship Id="rId5" Type="http://schemas.openxmlformats.org/officeDocument/2006/relationships/oleObject" Target="../embeddings/oleObject61.bin"/><Relationship Id="rId4" Type="http://schemas.openxmlformats.org/officeDocument/2006/relationships/image" Target="../media/image79.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81.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85.w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86.wmf"/><Relationship Id="rId4" Type="http://schemas.openxmlformats.org/officeDocument/2006/relationships/oleObject" Target="../embeddings/oleObject64.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8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89.wmf"/><Relationship Id="rId2" Type="http://schemas.openxmlformats.org/officeDocument/2006/relationships/slideLayout" Target="../slideLayouts/slideLayout4.xml"/><Relationship Id="rId1" Type="http://schemas.openxmlformats.org/officeDocument/2006/relationships/vmlDrawing" Target="../drawings/vmlDrawing33.vml"/><Relationship Id="rId6" Type="http://schemas.openxmlformats.org/officeDocument/2006/relationships/oleObject" Target="../embeddings/oleObject67.bin"/><Relationship Id="rId5" Type="http://schemas.openxmlformats.org/officeDocument/2006/relationships/image" Target="../media/image88.wmf"/><Relationship Id="rId4" Type="http://schemas.openxmlformats.org/officeDocument/2006/relationships/oleObject" Target="../embeddings/oleObject66.bin"/></Relationships>
</file>

<file path=ppt/slides/_rels/slide8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69.bin"/><Relationship Id="rId5" Type="http://schemas.openxmlformats.org/officeDocument/2006/relationships/image" Target="../media/image86.wmf"/><Relationship Id="rId4" Type="http://schemas.openxmlformats.org/officeDocument/2006/relationships/oleObject" Target="../embeddings/oleObject68.bin"/></Relationships>
</file>

<file path=ppt/slides/_rels/slide83.xml.rels><?xml version="1.0" encoding="UTF-8" standalone="yes"?>
<Relationships xmlns="http://schemas.openxmlformats.org/package/2006/relationships"><Relationship Id="rId2" Type="http://schemas.openxmlformats.org/officeDocument/2006/relationships/hyperlink" Target="http://www.baidu.com/s?wd=%E8%81%9A%E8%8B%AF%E4%B9%99%E7%83%AF&amp;tn=SE_PcZhidaonwhc_ngpagmjz&amp;rsv_dl=gh_pc_zhidao" TargetMode="Externa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92.wmf"/><Relationship Id="rId11" Type="http://schemas.openxmlformats.org/officeDocument/2006/relationships/oleObject" Target="../embeddings/oleObject74.bin"/><Relationship Id="rId5" Type="http://schemas.openxmlformats.org/officeDocument/2006/relationships/oleObject" Target="../embeddings/oleObject71.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73.bin"/></Relationships>
</file>

<file path=ppt/slides/_rels/slide89.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97.wmf"/><Relationship Id="rId5" Type="http://schemas.openxmlformats.org/officeDocument/2006/relationships/oleObject" Target="../embeddings/oleObject76.bin"/><Relationship Id="rId10" Type="http://schemas.openxmlformats.org/officeDocument/2006/relationships/image" Target="../media/image91.wmf"/><Relationship Id="rId4" Type="http://schemas.openxmlformats.org/officeDocument/2006/relationships/image" Target="../media/image96.wmf"/><Relationship Id="rId9" Type="http://schemas.openxmlformats.org/officeDocument/2006/relationships/oleObject" Target="../embeddings/oleObject78.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84.bin"/><Relationship Id="rId3" Type="http://schemas.openxmlformats.org/officeDocument/2006/relationships/oleObject" Target="../embeddings/oleObject79.bin"/><Relationship Id="rId7" Type="http://schemas.openxmlformats.org/officeDocument/2006/relationships/oleObject" Target="../embeddings/oleObject81.bin"/><Relationship Id="rId12" Type="http://schemas.openxmlformats.org/officeDocument/2006/relationships/image" Target="../media/image102.wmf"/><Relationship Id="rId2" Type="http://schemas.openxmlformats.org/officeDocument/2006/relationships/slideLayout" Target="../slideLayouts/slideLayout13.xml"/><Relationship Id="rId16" Type="http://schemas.openxmlformats.org/officeDocument/2006/relationships/image" Target="../media/image104.wmf"/><Relationship Id="rId1" Type="http://schemas.openxmlformats.org/officeDocument/2006/relationships/vmlDrawing" Target="../drawings/vmlDrawing37.vml"/><Relationship Id="rId6" Type="http://schemas.openxmlformats.org/officeDocument/2006/relationships/image" Target="../media/image99.wmf"/><Relationship Id="rId11" Type="http://schemas.openxmlformats.org/officeDocument/2006/relationships/oleObject" Target="../embeddings/oleObject83.bin"/><Relationship Id="rId5" Type="http://schemas.openxmlformats.org/officeDocument/2006/relationships/oleObject" Target="../embeddings/oleObject80.bin"/><Relationship Id="rId15" Type="http://schemas.openxmlformats.org/officeDocument/2006/relationships/oleObject" Target="../embeddings/oleObject85.bin"/><Relationship Id="rId10" Type="http://schemas.openxmlformats.org/officeDocument/2006/relationships/image" Target="../media/image101.wmf"/><Relationship Id="rId4" Type="http://schemas.openxmlformats.org/officeDocument/2006/relationships/image" Target="../media/image98.wmf"/><Relationship Id="rId9" Type="http://schemas.openxmlformats.org/officeDocument/2006/relationships/oleObject" Target="../embeddings/oleObject82.bin"/><Relationship Id="rId14" Type="http://schemas.openxmlformats.org/officeDocument/2006/relationships/image" Target="../media/image103.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video" Target="file:///I:\polymer%20physics\&#31532;1&#31456;%20&#38142;&#32467;&#26500;\flash\C-C&#38190;&#30340;&#20869;&#26059;&#36716;.avi" TargetMode="Externa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66">
            <a:extLst>
              <a:ext uri="{FF2B5EF4-FFF2-40B4-BE49-F238E27FC236}">
                <a16:creationId xmlns:a16="http://schemas.microsoft.com/office/drawing/2014/main" id="{42A71B78-3387-4553-833C-39B3C1EA5DD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6F9581C-0175-4EBA-98D4-3E8C48AC66F9}" type="slidenum">
              <a:rPr lang="zh-CN" altLang="zh-CN" smtClean="0"/>
              <a:pPr/>
              <a:t>1</a:t>
            </a:fld>
            <a:endParaRPr lang="zh-CN" altLang="zh-CN"/>
          </a:p>
        </p:txBody>
      </p:sp>
      <p:sp>
        <p:nvSpPr>
          <p:cNvPr id="4098" name="Rectangle 2">
            <a:extLst>
              <a:ext uri="{FF2B5EF4-FFF2-40B4-BE49-F238E27FC236}">
                <a16:creationId xmlns:a16="http://schemas.microsoft.com/office/drawing/2014/main" id="{36119186-C000-43B0-9A06-36DF0164C80A}"/>
              </a:ext>
            </a:extLst>
          </p:cNvPr>
          <p:cNvSpPr>
            <a:spLocks noGrp="1" noRot="1" noChangeArrowheads="1"/>
          </p:cNvSpPr>
          <p:nvPr>
            <p:ph type="ctrTitle"/>
          </p:nvPr>
        </p:nvSpPr>
        <p:spPr>
          <a:xfrm>
            <a:off x="742950" y="1844824"/>
            <a:ext cx="7772400" cy="1431925"/>
          </a:xfrm>
        </p:spPr>
        <p:txBody>
          <a:bodyPr/>
          <a:lstStyle/>
          <a:p>
            <a:r>
              <a:rPr lang="zh-CN" altLang="en-US" sz="8000" b="1" dirty="0">
                <a:solidFill>
                  <a:schemeClr val="accent1"/>
                </a:solidFill>
                <a:latin typeface="+mj-ea"/>
              </a:rPr>
              <a:t>高分子物理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5">
            <a:extLst>
              <a:ext uri="{FF2B5EF4-FFF2-40B4-BE49-F238E27FC236}">
                <a16:creationId xmlns:a16="http://schemas.microsoft.com/office/drawing/2014/main" id="{529C49AD-EFDB-4E4E-A05B-A6EE151B1C6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3DD6DFE-FA64-4A4E-9E29-B6091373B26E}" type="slidenum">
              <a:rPr lang="zh-CN" altLang="zh-CN" smtClean="0"/>
              <a:pPr/>
              <a:t>10</a:t>
            </a:fld>
            <a:endParaRPr lang="zh-CN" altLang="zh-CN"/>
          </a:p>
        </p:txBody>
      </p:sp>
      <p:sp>
        <p:nvSpPr>
          <p:cNvPr id="12290" name="Rectangle 2">
            <a:extLst>
              <a:ext uri="{FF2B5EF4-FFF2-40B4-BE49-F238E27FC236}">
                <a16:creationId xmlns:a16="http://schemas.microsoft.com/office/drawing/2014/main" id="{C119B02D-E8B9-4D88-92A0-E5451548EEBB}"/>
              </a:ext>
            </a:extLst>
          </p:cNvPr>
          <p:cNvSpPr>
            <a:spLocks noGrp="1" noRot="1" noChangeArrowheads="1"/>
          </p:cNvSpPr>
          <p:nvPr>
            <p:ph type="title"/>
          </p:nvPr>
        </p:nvSpPr>
        <p:spPr/>
        <p:txBody>
          <a:bodyPr/>
          <a:lstStyle/>
          <a:p>
            <a:r>
              <a:rPr lang="zh-CN" altLang="zh-CN"/>
              <a:t>2. </a:t>
            </a:r>
            <a:r>
              <a:rPr lang="zh-CN" altLang="en-US" b="1"/>
              <a:t>高分子科学的发展历程</a:t>
            </a:r>
          </a:p>
        </p:txBody>
      </p:sp>
      <p:sp>
        <p:nvSpPr>
          <p:cNvPr id="12291" name="Rectangle 3">
            <a:extLst>
              <a:ext uri="{FF2B5EF4-FFF2-40B4-BE49-F238E27FC236}">
                <a16:creationId xmlns:a16="http://schemas.microsoft.com/office/drawing/2014/main" id="{3CE214E6-C205-4A0F-8661-8DE81A69FDD0}"/>
              </a:ext>
            </a:extLst>
          </p:cNvPr>
          <p:cNvSpPr>
            <a:spLocks noGrp="1" noRot="1" noChangeArrowheads="1"/>
          </p:cNvSpPr>
          <p:nvPr>
            <p:ph idx="1"/>
          </p:nvPr>
        </p:nvSpPr>
        <p:spPr>
          <a:xfrm>
            <a:off x="2339975" y="2060575"/>
            <a:ext cx="6588125" cy="4114800"/>
          </a:xfrm>
        </p:spPr>
        <p:txBody>
          <a:bodyPr/>
          <a:lstStyle/>
          <a:p>
            <a:r>
              <a:rPr lang="zh-CN" altLang="zh-CN" sz="2400" dirty="0"/>
              <a:t>E.Fischer</a:t>
            </a:r>
          </a:p>
          <a:p>
            <a:pPr lvl="1"/>
            <a:r>
              <a:rPr lang="zh-CN" altLang="zh-CN" sz="2000" dirty="0"/>
              <a:t> 1893 </a:t>
            </a:r>
            <a:r>
              <a:rPr lang="zh-CN" altLang="en-US" sz="2000" dirty="0"/>
              <a:t>提出纤维素是由葡萄糖单元连结而成，最早提出朴素的大分子链式学说，</a:t>
            </a:r>
          </a:p>
          <a:p>
            <a:r>
              <a:rPr lang="zh-CN" altLang="zh-CN" sz="2400" dirty="0"/>
              <a:t>H.Staudinger</a:t>
            </a:r>
          </a:p>
          <a:p>
            <a:pPr lvl="1"/>
            <a:r>
              <a:rPr lang="zh-CN" altLang="zh-CN" sz="2000" dirty="0"/>
              <a:t>1920 </a:t>
            </a:r>
            <a:r>
              <a:rPr lang="zh-CN" altLang="en-US" sz="2000" dirty="0"/>
              <a:t>发表论文“论聚合”，设想</a:t>
            </a:r>
            <a:r>
              <a:rPr lang="zh-CN" altLang="zh-CN" sz="2000" dirty="0"/>
              <a:t>PS</a:t>
            </a:r>
            <a:r>
              <a:rPr lang="zh-CN" altLang="en-US" sz="2000" dirty="0"/>
              <a:t>，</a:t>
            </a:r>
            <a:r>
              <a:rPr lang="zh-CN" altLang="zh-CN" sz="2000" dirty="0"/>
              <a:t>POM</a:t>
            </a:r>
            <a:r>
              <a:rPr lang="zh-CN" altLang="en-US" sz="2000" dirty="0"/>
              <a:t>等大分子的长链结构，并设想大分子单元间是通过共价键联结，否认了大分子的胶体学说；</a:t>
            </a:r>
          </a:p>
          <a:p>
            <a:pPr lvl="1"/>
            <a:r>
              <a:rPr lang="zh-CN" altLang="zh-CN" sz="2000" dirty="0"/>
              <a:t>1932 </a:t>
            </a:r>
            <a:r>
              <a:rPr lang="zh-CN" altLang="en-US" sz="2000" dirty="0"/>
              <a:t>用膜渗透压法、端基分析法测分子量，证实大分子是一个分子而不是胶体，有一定的分子量；</a:t>
            </a:r>
          </a:p>
          <a:p>
            <a:pPr lvl="1"/>
            <a:r>
              <a:rPr lang="zh-CN" altLang="zh-CN" sz="2000" dirty="0"/>
              <a:t>1953 </a:t>
            </a:r>
            <a:r>
              <a:rPr lang="zh-CN" altLang="en-US" sz="2000" dirty="0"/>
              <a:t>以“链状”大分子物质的发现而获诺贝尔化学奖，从此高分子科学作为一个学科而被确立。</a:t>
            </a:r>
          </a:p>
        </p:txBody>
      </p:sp>
      <p:sp>
        <p:nvSpPr>
          <p:cNvPr id="12292" name="Text Box 4">
            <a:extLst>
              <a:ext uri="{FF2B5EF4-FFF2-40B4-BE49-F238E27FC236}">
                <a16:creationId xmlns:a16="http://schemas.microsoft.com/office/drawing/2014/main" id="{1C0FC5A8-1B47-4A57-BE09-AECE729CE5F7}"/>
              </a:ext>
            </a:extLst>
          </p:cNvPr>
          <p:cNvSpPr txBox="1">
            <a:spLocks noChangeArrowheads="1"/>
          </p:cNvSpPr>
          <p:nvPr/>
        </p:nvSpPr>
        <p:spPr bwMode="auto">
          <a:xfrm>
            <a:off x="323850" y="3429000"/>
            <a:ext cx="2087563" cy="4873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a:latin typeface="Tahoma" panose="020B0604030504040204" pitchFamily="34" charset="0"/>
              </a:rPr>
              <a:t>萌芽与创立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a:extLst>
              <a:ext uri="{FF2B5EF4-FFF2-40B4-BE49-F238E27FC236}">
                <a16:creationId xmlns:a16="http://schemas.microsoft.com/office/drawing/2014/main" id="{7C10D5DD-17FC-4631-95C6-B5219C84C465}"/>
              </a:ext>
            </a:extLst>
          </p:cNvPr>
          <p:cNvSpPr>
            <a:spLocks noGrp="1"/>
          </p:cNvSpPr>
          <p:nvPr>
            <p:ph type="sldNum" sz="quarter" idx="12"/>
          </p:nvPr>
        </p:nvSpPr>
        <p:spPr/>
        <p:txBody>
          <a:bodyPr/>
          <a:lstStyle/>
          <a:p>
            <a:pPr>
              <a:defRPr/>
            </a:pPr>
            <a:fld id="{983BDA38-CF49-4357-A579-9022B439B6E9}" type="slidenum">
              <a:rPr lang="en-US" altLang="zh-CN"/>
              <a:pPr>
                <a:defRPr/>
              </a:pPr>
              <a:t>100</a:t>
            </a:fld>
            <a:endParaRPr lang="en-US" altLang="zh-CN"/>
          </a:p>
        </p:txBody>
      </p:sp>
      <p:grpSp>
        <p:nvGrpSpPr>
          <p:cNvPr id="214018" name="Group 2">
            <a:extLst>
              <a:ext uri="{FF2B5EF4-FFF2-40B4-BE49-F238E27FC236}">
                <a16:creationId xmlns:a16="http://schemas.microsoft.com/office/drawing/2014/main" id="{262A8A26-007C-4F6E-BF20-BEB507E37C2B}"/>
              </a:ext>
            </a:extLst>
          </p:cNvPr>
          <p:cNvGrpSpPr>
            <a:grpSpLocks/>
          </p:cNvGrpSpPr>
          <p:nvPr/>
        </p:nvGrpSpPr>
        <p:grpSpPr bwMode="auto">
          <a:xfrm>
            <a:off x="1331913" y="3500438"/>
            <a:ext cx="6653212" cy="1223962"/>
            <a:chOff x="3288" y="2976"/>
            <a:chExt cx="2223" cy="499"/>
          </a:xfrm>
        </p:grpSpPr>
        <p:sp>
          <p:nvSpPr>
            <p:cNvPr id="113674" name="Rectangle 3">
              <a:extLst>
                <a:ext uri="{FF2B5EF4-FFF2-40B4-BE49-F238E27FC236}">
                  <a16:creationId xmlns:a16="http://schemas.microsoft.com/office/drawing/2014/main" id="{4BB727E8-9478-4785-95AA-779EA42EFB2D}"/>
                </a:ext>
              </a:extLst>
            </p:cNvPr>
            <p:cNvSpPr>
              <a:spLocks noChangeArrowheads="1"/>
            </p:cNvSpPr>
            <p:nvPr/>
          </p:nvSpPr>
          <p:spPr bwMode="auto">
            <a:xfrm>
              <a:off x="3288" y="2976"/>
              <a:ext cx="2223" cy="499"/>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13675" name="Object 4">
              <a:extLst>
                <a:ext uri="{FF2B5EF4-FFF2-40B4-BE49-F238E27FC236}">
                  <a16:creationId xmlns:a16="http://schemas.microsoft.com/office/drawing/2014/main" id="{582C8AF5-1C43-4F50-9789-69785D6DD82F}"/>
                </a:ext>
              </a:extLst>
            </p:cNvPr>
            <p:cNvGraphicFramePr>
              <a:graphicFrameLocks noChangeAspect="1"/>
            </p:cNvGraphicFramePr>
            <p:nvPr/>
          </p:nvGraphicFramePr>
          <p:xfrm>
            <a:off x="3312" y="3002"/>
            <a:ext cx="2160" cy="428"/>
          </p:xfrm>
          <a:graphic>
            <a:graphicData uri="http://schemas.openxmlformats.org/presentationml/2006/ole">
              <mc:AlternateContent xmlns:mc="http://schemas.openxmlformats.org/markup-compatibility/2006">
                <mc:Choice xmlns:v="urn:schemas-microsoft-com:vml" Requires="v">
                  <p:oleObj spid="_x0000_s114051" name="CS ChemDraw Drawing" r:id="rId3" imgW="4425696" imgH="877824" progId="ChemDraw.Document.6.0">
                    <p:embed/>
                  </p:oleObj>
                </mc:Choice>
                <mc:Fallback>
                  <p:oleObj name="CS ChemDraw Drawing" r:id="rId3" imgW="4425696" imgH="877824"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 y="3002"/>
                          <a:ext cx="2160"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14021" name="Group 5">
            <a:extLst>
              <a:ext uri="{FF2B5EF4-FFF2-40B4-BE49-F238E27FC236}">
                <a16:creationId xmlns:a16="http://schemas.microsoft.com/office/drawing/2014/main" id="{304655F0-550C-4023-9248-5F1CB771BA73}"/>
              </a:ext>
            </a:extLst>
          </p:cNvPr>
          <p:cNvGrpSpPr>
            <a:grpSpLocks/>
          </p:cNvGrpSpPr>
          <p:nvPr/>
        </p:nvGrpSpPr>
        <p:grpSpPr bwMode="auto">
          <a:xfrm>
            <a:off x="1258888" y="1628775"/>
            <a:ext cx="5905500" cy="1295400"/>
            <a:chOff x="1474" y="1797"/>
            <a:chExt cx="2812" cy="590"/>
          </a:xfrm>
        </p:grpSpPr>
        <p:sp>
          <p:nvSpPr>
            <p:cNvPr id="113672" name="Rectangle 6">
              <a:extLst>
                <a:ext uri="{FF2B5EF4-FFF2-40B4-BE49-F238E27FC236}">
                  <a16:creationId xmlns:a16="http://schemas.microsoft.com/office/drawing/2014/main" id="{D9CCBE01-9F87-4806-A728-22EB744383AD}"/>
                </a:ext>
              </a:extLst>
            </p:cNvPr>
            <p:cNvSpPr>
              <a:spLocks noChangeArrowheads="1"/>
            </p:cNvSpPr>
            <p:nvPr/>
          </p:nvSpPr>
          <p:spPr bwMode="auto">
            <a:xfrm>
              <a:off x="1474" y="1797"/>
              <a:ext cx="2812" cy="59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13673" name="Object 7">
              <a:extLst>
                <a:ext uri="{FF2B5EF4-FFF2-40B4-BE49-F238E27FC236}">
                  <a16:creationId xmlns:a16="http://schemas.microsoft.com/office/drawing/2014/main" id="{B4E7E1D9-A975-403D-8967-31E506EB3C41}"/>
                </a:ext>
              </a:extLst>
            </p:cNvPr>
            <p:cNvGraphicFramePr>
              <a:graphicFrameLocks noChangeAspect="1"/>
            </p:cNvGraphicFramePr>
            <p:nvPr/>
          </p:nvGraphicFramePr>
          <p:xfrm>
            <a:off x="1474" y="1842"/>
            <a:ext cx="2787" cy="528"/>
          </p:xfrm>
          <a:graphic>
            <a:graphicData uri="http://schemas.openxmlformats.org/presentationml/2006/ole">
              <mc:AlternateContent xmlns:mc="http://schemas.openxmlformats.org/markup-compatibility/2006">
                <mc:Choice xmlns:v="urn:schemas-microsoft-com:vml" Requires="v">
                  <p:oleObj spid="_x0000_s114052" name="CS ChemDraw Drawing" r:id="rId5" imgW="4425696" imgH="838200" progId="ChemDraw.Document.6.0">
                    <p:embed/>
                  </p:oleObj>
                </mc:Choice>
                <mc:Fallback>
                  <p:oleObj name="CS ChemDraw Drawing" r:id="rId5" imgW="4425696" imgH="838200"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 y="1842"/>
                          <a:ext cx="2787"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14024" name="Group 8">
            <a:extLst>
              <a:ext uri="{FF2B5EF4-FFF2-40B4-BE49-F238E27FC236}">
                <a16:creationId xmlns:a16="http://schemas.microsoft.com/office/drawing/2014/main" id="{C78FD43F-E58D-4E4C-8BE5-B37EE1EB4209}"/>
              </a:ext>
            </a:extLst>
          </p:cNvPr>
          <p:cNvGrpSpPr>
            <a:grpSpLocks/>
          </p:cNvGrpSpPr>
          <p:nvPr/>
        </p:nvGrpSpPr>
        <p:grpSpPr bwMode="auto">
          <a:xfrm>
            <a:off x="1619250" y="5013325"/>
            <a:ext cx="4321175" cy="1152525"/>
            <a:chOff x="1156" y="2750"/>
            <a:chExt cx="2722" cy="726"/>
          </a:xfrm>
        </p:grpSpPr>
        <p:sp>
          <p:nvSpPr>
            <p:cNvPr id="113670" name="Rectangle 9">
              <a:extLst>
                <a:ext uri="{FF2B5EF4-FFF2-40B4-BE49-F238E27FC236}">
                  <a16:creationId xmlns:a16="http://schemas.microsoft.com/office/drawing/2014/main" id="{029685A8-CF10-4EF4-9D7B-B44AC8AF7B4C}"/>
                </a:ext>
              </a:extLst>
            </p:cNvPr>
            <p:cNvSpPr>
              <a:spLocks noChangeArrowheads="1"/>
            </p:cNvSpPr>
            <p:nvPr/>
          </p:nvSpPr>
          <p:spPr bwMode="auto">
            <a:xfrm>
              <a:off x="1156" y="2750"/>
              <a:ext cx="2722" cy="7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13671" name="Object 10">
              <a:extLst>
                <a:ext uri="{FF2B5EF4-FFF2-40B4-BE49-F238E27FC236}">
                  <a16:creationId xmlns:a16="http://schemas.microsoft.com/office/drawing/2014/main" id="{7F6EA77D-A746-44FB-AA0E-9323088981BE}"/>
                </a:ext>
              </a:extLst>
            </p:cNvPr>
            <p:cNvGraphicFramePr>
              <a:graphicFrameLocks noChangeAspect="1"/>
            </p:cNvGraphicFramePr>
            <p:nvPr/>
          </p:nvGraphicFramePr>
          <p:xfrm>
            <a:off x="1195" y="2788"/>
            <a:ext cx="2653" cy="658"/>
          </p:xfrm>
          <a:graphic>
            <a:graphicData uri="http://schemas.openxmlformats.org/presentationml/2006/ole">
              <mc:AlternateContent xmlns:mc="http://schemas.openxmlformats.org/markup-compatibility/2006">
                <mc:Choice xmlns:v="urn:schemas-microsoft-com:vml" Requires="v">
                  <p:oleObj spid="_x0000_s114053" name="CS ChemDraw Drawing" r:id="rId7" imgW="3157728" imgH="783336" progId="ChemDraw.Document.6.0">
                    <p:embed/>
                  </p:oleObj>
                </mc:Choice>
                <mc:Fallback>
                  <p:oleObj name="CS ChemDraw Drawing" r:id="rId7" imgW="3157728" imgH="783336" progId="ChemDraw.Document.6.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5" y="2788"/>
                          <a:ext cx="2653" cy="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EDA2A67F-5C46-44FF-A8B3-0E2F26EF9CE8}"/>
              </a:ext>
            </a:extLst>
          </p:cNvPr>
          <p:cNvSpPr>
            <a:spLocks noGrp="1" noChangeArrowheads="1"/>
          </p:cNvSpPr>
          <p:nvPr>
            <p:ph type="title"/>
          </p:nvPr>
        </p:nvSpPr>
        <p:spPr/>
        <p:txBody>
          <a:bodyPr/>
          <a:lstStyle/>
          <a:p>
            <a:r>
              <a:rPr lang="en-US" altLang="zh-CN" b="1"/>
              <a:t>(3) </a:t>
            </a:r>
            <a:r>
              <a:rPr lang="zh-CN" altLang="en-US" b="1"/>
              <a:t>其它结构因素</a:t>
            </a:r>
          </a:p>
        </p:txBody>
      </p:sp>
      <p:sp>
        <p:nvSpPr>
          <p:cNvPr id="114691" name="Rectangle 3">
            <a:extLst>
              <a:ext uri="{FF2B5EF4-FFF2-40B4-BE49-F238E27FC236}">
                <a16:creationId xmlns:a16="http://schemas.microsoft.com/office/drawing/2014/main" id="{18CC3DF8-BAF9-4974-B409-FA7051381960}"/>
              </a:ext>
            </a:extLst>
          </p:cNvPr>
          <p:cNvSpPr>
            <a:spLocks noGrp="1" noChangeArrowheads="1"/>
          </p:cNvSpPr>
          <p:nvPr>
            <p:ph idx="1"/>
          </p:nvPr>
        </p:nvSpPr>
        <p:spPr bwMode="auto">
          <a:xfrm>
            <a:off x="457200" y="1600200"/>
            <a:ext cx="8229600" cy="4924425"/>
          </a:xfrm>
        </p:spPr>
        <p:txBody>
          <a:bodyPr wrap="square" numCol="1" anchor="t" anchorCtr="0" compatLnSpc="1">
            <a:prstTxWarp prst="textNoShape">
              <a:avLst/>
            </a:prstTxWarp>
          </a:bodyPr>
          <a:lstStyle/>
          <a:p>
            <a:r>
              <a:rPr lang="zh-CN" altLang="en-US" sz="2000" b="1"/>
              <a:t>支化与交联：</a:t>
            </a:r>
            <a:r>
              <a:rPr kumimoji="1" lang="zh-CN" altLang="en-US" sz="2000" b="1"/>
              <a:t>支链长，柔顺性下降：交联，含硫</a:t>
            </a:r>
            <a:r>
              <a:rPr kumimoji="1" lang="en-US" altLang="zh-CN" sz="2000" b="1"/>
              <a:t>2%</a:t>
            </a:r>
            <a:r>
              <a:rPr kumimoji="1" lang="zh-CN" altLang="en-US" sz="2000" b="1"/>
              <a:t>～</a:t>
            </a:r>
            <a:r>
              <a:rPr kumimoji="1" lang="en-US" altLang="zh-CN" sz="2000" b="1"/>
              <a:t>3%</a:t>
            </a:r>
            <a:r>
              <a:rPr kumimoji="1" lang="zh-CN" altLang="en-US" sz="2000" b="1"/>
              <a:t>橡胶，柔顺性影响不大，含硫</a:t>
            </a:r>
            <a:r>
              <a:rPr kumimoji="1" lang="en-US" altLang="zh-CN" sz="2000" b="1"/>
              <a:t>30%</a:t>
            </a:r>
            <a:r>
              <a:rPr kumimoji="1" lang="zh-CN" altLang="en-US" sz="2000" b="1"/>
              <a:t>以上影响链柔顺性。</a:t>
            </a:r>
          </a:p>
          <a:p>
            <a:pPr lvl="1"/>
            <a:endParaRPr lang="zh-CN" altLang="en-US" sz="2000" b="1"/>
          </a:p>
          <a:p>
            <a:r>
              <a:rPr lang="zh-CN" altLang="en-US" sz="2000" b="1"/>
              <a:t>高分子链的长度：如果分子链很短，可以内旋转的单链数目很少，分子的构象数也很少，则必然刚性。小分子物质都无柔性，就是此原因。但当分子量增大到一定限度（</a:t>
            </a:r>
            <a:r>
              <a:rPr lang="en-US" altLang="zh-CN" sz="2000" b="1"/>
              <a:t>10</a:t>
            </a:r>
            <a:r>
              <a:rPr lang="en-US" altLang="zh-CN" sz="2000" b="1" baseline="30000"/>
              <a:t>4</a:t>
            </a:r>
            <a:r>
              <a:rPr lang="zh-CN" altLang="en-US" sz="2000" b="1"/>
              <a:t>）也就是：当分子的构象数服从统计规律时，则分子量对构象的影响就不存在了。</a:t>
            </a:r>
          </a:p>
          <a:p>
            <a:pPr lvl="1"/>
            <a:endParaRPr lang="zh-CN" altLang="en-US" sz="2000" b="1"/>
          </a:p>
          <a:p>
            <a:r>
              <a:rPr lang="zh-CN" altLang="en-US" sz="2000" b="1"/>
              <a:t>分子间作用力</a:t>
            </a:r>
            <a:r>
              <a:rPr lang="en-US" altLang="zh-CN" sz="2000" b="1"/>
              <a:t>:</a:t>
            </a:r>
            <a:r>
              <a:rPr lang="zh-CN" altLang="en-US" sz="2000" b="1"/>
              <a:t>分子间的作用力随着主链或侧基的极性增加而增加。但如果分子内或分子间有氢键生成，则氢键的影响要超过任何极性基团，可大大增加分子的刚性。</a:t>
            </a:r>
          </a:p>
          <a:p>
            <a:endParaRPr lang="zh-CN" altLang="en-US" sz="2000" b="1"/>
          </a:p>
          <a:p>
            <a:r>
              <a:rPr lang="zh-CN" altLang="en-US" sz="2000" b="1"/>
              <a:t>聚集态结构</a:t>
            </a:r>
            <a:r>
              <a:rPr lang="en-US" altLang="zh-CN" sz="2000" b="1"/>
              <a:t>(</a:t>
            </a:r>
            <a:r>
              <a:rPr lang="zh-CN" altLang="en-US" sz="2000" b="1"/>
              <a:t>如结晶等</a:t>
            </a:r>
            <a:r>
              <a:rPr lang="en-US" altLang="zh-CN" sz="2000" b="1"/>
              <a:t>)</a:t>
            </a:r>
            <a:r>
              <a:rPr lang="zh-CN" altLang="en-US" sz="2000" b="1"/>
              <a:t>：分子结构愈规整，则结晶能力愈强，而高分子一旦结晶，则柔顺性大大↓，因为分子中原子和基团都被严格固定在晶格上，内旋转变得不可能。</a:t>
            </a:r>
          </a:p>
        </p:txBody>
      </p:sp>
      <p:sp>
        <p:nvSpPr>
          <p:cNvPr id="6" name="灯片编号占位符 5">
            <a:extLst>
              <a:ext uri="{FF2B5EF4-FFF2-40B4-BE49-F238E27FC236}">
                <a16:creationId xmlns:a16="http://schemas.microsoft.com/office/drawing/2014/main" id="{81614DA5-448C-429B-8B64-E3C65F84FC0A}"/>
              </a:ext>
            </a:extLst>
          </p:cNvPr>
          <p:cNvSpPr>
            <a:spLocks noGrp="1"/>
          </p:cNvSpPr>
          <p:nvPr>
            <p:ph type="sldNum" sz="quarter" idx="12"/>
          </p:nvPr>
        </p:nvSpPr>
        <p:spPr/>
        <p:txBody>
          <a:bodyPr/>
          <a:lstStyle/>
          <a:p>
            <a:pPr>
              <a:defRPr/>
            </a:pPr>
            <a:fld id="{5BB2FDCF-023F-442D-A55F-483CE3A436E5}" type="slidenum">
              <a:rPr lang="en-US" altLang="zh-CN"/>
              <a:pPr>
                <a:defRPr/>
              </a:pPr>
              <a:t>101</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7BEC0618-6F48-4125-82F0-9DF269C3F440}"/>
              </a:ext>
            </a:extLst>
          </p:cNvPr>
          <p:cNvSpPr>
            <a:spLocks noGrp="1" noChangeArrowheads="1"/>
          </p:cNvSpPr>
          <p:nvPr>
            <p:ph type="title"/>
          </p:nvPr>
        </p:nvSpPr>
        <p:spPr/>
        <p:txBody>
          <a:bodyPr/>
          <a:lstStyle/>
          <a:p>
            <a:r>
              <a:rPr lang="en-US" altLang="zh-CN"/>
              <a:t>2 </a:t>
            </a:r>
            <a:r>
              <a:rPr lang="zh-CN" altLang="en-US"/>
              <a:t>外界因素</a:t>
            </a:r>
          </a:p>
        </p:txBody>
      </p:sp>
      <p:sp>
        <p:nvSpPr>
          <p:cNvPr id="111620" name="Rectangle 3">
            <a:extLst>
              <a:ext uri="{FF2B5EF4-FFF2-40B4-BE49-F238E27FC236}">
                <a16:creationId xmlns:a16="http://schemas.microsoft.com/office/drawing/2014/main" id="{0751F137-BDF5-4DC3-BE1E-B9FD93CA6053}"/>
              </a:ext>
            </a:extLst>
          </p:cNvPr>
          <p:cNvSpPr>
            <a:spLocks noGrp="1" noChangeArrowheads="1"/>
          </p:cNvSpPr>
          <p:nvPr>
            <p:ph idx="1"/>
          </p:nvPr>
        </p:nvSpPr>
        <p:spPr>
          <a:xfrm>
            <a:off x="1042988" y="1981200"/>
            <a:ext cx="7273925" cy="4267200"/>
          </a:xfrm>
        </p:spPr>
        <p:txBody>
          <a:bodyPr/>
          <a:lstStyle/>
          <a:p>
            <a:pPr fontAlgn="auto">
              <a:spcAft>
                <a:spcPts val="0"/>
              </a:spcAft>
              <a:defRPr/>
            </a:pPr>
            <a:r>
              <a:rPr lang="zh-CN" altLang="en-US" sz="2400" b="1" dirty="0"/>
              <a:t>温度</a:t>
            </a:r>
          </a:p>
          <a:p>
            <a:pPr lvl="1" fontAlgn="auto">
              <a:spcAft>
                <a:spcPts val="0"/>
              </a:spcAft>
              <a:defRPr/>
            </a:pPr>
            <a:r>
              <a:rPr lang="zh-CN" altLang="en-US" b="1" dirty="0"/>
              <a:t>提供克服内旋转位垒的能量</a:t>
            </a:r>
            <a:r>
              <a:rPr lang="en-US" altLang="zh-CN" b="1" dirty="0"/>
              <a:t>, </a:t>
            </a:r>
            <a:r>
              <a:rPr lang="zh-CN" altLang="en-US" b="1" dirty="0"/>
              <a:t>温度升高</a:t>
            </a:r>
            <a:r>
              <a:rPr lang="en-US" altLang="zh-CN" b="1" dirty="0"/>
              <a:t>, </a:t>
            </a:r>
            <a:r>
              <a:rPr lang="zh-CN" altLang="en-US" b="1" dirty="0"/>
              <a:t>内旋转容易</a:t>
            </a:r>
            <a:r>
              <a:rPr lang="en-US" altLang="zh-CN" b="1" dirty="0"/>
              <a:t>, </a:t>
            </a:r>
            <a:r>
              <a:rPr lang="zh-CN" altLang="en-US" b="1" dirty="0"/>
              <a:t>柔性增大</a:t>
            </a:r>
            <a:r>
              <a:rPr lang="en-US" altLang="zh-CN" b="1" dirty="0"/>
              <a:t>.</a:t>
            </a:r>
          </a:p>
          <a:p>
            <a:pPr fontAlgn="auto">
              <a:spcAft>
                <a:spcPts val="0"/>
              </a:spcAft>
              <a:defRPr/>
            </a:pPr>
            <a:r>
              <a:rPr lang="zh-CN" altLang="en-US" sz="2400" b="1" dirty="0"/>
              <a:t>外力</a:t>
            </a:r>
          </a:p>
          <a:p>
            <a:pPr fontAlgn="auto">
              <a:spcAft>
                <a:spcPts val="0"/>
              </a:spcAft>
              <a:buFont typeface="Wingdings" panose="05000000000000000000" pitchFamily="2" charset="2"/>
              <a:buNone/>
              <a:defRPr/>
            </a:pPr>
            <a:r>
              <a:rPr lang="zh-CN" altLang="en-US" sz="2400" b="1" dirty="0"/>
              <a:t>    外力作用时间长，柔性容易显示；外力作用时间短，柔性显示不出来，分子表现僵硬</a:t>
            </a:r>
          </a:p>
          <a:p>
            <a:pPr fontAlgn="auto">
              <a:spcAft>
                <a:spcPts val="0"/>
              </a:spcAft>
              <a:buFont typeface="Wingdings" panose="05000000000000000000" pitchFamily="2" charset="2"/>
              <a:buNone/>
              <a:defRPr/>
            </a:pPr>
            <a:endParaRPr lang="zh-CN" altLang="en-US" sz="2400" b="1" dirty="0"/>
          </a:p>
          <a:p>
            <a:pPr fontAlgn="auto">
              <a:spcAft>
                <a:spcPts val="0"/>
              </a:spcAft>
              <a:defRPr/>
            </a:pPr>
            <a:r>
              <a:rPr lang="zh-CN" altLang="en-US" sz="2400" b="1" dirty="0"/>
              <a:t>溶剂</a:t>
            </a:r>
            <a:endParaRPr lang="en-US" altLang="zh-CN" sz="2400" b="1" dirty="0"/>
          </a:p>
          <a:p>
            <a:pPr marL="0" indent="0" fontAlgn="auto">
              <a:spcAft>
                <a:spcPts val="0"/>
              </a:spcAft>
              <a:buFont typeface="Wingdings" panose="05000000000000000000" pitchFamily="2" charset="2"/>
              <a:buNone/>
              <a:defRPr/>
            </a:pPr>
            <a:r>
              <a:rPr lang="en-US" altLang="zh-CN" sz="2400" b="1" dirty="0"/>
              <a:t> </a:t>
            </a:r>
            <a:r>
              <a:rPr lang="zh-CN" altLang="en-US" sz="2400" b="1" dirty="0"/>
              <a:t>   溶剂分子和高分子链之间的相互作用对高分子的       </a:t>
            </a:r>
            <a:endParaRPr lang="en-US" altLang="zh-CN" sz="2400" b="1" dirty="0"/>
          </a:p>
          <a:p>
            <a:pPr marL="0" indent="0" fontAlgn="auto">
              <a:spcAft>
                <a:spcPts val="0"/>
              </a:spcAft>
              <a:buFont typeface="Wingdings" panose="05000000000000000000" pitchFamily="2" charset="2"/>
              <a:buNone/>
              <a:defRPr/>
            </a:pPr>
            <a:r>
              <a:rPr lang="zh-CN" altLang="en-US" sz="2400" b="1" dirty="0"/>
              <a:t>    形态也有着十分重要的影响。</a:t>
            </a:r>
          </a:p>
        </p:txBody>
      </p:sp>
      <p:sp>
        <p:nvSpPr>
          <p:cNvPr id="6" name="灯片编号占位符 5">
            <a:extLst>
              <a:ext uri="{FF2B5EF4-FFF2-40B4-BE49-F238E27FC236}">
                <a16:creationId xmlns:a16="http://schemas.microsoft.com/office/drawing/2014/main" id="{4D058DF2-25C5-49AF-BC80-4AD4901B5DE4}"/>
              </a:ext>
            </a:extLst>
          </p:cNvPr>
          <p:cNvSpPr>
            <a:spLocks noGrp="1"/>
          </p:cNvSpPr>
          <p:nvPr>
            <p:ph type="sldNum" sz="quarter" idx="12"/>
          </p:nvPr>
        </p:nvSpPr>
        <p:spPr/>
        <p:txBody>
          <a:bodyPr/>
          <a:lstStyle/>
          <a:p>
            <a:pPr>
              <a:defRPr/>
            </a:pPr>
            <a:fld id="{BAEEB5A8-07EC-4069-AA9B-A4FD80B7A013}" type="slidenum">
              <a:rPr lang="en-US" altLang="zh-CN"/>
              <a:pPr>
                <a:defRPr/>
              </a:pPr>
              <a:t>102</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E018337B-395C-447E-8049-038057747113}"/>
              </a:ext>
            </a:extLst>
          </p:cNvPr>
          <p:cNvSpPr>
            <a:spLocks noGrp="1"/>
          </p:cNvSpPr>
          <p:nvPr>
            <p:ph type="sldNum" sz="quarter" idx="12"/>
          </p:nvPr>
        </p:nvSpPr>
        <p:spPr/>
        <p:txBody>
          <a:bodyPr/>
          <a:lstStyle/>
          <a:p>
            <a:pPr>
              <a:defRPr/>
            </a:pPr>
            <a:fld id="{C3172418-1036-4143-9F8B-040FCA7B80E6}" type="slidenum">
              <a:rPr lang="en-US" altLang="zh-CN"/>
              <a:pPr>
                <a:defRPr/>
              </a:pPr>
              <a:t>103</a:t>
            </a:fld>
            <a:endParaRPr lang="en-US" altLang="zh-CN"/>
          </a:p>
        </p:txBody>
      </p:sp>
      <p:sp>
        <p:nvSpPr>
          <p:cNvPr id="81924" name="Rectangle 6">
            <a:extLst>
              <a:ext uri="{FF2B5EF4-FFF2-40B4-BE49-F238E27FC236}">
                <a16:creationId xmlns:a16="http://schemas.microsoft.com/office/drawing/2014/main" id="{855F30A2-BAC4-402B-9320-0BC12B42E720}"/>
              </a:ext>
            </a:extLst>
          </p:cNvPr>
          <p:cNvSpPr>
            <a:spLocks noChangeArrowheads="1"/>
          </p:cNvSpPr>
          <p:nvPr/>
        </p:nvSpPr>
        <p:spPr bwMode="auto">
          <a:xfrm>
            <a:off x="323528" y="2060848"/>
            <a:ext cx="8137525" cy="151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rgbClr val="FF66CC"/>
                </a:solidFill>
                <a:latin typeface="Times New Roman" panose="02020603050405020304" pitchFamily="18" charset="0"/>
                <a:ea typeface="楷体_GB2312" pitchFamily="49" charset="-122"/>
              </a:defRPr>
            </a:lvl1pPr>
            <a:lvl2pPr marL="742950" indent="-285750" algn="ctr">
              <a:defRPr kumimoji="1" sz="2400">
                <a:solidFill>
                  <a:srgbClr val="FF66CC"/>
                </a:solidFill>
                <a:latin typeface="Times New Roman" panose="02020603050405020304" pitchFamily="18" charset="0"/>
                <a:ea typeface="楷体_GB2312" pitchFamily="49" charset="-122"/>
              </a:defRPr>
            </a:lvl2pPr>
            <a:lvl3pPr marL="1143000" indent="-228600" algn="ctr">
              <a:defRPr kumimoji="1" sz="2400">
                <a:solidFill>
                  <a:srgbClr val="FF66CC"/>
                </a:solidFill>
                <a:latin typeface="Times New Roman" panose="02020603050405020304" pitchFamily="18" charset="0"/>
                <a:ea typeface="楷体_GB2312" pitchFamily="49" charset="-122"/>
              </a:defRPr>
            </a:lvl3pPr>
            <a:lvl4pPr marL="1600200" indent="-228600" algn="ctr">
              <a:defRPr kumimoji="1" sz="2400">
                <a:solidFill>
                  <a:srgbClr val="FF66CC"/>
                </a:solidFill>
                <a:latin typeface="Times New Roman" panose="02020603050405020304" pitchFamily="18" charset="0"/>
                <a:ea typeface="楷体_GB2312" pitchFamily="49" charset="-122"/>
              </a:defRPr>
            </a:lvl4pPr>
            <a:lvl5pPr marL="2057400" indent="-228600" algn="ctr">
              <a:defRPr kumimoji="1" sz="2400">
                <a:solidFill>
                  <a:srgbClr val="FF66CC"/>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9pPr>
          </a:lstStyle>
          <a:p>
            <a:pPr algn="l" eaLnBrk="1" hangingPunct="1">
              <a:lnSpc>
                <a:spcPct val="80000"/>
              </a:lnSpc>
              <a:spcBef>
                <a:spcPct val="20000"/>
              </a:spcBef>
              <a:spcAft>
                <a:spcPts val="2000"/>
              </a:spcAft>
              <a:buClr>
                <a:schemeClr val="hlink"/>
              </a:buClr>
            </a:pPr>
            <a:r>
              <a:rPr lang="zh-CN" altLang="en-US" sz="3200" b="1" dirty="0">
                <a:solidFill>
                  <a:schemeClr val="tx1"/>
                </a:solidFill>
                <a:latin typeface="楷体_GB2312" pitchFamily="49" charset="-122"/>
              </a:rPr>
              <a:t>课堂作业：</a:t>
            </a:r>
            <a:endParaRPr lang="en-US" altLang="zh-CN" sz="3200" b="1" dirty="0">
              <a:solidFill>
                <a:schemeClr val="tx1"/>
              </a:solidFill>
              <a:latin typeface="楷体_GB2312" pitchFamily="49" charset="-122"/>
            </a:endParaRPr>
          </a:p>
          <a:p>
            <a:pPr algn="l" eaLnBrk="1" hangingPunct="1">
              <a:lnSpc>
                <a:spcPct val="80000"/>
              </a:lnSpc>
              <a:spcBef>
                <a:spcPct val="20000"/>
              </a:spcBef>
              <a:buClr>
                <a:schemeClr val="hlink"/>
              </a:buClr>
            </a:pPr>
            <a:r>
              <a:rPr lang="zh-CN" altLang="en-US" sz="2800" b="1" dirty="0">
                <a:solidFill>
                  <a:schemeClr val="accent1">
                    <a:lumMod val="75000"/>
                  </a:schemeClr>
                </a:solidFill>
                <a:latin typeface="楷体_GB2312" pitchFamily="49" charset="-122"/>
              </a:rPr>
              <a:t>根据结构排列下列聚合物分子链的柔顺性（以</a:t>
            </a:r>
            <a:r>
              <a:rPr lang="en-US" altLang="zh-CN" sz="2800" b="1" dirty="0">
                <a:solidFill>
                  <a:schemeClr val="accent1">
                    <a:lumMod val="75000"/>
                  </a:schemeClr>
                </a:solidFill>
                <a:latin typeface="楷体_GB2312" pitchFamily="49" charset="-122"/>
              </a:rPr>
              <a:t>1</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2</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3</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4</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5</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6</a:t>
            </a:r>
            <a:r>
              <a:rPr lang="zh-CN" altLang="en-US" sz="2800" b="1" dirty="0">
                <a:solidFill>
                  <a:schemeClr val="accent1">
                    <a:lumMod val="75000"/>
                  </a:schemeClr>
                </a:solidFill>
                <a:latin typeface="楷体_GB2312" pitchFamily="49" charset="-122"/>
              </a:rPr>
              <a:t>加再名称前）并简述理由。</a:t>
            </a:r>
          </a:p>
        </p:txBody>
      </p:sp>
      <p:sp>
        <p:nvSpPr>
          <p:cNvPr id="81925" name="Rectangle 8">
            <a:extLst>
              <a:ext uri="{FF2B5EF4-FFF2-40B4-BE49-F238E27FC236}">
                <a16:creationId xmlns:a16="http://schemas.microsoft.com/office/drawing/2014/main" id="{8375D30F-C50E-4B52-81F6-A9BB7F0F2DF8}"/>
              </a:ext>
            </a:extLst>
          </p:cNvPr>
          <p:cNvSpPr>
            <a:spLocks noChangeArrowheads="1"/>
          </p:cNvSpPr>
          <p:nvPr/>
        </p:nvSpPr>
        <p:spPr bwMode="auto">
          <a:xfrm>
            <a:off x="0" y="3933825"/>
            <a:ext cx="874871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rgbClr val="FF66CC"/>
                </a:solidFill>
                <a:latin typeface="Times New Roman" panose="02020603050405020304" pitchFamily="18" charset="0"/>
                <a:ea typeface="楷体_GB2312" pitchFamily="49" charset="-122"/>
              </a:defRPr>
            </a:lvl1pPr>
            <a:lvl2pPr marL="742950" indent="-285750" algn="ctr">
              <a:defRPr kumimoji="1" sz="2400">
                <a:solidFill>
                  <a:srgbClr val="FF66CC"/>
                </a:solidFill>
                <a:latin typeface="Times New Roman" panose="02020603050405020304" pitchFamily="18" charset="0"/>
                <a:ea typeface="楷体_GB2312" pitchFamily="49" charset="-122"/>
              </a:defRPr>
            </a:lvl2pPr>
            <a:lvl3pPr marL="1143000" indent="-228600" algn="ctr">
              <a:defRPr kumimoji="1" sz="2400">
                <a:solidFill>
                  <a:srgbClr val="FF66CC"/>
                </a:solidFill>
                <a:latin typeface="Times New Roman" panose="02020603050405020304" pitchFamily="18" charset="0"/>
                <a:ea typeface="楷体_GB2312" pitchFamily="49" charset="-122"/>
              </a:defRPr>
            </a:lvl3pPr>
            <a:lvl4pPr marL="1600200" indent="-228600" algn="ctr">
              <a:defRPr kumimoji="1" sz="2400">
                <a:solidFill>
                  <a:srgbClr val="FF66CC"/>
                </a:solidFill>
                <a:latin typeface="Times New Roman" panose="02020603050405020304" pitchFamily="18" charset="0"/>
                <a:ea typeface="楷体_GB2312" pitchFamily="49" charset="-122"/>
              </a:defRPr>
            </a:lvl4pPr>
            <a:lvl5pPr marL="2057400" indent="-228600" algn="ctr">
              <a:defRPr kumimoji="1" sz="2400">
                <a:solidFill>
                  <a:srgbClr val="FF66CC"/>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9pPr>
          </a:lstStyle>
          <a:p>
            <a:pPr eaLnBrk="1" hangingPunct="1"/>
            <a:r>
              <a:rPr lang="en-US" altLang="zh-CN" b="1">
                <a:solidFill>
                  <a:schemeClr val="tx1"/>
                </a:solidFill>
              </a:rPr>
              <a:t>1              2                       3            4             5              6</a:t>
            </a:r>
            <a:br>
              <a:rPr lang="en-US" altLang="zh-CN" b="1">
                <a:solidFill>
                  <a:schemeClr val="tx1"/>
                </a:solidFill>
              </a:rPr>
            </a:br>
            <a:r>
              <a:rPr lang="zh-CN" altLang="en-US" b="1">
                <a:solidFill>
                  <a:schemeClr val="tx1"/>
                </a:solidFill>
              </a:rPr>
              <a:t>聚甲醛 聚二甲基硅氧烷 聚乙炔 聚苯乙烯 聚乙烯 聚丙烯睛</a:t>
            </a:r>
            <a:br>
              <a:rPr lang="zh-CN" altLang="en-US" b="1">
                <a:solidFill>
                  <a:schemeClr val="tx1"/>
                </a:solidFill>
              </a:rPr>
            </a:br>
            <a:endParaRPr lang="zh-CN" altLang="en-US" b="1">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a:extLst>
              <a:ext uri="{FF2B5EF4-FFF2-40B4-BE49-F238E27FC236}">
                <a16:creationId xmlns:a16="http://schemas.microsoft.com/office/drawing/2014/main" id="{4CCA8BD3-6BA9-4BCA-95AC-8F2EB5A73C6E}"/>
              </a:ext>
            </a:extLst>
          </p:cNvPr>
          <p:cNvSpPr>
            <a:spLocks noGrp="1"/>
          </p:cNvSpPr>
          <p:nvPr>
            <p:ph type="sldNum" sz="quarter" idx="12"/>
          </p:nvPr>
        </p:nvSpPr>
        <p:spPr>
          <a:xfrm>
            <a:off x="6530206" y="6473106"/>
            <a:ext cx="2057400" cy="365125"/>
          </a:xfrm>
        </p:spPr>
        <p:txBody>
          <a:bodyPr/>
          <a:lstStyle/>
          <a:p>
            <a:pPr>
              <a:defRPr/>
            </a:pPr>
            <a:fld id="{E3F433D5-50E9-4EC0-A5DD-0FA64F9936F6}" type="slidenum">
              <a:rPr lang="en-US" altLang="zh-CN"/>
              <a:pPr>
                <a:defRPr/>
              </a:pPr>
              <a:t>104</a:t>
            </a:fld>
            <a:endParaRPr lang="en-US" altLang="zh-CN"/>
          </a:p>
        </p:txBody>
      </p:sp>
      <p:sp>
        <p:nvSpPr>
          <p:cNvPr id="116739" name="Rectangle 2">
            <a:extLst>
              <a:ext uri="{FF2B5EF4-FFF2-40B4-BE49-F238E27FC236}">
                <a16:creationId xmlns:a16="http://schemas.microsoft.com/office/drawing/2014/main" id="{365B3F49-CA0F-47B6-AD0A-209376DFED7E}"/>
              </a:ext>
            </a:extLst>
          </p:cNvPr>
          <p:cNvSpPr>
            <a:spLocks noChangeArrowheads="1"/>
          </p:cNvSpPr>
          <p:nvPr/>
        </p:nvSpPr>
        <p:spPr bwMode="auto">
          <a:xfrm>
            <a:off x="1939156" y="1739305"/>
            <a:ext cx="1803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116740" name="Rectangle 3">
            <a:extLst>
              <a:ext uri="{FF2B5EF4-FFF2-40B4-BE49-F238E27FC236}">
                <a16:creationId xmlns:a16="http://schemas.microsoft.com/office/drawing/2014/main" id="{9257BB95-6FA7-4B25-AAF4-20F35F0BA69C}"/>
              </a:ext>
            </a:extLst>
          </p:cNvPr>
          <p:cNvSpPr>
            <a:spLocks noChangeArrowheads="1"/>
          </p:cNvSpPr>
          <p:nvPr/>
        </p:nvSpPr>
        <p:spPr bwMode="auto">
          <a:xfrm>
            <a:off x="1939156" y="1739305"/>
            <a:ext cx="1803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17092" name="Group 4">
            <a:extLst>
              <a:ext uri="{FF2B5EF4-FFF2-40B4-BE49-F238E27FC236}">
                <a16:creationId xmlns:a16="http://schemas.microsoft.com/office/drawing/2014/main" id="{E7B0F72F-48D6-4E33-84CD-C7E2710B3852}"/>
              </a:ext>
            </a:extLst>
          </p:cNvPr>
          <p:cNvGraphicFramePr>
            <a:graphicFrameLocks noGrp="1"/>
          </p:cNvGraphicFramePr>
          <p:nvPr>
            <p:extLst>
              <p:ext uri="{D42A27DB-BD31-4B8C-83A1-F6EECF244321}">
                <p14:modId xmlns:p14="http://schemas.microsoft.com/office/powerpoint/2010/main" val="1501191631"/>
              </p:ext>
            </p:extLst>
          </p:nvPr>
        </p:nvGraphicFramePr>
        <p:xfrm>
          <a:off x="467544" y="836712"/>
          <a:ext cx="8424862" cy="5738600"/>
        </p:xfrm>
        <a:graphic>
          <a:graphicData uri="http://schemas.openxmlformats.org/drawingml/2006/table">
            <a:tbl>
              <a:tblPr/>
              <a:tblGrid>
                <a:gridCol w="2808287">
                  <a:extLst>
                    <a:ext uri="{9D8B030D-6E8A-4147-A177-3AD203B41FA5}">
                      <a16:colId xmlns:a16="http://schemas.microsoft.com/office/drawing/2014/main" val="3951833872"/>
                    </a:ext>
                  </a:extLst>
                </a:gridCol>
                <a:gridCol w="2808288">
                  <a:extLst>
                    <a:ext uri="{9D8B030D-6E8A-4147-A177-3AD203B41FA5}">
                      <a16:colId xmlns:a16="http://schemas.microsoft.com/office/drawing/2014/main" val="3333505370"/>
                    </a:ext>
                  </a:extLst>
                </a:gridCol>
                <a:gridCol w="2808287">
                  <a:extLst>
                    <a:ext uri="{9D8B030D-6E8A-4147-A177-3AD203B41FA5}">
                      <a16:colId xmlns:a16="http://schemas.microsoft.com/office/drawing/2014/main" val="3253995623"/>
                    </a:ext>
                  </a:extLst>
                </a:gridCol>
              </a:tblGrid>
              <a:tr h="550168">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近程</a:t>
                      </a:r>
                      <a:r>
                        <a:rPr kumimoji="0" lang="en-US" altLang="zh-CN"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(shot range)</a:t>
                      </a:r>
                      <a:endParaRPr kumimoji="0" lang="en-US"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远程</a:t>
                      </a:r>
                      <a:r>
                        <a:rPr kumimoji="0" lang="en-US" altLang="zh-CN"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(long range)</a:t>
                      </a:r>
                      <a:endParaRPr kumimoji="0" lang="en-US"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2817623"/>
                  </a:ext>
                </a:extLst>
              </a:tr>
              <a:tr h="431800">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研究对象</a:t>
                      </a:r>
                      <a:endPar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大分子的一个链节</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整个大分子链</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1532178"/>
                  </a:ext>
                </a:extLst>
              </a:tr>
              <a:tr h="674216">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研究范围</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60475827"/>
                  </a:ext>
                </a:extLst>
              </a:tr>
              <a:tr h="700088">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研究手段</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IR</a:t>
                      </a:r>
                      <a:r>
                        <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NMR</a:t>
                      </a:r>
                      <a:r>
                        <a:rPr kumimoji="0" lang="zh-CN" altLang="en-US"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MS</a:t>
                      </a: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等微观结构的研究手段</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溶液法、热力学、统计学等宏观研究方法</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4928554"/>
                  </a:ext>
                </a:extLst>
              </a:tr>
              <a:tr h="1004888">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涉及的重要概念</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构型：结构单元在空间的排布与化学键有关</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构造：分子的各种形状</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构象：单键相连的原子内旋转造成的分子内各原子的空间排布</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9188009"/>
                  </a:ext>
                </a:extLst>
              </a:tr>
              <a:tr h="887312">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区别</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与化学键的破坏有关，与时间无关</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与原子的内旋转有关，与时间无关，而与外部环境有关</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8991079"/>
                  </a:ext>
                </a:extLst>
              </a:tr>
              <a:tr h="1413072">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它的改变影响什么性能</a:t>
                      </a:r>
                      <a:endParaRPr kumimoji="0" lang="zh-CN" altLang="en-US" sz="1600" b="0" i="0" u="none" strike="noStrike" cap="none" normalizeH="0" baseline="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物理性能：强度、结晶性、弹性</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化学性能：热稳定性、化学反应及裂解反应的方式和产物</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400">
                          <a:solidFill>
                            <a:schemeClr val="tx1"/>
                          </a:solidFill>
                          <a:latin typeface="Verdana" panose="020B0604030504040204" pitchFamily="34" charset="0"/>
                          <a:ea typeface="宋体" panose="02010600030101010101" pitchFamily="2" charset="-122"/>
                        </a:defRPr>
                      </a:lvl1pPr>
                      <a:lvl2pPr>
                        <a:spcBef>
                          <a:spcPct val="20000"/>
                        </a:spcBef>
                        <a:buClr>
                          <a:schemeClr val="tx2"/>
                        </a:buClr>
                        <a:buSzPct val="75000"/>
                        <a:buFont typeface="Wingdings" panose="05000000000000000000" pitchFamily="2" charset="2"/>
                        <a:defRPr sz="2000">
                          <a:solidFill>
                            <a:schemeClr val="tx1"/>
                          </a:solidFill>
                          <a:latin typeface="Verdana" panose="020B060403050404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a:solidFill>
                            <a:schemeClr val="tx1"/>
                          </a:solidFill>
                          <a:latin typeface="Verdana" panose="020B0604030504040204" pitchFamily="34" charset="0"/>
                          <a:ea typeface="宋体" panose="02010600030101010101" pitchFamily="2" charset="-122"/>
                        </a:defRPr>
                      </a:lvl3pPr>
                      <a:lvl4pPr>
                        <a:spcBef>
                          <a:spcPct val="20000"/>
                        </a:spcBef>
                        <a:buClr>
                          <a:schemeClr val="bg2"/>
                        </a:buClr>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4pPr>
                      <a:lvl5pPr>
                        <a:spcBef>
                          <a:spcPct val="20000"/>
                        </a:spcBef>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buClr>
                          <a:schemeClr val="tx2"/>
                        </a:buClr>
                        <a:buSzPct val="80000"/>
                        <a:buFont typeface="Wingdings" panose="05000000000000000000" pitchFamily="2" charset="2"/>
                        <a:defRPr sz="16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影响大分子的柔顺性</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影响聚合物的高弹性</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8883632"/>
                  </a:ext>
                </a:extLst>
              </a:tr>
            </a:tbl>
          </a:graphicData>
        </a:graphic>
      </p:graphicFrame>
      <p:graphicFrame>
        <p:nvGraphicFramePr>
          <p:cNvPr id="116775" name="Object 38">
            <a:extLst>
              <a:ext uri="{FF2B5EF4-FFF2-40B4-BE49-F238E27FC236}">
                <a16:creationId xmlns:a16="http://schemas.microsoft.com/office/drawing/2014/main" id="{F5A9B123-B9F7-4F5C-BE25-E0B30905DDDD}"/>
              </a:ext>
            </a:extLst>
          </p:cNvPr>
          <p:cNvGraphicFramePr>
            <a:graphicFrameLocks noChangeAspect="1"/>
          </p:cNvGraphicFramePr>
          <p:nvPr>
            <p:extLst>
              <p:ext uri="{D42A27DB-BD31-4B8C-83A1-F6EECF244321}">
                <p14:modId xmlns:p14="http://schemas.microsoft.com/office/powerpoint/2010/main" val="2172054024"/>
              </p:ext>
            </p:extLst>
          </p:nvPr>
        </p:nvGraphicFramePr>
        <p:xfrm>
          <a:off x="6790556" y="1918693"/>
          <a:ext cx="912813" cy="423862"/>
        </p:xfrm>
        <a:graphic>
          <a:graphicData uri="http://schemas.openxmlformats.org/presentationml/2006/ole">
            <mc:AlternateContent xmlns:mc="http://schemas.openxmlformats.org/markup-compatibility/2006">
              <mc:Choice xmlns:v="urn:schemas-microsoft-com:vml" Requires="v">
                <p:oleObj spid="_x0000_s117027" name="公式" r:id="rId3" imgW="495085" imgH="228501" progId="Equation.3">
                  <p:embed/>
                </p:oleObj>
              </mc:Choice>
              <mc:Fallback>
                <p:oleObj name="公式" r:id="rId3" imgW="495085" imgH="228501" progId="Equation.3">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556" y="1918693"/>
                        <a:ext cx="912813" cy="4238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6" name="Object 39">
            <a:extLst>
              <a:ext uri="{FF2B5EF4-FFF2-40B4-BE49-F238E27FC236}">
                <a16:creationId xmlns:a16="http://schemas.microsoft.com/office/drawing/2014/main" id="{99E006BD-A9F3-48F3-BC14-76D49CC9A4FB}"/>
              </a:ext>
            </a:extLst>
          </p:cNvPr>
          <p:cNvGraphicFramePr>
            <a:graphicFrameLocks noChangeAspect="1"/>
          </p:cNvGraphicFramePr>
          <p:nvPr>
            <p:extLst>
              <p:ext uri="{D42A27DB-BD31-4B8C-83A1-F6EECF244321}">
                <p14:modId xmlns:p14="http://schemas.microsoft.com/office/powerpoint/2010/main" val="4262037213"/>
              </p:ext>
            </p:extLst>
          </p:nvPr>
        </p:nvGraphicFramePr>
        <p:xfrm>
          <a:off x="4067994" y="1932980"/>
          <a:ext cx="936625" cy="423863"/>
        </p:xfrm>
        <a:graphic>
          <a:graphicData uri="http://schemas.openxmlformats.org/presentationml/2006/ole">
            <mc:AlternateContent xmlns:mc="http://schemas.openxmlformats.org/markup-compatibility/2006">
              <mc:Choice xmlns:v="urn:schemas-microsoft-com:vml" Requires="v">
                <p:oleObj spid="_x0000_s117028" name="公式" r:id="rId5" imgW="508000" imgH="228600" progId="Equation.3">
                  <p:embed/>
                </p:oleObj>
              </mc:Choice>
              <mc:Fallback>
                <p:oleObj name="公式" r:id="rId5" imgW="508000" imgH="228600" progId="Equation.3">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94" y="1932980"/>
                        <a:ext cx="936625" cy="423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2">
            <a:extLst>
              <a:ext uri="{FF2B5EF4-FFF2-40B4-BE49-F238E27FC236}">
                <a16:creationId xmlns:a16="http://schemas.microsoft.com/office/drawing/2014/main" id="{E01C3243-11A4-4031-9699-BC0E3228CC37}"/>
              </a:ext>
            </a:extLst>
          </p:cNvPr>
          <p:cNvSpPr txBox="1">
            <a:spLocks noChangeArrowheads="1"/>
          </p:cNvSpPr>
          <p:nvPr/>
        </p:nvSpPr>
        <p:spPr>
          <a:xfrm>
            <a:off x="481286" y="75304"/>
            <a:ext cx="6480000" cy="576000"/>
          </a:xfrm>
          <a:prstGeom prst="rect">
            <a:avLst/>
          </a:prstGeom>
          <a:solidFill>
            <a:schemeClr val="accent4"/>
          </a:solidFill>
        </p:spPr>
        <p:txBody>
          <a:bodyPr/>
          <a:lst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a:lstStyle>
          <a:p>
            <a:pPr eaLnBrk="1" hangingPunct="1"/>
            <a:r>
              <a:rPr lang="zh-CN" altLang="en-US" sz="3200" dirty="0"/>
              <a:t>高分子链结构</a:t>
            </a:r>
            <a:r>
              <a:rPr lang="en-US" altLang="zh-CN" sz="3200" dirty="0"/>
              <a:t>-</a:t>
            </a:r>
            <a:r>
              <a:rPr lang="zh-CN" altLang="en-US" sz="3200" dirty="0"/>
              <a:t>小结</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a:extLst>
              <a:ext uri="{FF2B5EF4-FFF2-40B4-BE49-F238E27FC236}">
                <a16:creationId xmlns:a16="http://schemas.microsoft.com/office/drawing/2014/main" id="{180AD9AF-8E60-478D-8FC1-8F57363A6AAC}"/>
              </a:ext>
            </a:extLst>
          </p:cNvPr>
          <p:cNvSpPr>
            <a:spLocks noGrp="1" noChangeArrowheads="1"/>
          </p:cNvSpPr>
          <p:nvPr>
            <p:ph type="ctrTitle"/>
          </p:nvPr>
        </p:nvSpPr>
        <p:spPr>
          <a:xfrm>
            <a:off x="899592" y="1489869"/>
            <a:ext cx="6894760" cy="1939131"/>
          </a:xfrm>
        </p:spPr>
        <p:txBody>
          <a:bodyPr rtlCol="0">
            <a:normAutofit/>
          </a:bodyPr>
          <a:lstStyle/>
          <a:p>
            <a:pPr fontAlgn="auto">
              <a:spcAft>
                <a:spcPts val="0"/>
              </a:spcAft>
              <a:defRPr/>
            </a:pPr>
            <a:r>
              <a:rPr lang="en-US" altLang="en-US" sz="4800" b="1" dirty="0">
                <a:latin typeface="+mj-ea"/>
              </a:rPr>
              <a:t>1.2.3 </a:t>
            </a:r>
            <a:r>
              <a:rPr lang="en-US" altLang="en-US" sz="4800" b="1" dirty="0" err="1">
                <a:latin typeface="+mj-ea"/>
              </a:rPr>
              <a:t>高分子链的</a:t>
            </a:r>
            <a:br>
              <a:rPr lang="zh-CN" altLang="en-US" sz="4800" b="1" dirty="0">
                <a:latin typeface="+mj-ea"/>
              </a:rPr>
            </a:br>
            <a:r>
              <a:rPr lang="en-US" altLang="en-US" sz="4800" b="1" dirty="0" err="1">
                <a:latin typeface="+mj-ea"/>
              </a:rPr>
              <a:t>构象统计理论</a:t>
            </a:r>
            <a:endParaRPr lang="zh-CN" altLang="en-US" sz="4800" b="1" dirty="0">
              <a:latin typeface="+mj-ea"/>
            </a:endParaRPr>
          </a:p>
        </p:txBody>
      </p:sp>
      <p:sp>
        <p:nvSpPr>
          <p:cNvPr id="5" name="Rectangle 6">
            <a:extLst>
              <a:ext uri="{FF2B5EF4-FFF2-40B4-BE49-F238E27FC236}">
                <a16:creationId xmlns:a16="http://schemas.microsoft.com/office/drawing/2014/main" id="{52F5A7CD-2D10-446A-AE3D-0C38D9240A86}"/>
              </a:ext>
            </a:extLst>
          </p:cNvPr>
          <p:cNvSpPr>
            <a:spLocks noGrp="1" noChangeArrowheads="1"/>
          </p:cNvSpPr>
          <p:nvPr>
            <p:ph type="sldNum" sz="quarter" idx="12"/>
          </p:nvPr>
        </p:nvSpPr>
        <p:spPr/>
        <p:txBody>
          <a:bodyPr/>
          <a:lstStyle/>
          <a:p>
            <a:pPr>
              <a:defRPr/>
            </a:pPr>
            <a:fld id="{8C55F4FE-D90B-4BC0-8A1C-E38FF53A93CE}" type="slidenum">
              <a:rPr lang="en-US" altLang="zh-CN"/>
              <a:pPr>
                <a:defRPr/>
              </a:pPr>
              <a:t>105</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9EFBD74A-BD62-4DA8-98A7-BA7817ECF501}"/>
              </a:ext>
            </a:extLst>
          </p:cNvPr>
          <p:cNvSpPr>
            <a:spLocks noGrp="1" noChangeArrowheads="1"/>
          </p:cNvSpPr>
          <p:nvPr>
            <p:ph type="title"/>
          </p:nvPr>
        </p:nvSpPr>
        <p:spPr>
          <a:xfrm>
            <a:off x="628650" y="332656"/>
            <a:ext cx="6480000" cy="576000"/>
          </a:xfrm>
        </p:spPr>
        <p:txBody>
          <a:bodyPr/>
          <a:lstStyle/>
          <a:p>
            <a:r>
              <a:rPr lang="zh-CN" altLang="en-US" sz="4100" b="1"/>
              <a:t>无规线团 </a:t>
            </a:r>
            <a:r>
              <a:rPr lang="en-US" altLang="zh-CN" sz="4100" b="1"/>
              <a:t>(random coil)</a:t>
            </a:r>
          </a:p>
        </p:txBody>
      </p:sp>
      <p:sp>
        <p:nvSpPr>
          <p:cNvPr id="220163" name="Rectangle 3">
            <a:extLst>
              <a:ext uri="{FF2B5EF4-FFF2-40B4-BE49-F238E27FC236}">
                <a16:creationId xmlns:a16="http://schemas.microsoft.com/office/drawing/2014/main" id="{B308A0CB-592E-4F97-81DD-0EF6520060A9}"/>
              </a:ext>
            </a:extLst>
          </p:cNvPr>
          <p:cNvSpPr>
            <a:spLocks noGrp="1" noChangeArrowheads="1"/>
          </p:cNvSpPr>
          <p:nvPr>
            <p:ph idx="1"/>
          </p:nvPr>
        </p:nvSpPr>
        <p:spPr bwMode="auto">
          <a:xfrm>
            <a:off x="539750" y="2028106"/>
            <a:ext cx="6119813" cy="3528665"/>
          </a:xfrm>
        </p:spPr>
        <p:txBody>
          <a:bodyPr wrap="square" numCol="1" anchor="t" anchorCtr="0" compatLnSpc="1">
            <a:prstTxWarp prst="textNoShape">
              <a:avLst/>
            </a:prstTxWarp>
          </a:bodyPr>
          <a:lstStyle/>
          <a:p>
            <a:r>
              <a:rPr lang="zh-CN" altLang="en-US" sz="2400" b="1" dirty="0">
                <a:solidFill>
                  <a:schemeClr val="accent1"/>
                </a:solidFill>
              </a:rPr>
              <a:t>由于分子的热运动，分子的构象是在时刻改变着，因此，高分子链的构象是具有统计性的。</a:t>
            </a:r>
          </a:p>
          <a:p>
            <a:r>
              <a:rPr lang="zh-CN" altLang="en-US" sz="2400" b="1" dirty="0"/>
              <a:t>由统计规律知道，分子链呈伸直构象的机率是极小的，而呈蜷曲构象的机率较大。（由熵增原理也可解释）</a:t>
            </a:r>
          </a:p>
          <a:p>
            <a:r>
              <a:rPr lang="zh-CN" altLang="en-US" sz="2400" b="1" dirty="0">
                <a:solidFill>
                  <a:schemeClr val="accent1"/>
                </a:solidFill>
              </a:rPr>
              <a:t>可见，内旋转愈自由，高分子链呈蜷曲的趋势就越大，我们将这种不规则地蜷曲的高分子链的构象称为无规线团。</a:t>
            </a:r>
          </a:p>
        </p:txBody>
      </p:sp>
      <p:sp>
        <p:nvSpPr>
          <p:cNvPr id="8" name="灯片编号占位符 5">
            <a:extLst>
              <a:ext uri="{FF2B5EF4-FFF2-40B4-BE49-F238E27FC236}">
                <a16:creationId xmlns:a16="http://schemas.microsoft.com/office/drawing/2014/main" id="{9F40A667-2CFB-43C0-9A29-7C7F32BE698D}"/>
              </a:ext>
            </a:extLst>
          </p:cNvPr>
          <p:cNvSpPr>
            <a:spLocks noGrp="1"/>
          </p:cNvSpPr>
          <p:nvPr>
            <p:ph type="sldNum" sz="quarter" idx="12"/>
          </p:nvPr>
        </p:nvSpPr>
        <p:spPr>
          <a:xfrm>
            <a:off x="6457950" y="6323881"/>
            <a:ext cx="2057400" cy="365125"/>
          </a:xfrm>
        </p:spPr>
        <p:txBody>
          <a:bodyPr/>
          <a:lstStyle/>
          <a:p>
            <a:pPr>
              <a:defRPr/>
            </a:pPr>
            <a:fld id="{F72E7E93-2897-444D-B0B0-3F8599BC947B}" type="slidenum">
              <a:rPr lang="en-US" altLang="zh-CN"/>
              <a:pPr>
                <a:defRPr/>
              </a:pPr>
              <a:t>106</a:t>
            </a:fld>
            <a:endParaRPr lang="en-US" altLang="zh-CN"/>
          </a:p>
        </p:txBody>
      </p:sp>
      <p:pic>
        <p:nvPicPr>
          <p:cNvPr id="220164" name="Picture 4" descr="text21">
            <a:extLst>
              <a:ext uri="{FF2B5EF4-FFF2-40B4-BE49-F238E27FC236}">
                <a16:creationId xmlns:a16="http://schemas.microsoft.com/office/drawing/2014/main" id="{A8431F7D-A4CB-443D-A2C9-BA451B21A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563" y="3756894"/>
            <a:ext cx="20002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5" name="Picture 5">
            <a:extLst>
              <a:ext uri="{FF2B5EF4-FFF2-40B4-BE49-F238E27FC236}">
                <a16:creationId xmlns:a16="http://schemas.microsoft.com/office/drawing/2014/main" id="{AB24BD46-73C1-471B-801F-163D97AB2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1883644"/>
            <a:ext cx="2016125" cy="1706562"/>
          </a:xfrm>
          <a:prstGeom prst="rect">
            <a:avLst/>
          </a:prstGeom>
          <a:noFill/>
          <a:ln w="25400">
            <a:solidFill>
              <a:srgbClr val="00FF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3">
            <a:extLst>
              <a:ext uri="{FF2B5EF4-FFF2-40B4-BE49-F238E27FC236}">
                <a16:creationId xmlns:a16="http://schemas.microsoft.com/office/drawing/2014/main" id="{2B2C8398-763A-4533-98ED-B26553D54D46}"/>
              </a:ext>
            </a:extLst>
          </p:cNvPr>
          <p:cNvSpPr>
            <a:spLocks noGrp="1" noChangeArrowheads="1"/>
          </p:cNvSpPr>
          <p:nvPr>
            <p:ph type="title"/>
          </p:nvPr>
        </p:nvSpPr>
        <p:spPr>
          <a:xfrm>
            <a:off x="628650" y="365125"/>
            <a:ext cx="6480000" cy="576000"/>
          </a:xfrm>
          <a:solidFill>
            <a:schemeClr val="accent4"/>
          </a:solidFill>
        </p:spPr>
        <p:txBody>
          <a:bodyPr/>
          <a:lstStyle/>
          <a:p>
            <a:r>
              <a:rPr lang="zh-CN" altLang="en-US" sz="3200">
                <a:latin typeface="微软雅黑" panose="020B0503020204020204" pitchFamily="34" charset="-122"/>
                <a:ea typeface="微软雅黑" panose="020B0503020204020204" pitchFamily="34" charset="-122"/>
              </a:rPr>
              <a:t>怎样描述高分子链的构象</a:t>
            </a:r>
            <a:r>
              <a:rPr lang="en-US" altLang="zh-CN" sz="3200">
                <a:latin typeface="微软雅黑" panose="020B0503020204020204" pitchFamily="34" charset="-122"/>
                <a:ea typeface="微软雅黑" panose="020B0503020204020204" pitchFamily="34" charset="-122"/>
              </a:rPr>
              <a:t>?</a:t>
            </a:r>
          </a:p>
        </p:txBody>
      </p:sp>
      <p:graphicFrame>
        <p:nvGraphicFramePr>
          <p:cNvPr id="221188" name="Object 4">
            <a:extLst>
              <a:ext uri="{FF2B5EF4-FFF2-40B4-BE49-F238E27FC236}">
                <a16:creationId xmlns:a16="http://schemas.microsoft.com/office/drawing/2014/main" id="{8160E966-A00F-46C3-91FB-BD131505096B}"/>
              </a:ext>
            </a:extLst>
          </p:cNvPr>
          <p:cNvGraphicFramePr>
            <a:graphicFrameLocks noGrp="1" noChangeAspect="1"/>
          </p:cNvGraphicFramePr>
          <p:nvPr>
            <p:ph sz="half" idx="1"/>
            <p:extLst>
              <p:ext uri="{D42A27DB-BD31-4B8C-83A1-F6EECF244321}">
                <p14:modId xmlns:p14="http://schemas.microsoft.com/office/powerpoint/2010/main" val="585440700"/>
              </p:ext>
            </p:extLst>
          </p:nvPr>
        </p:nvGraphicFramePr>
        <p:xfrm>
          <a:off x="2508250" y="3894138"/>
          <a:ext cx="127000" cy="215900"/>
        </p:xfrm>
        <a:graphic>
          <a:graphicData uri="http://schemas.openxmlformats.org/presentationml/2006/ole">
            <mc:AlternateContent xmlns:mc="http://schemas.openxmlformats.org/markup-compatibility/2006">
              <mc:Choice xmlns:v="urn:schemas-microsoft-com:vml" Requires="v">
                <p:oleObj spid="_x0000_s120069" name="Equation" r:id="rId3" imgW="126780" imgH="215526" progId="Equation.DSMT4">
                  <p:embed/>
                </p:oleObj>
              </mc:Choice>
              <mc:Fallback>
                <p:oleObj name="Equation" r:id="rId3" imgW="126780" imgH="215526" progId="Equation.DSMT4">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0" y="3894138"/>
                        <a:ext cx="1270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12" name="Object 9">
            <a:extLst>
              <a:ext uri="{FF2B5EF4-FFF2-40B4-BE49-F238E27FC236}">
                <a16:creationId xmlns:a16="http://schemas.microsoft.com/office/drawing/2014/main" id="{BAD796D9-6951-4859-B487-1C288021F6ED}"/>
              </a:ext>
            </a:extLst>
          </p:cNvPr>
          <p:cNvGraphicFramePr>
            <a:graphicFrameLocks noGrp="1" noChangeAspect="1"/>
          </p:cNvGraphicFramePr>
          <p:nvPr>
            <p:ph sz="half" idx="2"/>
            <p:extLst>
              <p:ext uri="{D42A27DB-BD31-4B8C-83A1-F6EECF244321}">
                <p14:modId xmlns:p14="http://schemas.microsoft.com/office/powerpoint/2010/main" val="3221491900"/>
              </p:ext>
            </p:extLst>
          </p:nvPr>
        </p:nvGraphicFramePr>
        <p:xfrm>
          <a:off x="3226321" y="4437112"/>
          <a:ext cx="409575" cy="463550"/>
        </p:xfrm>
        <a:graphic>
          <a:graphicData uri="http://schemas.openxmlformats.org/presentationml/2006/ole">
            <mc:AlternateContent xmlns:mc="http://schemas.openxmlformats.org/markup-compatibility/2006">
              <mc:Choice xmlns:v="urn:schemas-microsoft-com:vml" Requires="v">
                <p:oleObj spid="_x0000_s120070" name="公式" r:id="rId5" imgW="190335" imgH="215713" progId="Equation.3">
                  <p:embed/>
                </p:oleObj>
              </mc:Choice>
              <mc:Fallback>
                <p:oleObj name="公式" r:id="rId5" imgW="190335" imgH="215713" progId="Equation.3">
                  <p:embed/>
                  <p:pic>
                    <p:nvPicPr>
                      <p:cNvPr id="0" name="Object 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6321" y="4437112"/>
                        <a:ext cx="409575" cy="463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灯片编号占位符 6">
            <a:extLst>
              <a:ext uri="{FF2B5EF4-FFF2-40B4-BE49-F238E27FC236}">
                <a16:creationId xmlns:a16="http://schemas.microsoft.com/office/drawing/2014/main" id="{6972297E-767E-43BD-B1F0-98D5BA1AB23E}"/>
              </a:ext>
            </a:extLst>
          </p:cNvPr>
          <p:cNvSpPr>
            <a:spLocks noGrp="1"/>
          </p:cNvSpPr>
          <p:nvPr>
            <p:ph type="sldNum" sz="quarter" idx="12"/>
          </p:nvPr>
        </p:nvSpPr>
        <p:spPr/>
        <p:txBody>
          <a:bodyPr/>
          <a:lstStyle/>
          <a:p>
            <a:pPr>
              <a:defRPr/>
            </a:pPr>
            <a:fld id="{54AF3F79-BC3C-479C-A3AE-EF1908D066AB}" type="slidenum">
              <a:rPr lang="en-US" altLang="zh-CN"/>
              <a:pPr>
                <a:defRPr/>
              </a:pPr>
              <a:t>107</a:t>
            </a:fld>
            <a:endParaRPr lang="en-US" altLang="zh-CN"/>
          </a:p>
        </p:txBody>
      </p:sp>
      <p:sp>
        <p:nvSpPr>
          <p:cNvPr id="221186" name="Text Box 2">
            <a:extLst>
              <a:ext uri="{FF2B5EF4-FFF2-40B4-BE49-F238E27FC236}">
                <a16:creationId xmlns:a16="http://schemas.microsoft.com/office/drawing/2014/main" id="{07DB1381-52E5-4E14-BAA0-6F881C138BDF}"/>
              </a:ext>
            </a:extLst>
          </p:cNvPr>
          <p:cNvSpPr txBox="1">
            <a:spLocks noChangeArrowheads="1"/>
          </p:cNvSpPr>
          <p:nvPr/>
        </p:nvSpPr>
        <p:spPr bwMode="auto">
          <a:xfrm>
            <a:off x="971550" y="3357563"/>
            <a:ext cx="799306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dirty="0">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末端距</a:t>
            </a:r>
            <a:r>
              <a:rPr lang="en-US" altLang="zh-CN" sz="2400" i="1" dirty="0">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线形高分子链的一端至另一端的直线距离</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eaLnBrk="1" hangingPunct="1">
              <a:spcBef>
                <a:spcPct val="5000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用一向量表示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末端距具有统计性</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spcBef>
                <a:spcPct val="5000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常用</a:t>
            </a:r>
            <a:r>
              <a:rPr lang="zh-CN" altLang="en-US" sz="2400" dirty="0">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均方末端距     或根均方末端距</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来表示高分子的尺寸</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21189" name="Freeform 5">
            <a:extLst>
              <a:ext uri="{FF2B5EF4-FFF2-40B4-BE49-F238E27FC236}">
                <a16:creationId xmlns:a16="http://schemas.microsoft.com/office/drawing/2014/main" id="{BB39F515-96F9-412B-9584-4F8E15EC969F}"/>
              </a:ext>
            </a:extLst>
          </p:cNvPr>
          <p:cNvSpPr>
            <a:spLocks/>
          </p:cNvSpPr>
          <p:nvPr/>
        </p:nvSpPr>
        <p:spPr bwMode="auto">
          <a:xfrm>
            <a:off x="2555875" y="1268413"/>
            <a:ext cx="4140200" cy="1835150"/>
          </a:xfrm>
          <a:custGeom>
            <a:avLst/>
            <a:gdLst>
              <a:gd name="T0" fmla="*/ 2147483646 w 2608"/>
              <a:gd name="T1" fmla="*/ 2147483646 h 1156"/>
              <a:gd name="T2" fmla="*/ 2147483646 w 2608"/>
              <a:gd name="T3" fmla="*/ 2147483646 h 1156"/>
              <a:gd name="T4" fmla="*/ 0 w 2608"/>
              <a:gd name="T5" fmla="*/ 2147483646 h 1156"/>
              <a:gd name="T6" fmla="*/ 2147483646 w 2608"/>
              <a:gd name="T7" fmla="*/ 2147483646 h 1156"/>
              <a:gd name="T8" fmla="*/ 2147483646 w 2608"/>
              <a:gd name="T9" fmla="*/ 2147483646 h 1156"/>
              <a:gd name="T10" fmla="*/ 2147483646 w 2608"/>
              <a:gd name="T11" fmla="*/ 2147483646 h 1156"/>
              <a:gd name="T12" fmla="*/ 2147483646 w 2608"/>
              <a:gd name="T13" fmla="*/ 2147483646 h 1156"/>
              <a:gd name="T14" fmla="*/ 2147483646 w 2608"/>
              <a:gd name="T15" fmla="*/ 2147483646 h 1156"/>
              <a:gd name="T16" fmla="*/ 2147483646 w 2608"/>
              <a:gd name="T17" fmla="*/ 2147483646 h 1156"/>
              <a:gd name="T18" fmla="*/ 2147483646 w 2608"/>
              <a:gd name="T19" fmla="*/ 2147483646 h 1156"/>
              <a:gd name="T20" fmla="*/ 2147483646 w 2608"/>
              <a:gd name="T21" fmla="*/ 2147483646 h 1156"/>
              <a:gd name="T22" fmla="*/ 2147483646 w 2608"/>
              <a:gd name="T23" fmla="*/ 2147483646 h 1156"/>
              <a:gd name="T24" fmla="*/ 2147483646 w 2608"/>
              <a:gd name="T25" fmla="*/ 2147483646 h 1156"/>
              <a:gd name="T26" fmla="*/ 2147483646 w 2608"/>
              <a:gd name="T27" fmla="*/ 2147483646 h 1156"/>
              <a:gd name="T28" fmla="*/ 2147483646 w 2608"/>
              <a:gd name="T29" fmla="*/ 2147483646 h 1156"/>
              <a:gd name="T30" fmla="*/ 2147483646 w 2608"/>
              <a:gd name="T31" fmla="*/ 2147483646 h 1156"/>
              <a:gd name="T32" fmla="*/ 2147483646 w 2608"/>
              <a:gd name="T33" fmla="*/ 2147483646 h 1156"/>
              <a:gd name="T34" fmla="*/ 2147483646 w 2608"/>
              <a:gd name="T35" fmla="*/ 2147483646 h 1156"/>
              <a:gd name="T36" fmla="*/ 2147483646 w 2608"/>
              <a:gd name="T37" fmla="*/ 2147483646 h 1156"/>
              <a:gd name="T38" fmla="*/ 2147483646 w 2608"/>
              <a:gd name="T39" fmla="*/ 2147483646 h 1156"/>
              <a:gd name="T40" fmla="*/ 2147483646 w 2608"/>
              <a:gd name="T41" fmla="*/ 2147483646 h 1156"/>
              <a:gd name="T42" fmla="*/ 2147483646 w 2608"/>
              <a:gd name="T43" fmla="*/ 2147483646 h 1156"/>
              <a:gd name="T44" fmla="*/ 2147483646 w 2608"/>
              <a:gd name="T45" fmla="*/ 2147483646 h 1156"/>
              <a:gd name="T46" fmla="*/ 2147483646 w 2608"/>
              <a:gd name="T47" fmla="*/ 2147483646 h 1156"/>
              <a:gd name="T48" fmla="*/ 2147483646 w 2608"/>
              <a:gd name="T49" fmla="*/ 2147483646 h 1156"/>
              <a:gd name="T50" fmla="*/ 2147483646 w 2608"/>
              <a:gd name="T51" fmla="*/ 2147483646 h 1156"/>
              <a:gd name="T52" fmla="*/ 2147483646 w 2608"/>
              <a:gd name="T53" fmla="*/ 2147483646 h 1156"/>
              <a:gd name="T54" fmla="*/ 2147483646 w 2608"/>
              <a:gd name="T55" fmla="*/ 2147483646 h 1156"/>
              <a:gd name="T56" fmla="*/ 2147483646 w 2608"/>
              <a:gd name="T57" fmla="*/ 2147483646 h 1156"/>
              <a:gd name="T58" fmla="*/ 2147483646 w 2608"/>
              <a:gd name="T59" fmla="*/ 2147483646 h 1156"/>
              <a:gd name="T60" fmla="*/ 2147483646 w 2608"/>
              <a:gd name="T61" fmla="*/ 2147483646 h 1156"/>
              <a:gd name="T62" fmla="*/ 2147483646 w 2608"/>
              <a:gd name="T63" fmla="*/ 2147483646 h 1156"/>
              <a:gd name="T64" fmla="*/ 2147483646 w 2608"/>
              <a:gd name="T65" fmla="*/ 2147483646 h 1156"/>
              <a:gd name="T66" fmla="*/ 2147483646 w 2608"/>
              <a:gd name="T67" fmla="*/ 2147483646 h 1156"/>
              <a:gd name="T68" fmla="*/ 2147483646 w 2608"/>
              <a:gd name="T69" fmla="*/ 2147483646 h 1156"/>
              <a:gd name="T70" fmla="*/ 2147483646 w 2608"/>
              <a:gd name="T71" fmla="*/ 2147483646 h 1156"/>
              <a:gd name="T72" fmla="*/ 2147483646 w 2608"/>
              <a:gd name="T73" fmla="*/ 2147483646 h 1156"/>
              <a:gd name="T74" fmla="*/ 2147483646 w 2608"/>
              <a:gd name="T75" fmla="*/ 2147483646 h 1156"/>
              <a:gd name="T76" fmla="*/ 2147483646 w 2608"/>
              <a:gd name="T77" fmla="*/ 2147483646 h 1156"/>
              <a:gd name="T78" fmla="*/ 2147483646 w 2608"/>
              <a:gd name="T79" fmla="*/ 2147483646 h 1156"/>
              <a:gd name="T80" fmla="*/ 2147483646 w 2608"/>
              <a:gd name="T81" fmla="*/ 2147483646 h 1156"/>
              <a:gd name="T82" fmla="*/ 2147483646 w 2608"/>
              <a:gd name="T83" fmla="*/ 2147483646 h 11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608" h="1156">
                <a:moveTo>
                  <a:pt x="45" y="1013"/>
                </a:moveTo>
                <a:cubicBezTo>
                  <a:pt x="71" y="986"/>
                  <a:pt x="97" y="960"/>
                  <a:pt x="90" y="922"/>
                </a:cubicBezTo>
                <a:cubicBezTo>
                  <a:pt x="83" y="884"/>
                  <a:pt x="0" y="839"/>
                  <a:pt x="0" y="786"/>
                </a:cubicBezTo>
                <a:cubicBezTo>
                  <a:pt x="0" y="733"/>
                  <a:pt x="30" y="650"/>
                  <a:pt x="90" y="605"/>
                </a:cubicBezTo>
                <a:cubicBezTo>
                  <a:pt x="150" y="560"/>
                  <a:pt x="318" y="552"/>
                  <a:pt x="363" y="514"/>
                </a:cubicBezTo>
                <a:cubicBezTo>
                  <a:pt x="408" y="476"/>
                  <a:pt x="401" y="408"/>
                  <a:pt x="363" y="378"/>
                </a:cubicBezTo>
                <a:cubicBezTo>
                  <a:pt x="325" y="348"/>
                  <a:pt x="174" y="302"/>
                  <a:pt x="136" y="332"/>
                </a:cubicBezTo>
                <a:cubicBezTo>
                  <a:pt x="98" y="362"/>
                  <a:pt x="113" y="491"/>
                  <a:pt x="136" y="559"/>
                </a:cubicBezTo>
                <a:cubicBezTo>
                  <a:pt x="159" y="627"/>
                  <a:pt x="189" y="711"/>
                  <a:pt x="272" y="741"/>
                </a:cubicBezTo>
                <a:cubicBezTo>
                  <a:pt x="355" y="771"/>
                  <a:pt x="567" y="794"/>
                  <a:pt x="635" y="741"/>
                </a:cubicBezTo>
                <a:cubicBezTo>
                  <a:pt x="703" y="688"/>
                  <a:pt x="650" y="483"/>
                  <a:pt x="680" y="423"/>
                </a:cubicBezTo>
                <a:cubicBezTo>
                  <a:pt x="710" y="363"/>
                  <a:pt x="778" y="318"/>
                  <a:pt x="816" y="378"/>
                </a:cubicBezTo>
                <a:cubicBezTo>
                  <a:pt x="854" y="438"/>
                  <a:pt x="930" y="695"/>
                  <a:pt x="907" y="786"/>
                </a:cubicBezTo>
                <a:cubicBezTo>
                  <a:pt x="884" y="877"/>
                  <a:pt x="710" y="929"/>
                  <a:pt x="680" y="922"/>
                </a:cubicBezTo>
                <a:cubicBezTo>
                  <a:pt x="650" y="915"/>
                  <a:pt x="665" y="801"/>
                  <a:pt x="725" y="741"/>
                </a:cubicBezTo>
                <a:cubicBezTo>
                  <a:pt x="785" y="681"/>
                  <a:pt x="952" y="619"/>
                  <a:pt x="1043" y="559"/>
                </a:cubicBezTo>
                <a:cubicBezTo>
                  <a:pt x="1134" y="499"/>
                  <a:pt x="1232" y="461"/>
                  <a:pt x="1270" y="378"/>
                </a:cubicBezTo>
                <a:cubicBezTo>
                  <a:pt x="1308" y="295"/>
                  <a:pt x="1308" y="90"/>
                  <a:pt x="1270" y="60"/>
                </a:cubicBezTo>
                <a:cubicBezTo>
                  <a:pt x="1232" y="30"/>
                  <a:pt x="1073" y="120"/>
                  <a:pt x="1043" y="196"/>
                </a:cubicBezTo>
                <a:cubicBezTo>
                  <a:pt x="1013" y="272"/>
                  <a:pt x="1028" y="438"/>
                  <a:pt x="1088" y="514"/>
                </a:cubicBezTo>
                <a:cubicBezTo>
                  <a:pt x="1148" y="590"/>
                  <a:pt x="1327" y="672"/>
                  <a:pt x="1406" y="650"/>
                </a:cubicBezTo>
                <a:cubicBezTo>
                  <a:pt x="1485" y="628"/>
                  <a:pt x="1506" y="433"/>
                  <a:pt x="1560" y="381"/>
                </a:cubicBezTo>
                <a:cubicBezTo>
                  <a:pt x="1614" y="329"/>
                  <a:pt x="1703" y="314"/>
                  <a:pt x="1732" y="340"/>
                </a:cubicBezTo>
                <a:cubicBezTo>
                  <a:pt x="1761" y="366"/>
                  <a:pt x="1756" y="472"/>
                  <a:pt x="1732" y="539"/>
                </a:cubicBezTo>
                <a:cubicBezTo>
                  <a:pt x="1708" y="606"/>
                  <a:pt x="1641" y="692"/>
                  <a:pt x="1587" y="741"/>
                </a:cubicBezTo>
                <a:cubicBezTo>
                  <a:pt x="1533" y="790"/>
                  <a:pt x="1481" y="824"/>
                  <a:pt x="1406" y="831"/>
                </a:cubicBezTo>
                <a:cubicBezTo>
                  <a:pt x="1331" y="838"/>
                  <a:pt x="1202" y="786"/>
                  <a:pt x="1134" y="786"/>
                </a:cubicBezTo>
                <a:cubicBezTo>
                  <a:pt x="1066" y="786"/>
                  <a:pt x="1013" y="793"/>
                  <a:pt x="998" y="831"/>
                </a:cubicBezTo>
                <a:cubicBezTo>
                  <a:pt x="983" y="869"/>
                  <a:pt x="983" y="968"/>
                  <a:pt x="1043" y="1013"/>
                </a:cubicBezTo>
                <a:cubicBezTo>
                  <a:pt x="1103" y="1058"/>
                  <a:pt x="1232" y="1134"/>
                  <a:pt x="1360" y="1104"/>
                </a:cubicBezTo>
                <a:cubicBezTo>
                  <a:pt x="1488" y="1074"/>
                  <a:pt x="1723" y="937"/>
                  <a:pt x="1814" y="831"/>
                </a:cubicBezTo>
                <a:cubicBezTo>
                  <a:pt x="1905" y="725"/>
                  <a:pt x="1905" y="596"/>
                  <a:pt x="1905" y="468"/>
                </a:cubicBezTo>
                <a:cubicBezTo>
                  <a:pt x="1905" y="340"/>
                  <a:pt x="1890" y="120"/>
                  <a:pt x="1814" y="60"/>
                </a:cubicBezTo>
                <a:cubicBezTo>
                  <a:pt x="1738" y="0"/>
                  <a:pt x="1519" y="30"/>
                  <a:pt x="1451" y="106"/>
                </a:cubicBezTo>
                <a:cubicBezTo>
                  <a:pt x="1383" y="182"/>
                  <a:pt x="1391" y="370"/>
                  <a:pt x="1406" y="514"/>
                </a:cubicBezTo>
                <a:cubicBezTo>
                  <a:pt x="1421" y="658"/>
                  <a:pt x="1444" y="861"/>
                  <a:pt x="1542" y="967"/>
                </a:cubicBezTo>
                <a:cubicBezTo>
                  <a:pt x="1640" y="1073"/>
                  <a:pt x="1829" y="1156"/>
                  <a:pt x="1995" y="1149"/>
                </a:cubicBezTo>
                <a:cubicBezTo>
                  <a:pt x="2161" y="1142"/>
                  <a:pt x="2494" y="1013"/>
                  <a:pt x="2540" y="922"/>
                </a:cubicBezTo>
                <a:cubicBezTo>
                  <a:pt x="2586" y="831"/>
                  <a:pt x="2261" y="688"/>
                  <a:pt x="2268" y="605"/>
                </a:cubicBezTo>
                <a:cubicBezTo>
                  <a:pt x="2275" y="522"/>
                  <a:pt x="2562" y="393"/>
                  <a:pt x="2585" y="423"/>
                </a:cubicBezTo>
                <a:cubicBezTo>
                  <a:pt x="2608" y="453"/>
                  <a:pt x="2487" y="696"/>
                  <a:pt x="2404" y="786"/>
                </a:cubicBezTo>
                <a:cubicBezTo>
                  <a:pt x="2321" y="876"/>
                  <a:pt x="2152" y="925"/>
                  <a:pt x="2086" y="962"/>
                </a:cubicBezTo>
              </a:path>
            </a:pathLst>
          </a:custGeom>
          <a:noFill/>
          <a:ln w="19050" cmpd="sng">
            <a:solidFill>
              <a:schemeClr val="tx1"/>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1190" name="Line 6">
            <a:extLst>
              <a:ext uri="{FF2B5EF4-FFF2-40B4-BE49-F238E27FC236}">
                <a16:creationId xmlns:a16="http://schemas.microsoft.com/office/drawing/2014/main" id="{400CC95B-C100-466C-884F-250ECAB2D452}"/>
              </a:ext>
            </a:extLst>
          </p:cNvPr>
          <p:cNvSpPr>
            <a:spLocks noChangeShapeType="1"/>
          </p:cNvSpPr>
          <p:nvPr/>
        </p:nvSpPr>
        <p:spPr bwMode="auto">
          <a:xfrm flipV="1">
            <a:off x="2627313" y="2801938"/>
            <a:ext cx="3240087" cy="73025"/>
          </a:xfrm>
          <a:prstGeom prst="line">
            <a:avLst/>
          </a:prstGeom>
          <a:noFill/>
          <a:ln w="2857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1192" name="Rectangle 8">
            <a:extLst>
              <a:ext uri="{FF2B5EF4-FFF2-40B4-BE49-F238E27FC236}">
                <a16:creationId xmlns:a16="http://schemas.microsoft.com/office/drawing/2014/main" id="{70B80A61-C803-4F3E-9700-7C1267196D61}"/>
              </a:ext>
            </a:extLst>
          </p:cNvPr>
          <p:cNvSpPr>
            <a:spLocks noChangeArrowheads="1"/>
          </p:cNvSpPr>
          <p:nvPr/>
        </p:nvSpPr>
        <p:spPr bwMode="auto">
          <a:xfrm>
            <a:off x="971550" y="5046926"/>
            <a:ext cx="42578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Mean square end-to-end distance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009A40FB-C4E7-4EDB-A245-C97F1A8C1936}"/>
              </a:ext>
            </a:extLst>
          </p:cNvPr>
          <p:cNvSpPr>
            <a:spLocks noGrp="1" noChangeArrowheads="1"/>
          </p:cNvSpPr>
          <p:nvPr>
            <p:ph type="title"/>
          </p:nvPr>
        </p:nvSpPr>
        <p:spPr/>
        <p:txBody>
          <a:bodyPr/>
          <a:lstStyle/>
          <a:p>
            <a:r>
              <a:rPr lang="zh-CN" altLang="en-US" b="1"/>
              <a:t>均方末端距（线形分子）</a:t>
            </a:r>
          </a:p>
        </p:txBody>
      </p:sp>
      <p:sp>
        <p:nvSpPr>
          <p:cNvPr id="120835" name="Rectangle 3">
            <a:extLst>
              <a:ext uri="{FF2B5EF4-FFF2-40B4-BE49-F238E27FC236}">
                <a16:creationId xmlns:a16="http://schemas.microsoft.com/office/drawing/2014/main" id="{4EB2AEB0-1162-490E-8648-32A93BA9676F}"/>
              </a:ext>
            </a:extLst>
          </p:cNvPr>
          <p:cNvSpPr>
            <a:spLocks noGrp="1" noChangeArrowheads="1"/>
          </p:cNvSpPr>
          <p:nvPr>
            <p:ph idx="1"/>
          </p:nvPr>
        </p:nvSpPr>
        <p:spPr bwMode="auto">
          <a:xfrm>
            <a:off x="457200" y="1600200"/>
            <a:ext cx="5843588" cy="4924425"/>
          </a:xfrm>
        </p:spPr>
        <p:txBody>
          <a:bodyPr wrap="square" numCol="1" anchor="t" anchorCtr="0" compatLnSpc="1">
            <a:prstTxWarp prst="textNoShape">
              <a:avLst/>
            </a:prstTxWarp>
          </a:bodyPr>
          <a:lstStyle/>
          <a:p>
            <a:r>
              <a:rPr lang="en-US" altLang="zh-CN" b="1" dirty="0"/>
              <a:t>    </a:t>
            </a:r>
            <a:r>
              <a:rPr lang="zh-CN" altLang="en-US" b="1" dirty="0"/>
              <a:t>末端距</a:t>
            </a:r>
            <a:r>
              <a:rPr lang="en-US" altLang="zh-CN" dirty="0">
                <a:latin typeface="Arial" panose="020B0604020202020204" pitchFamily="34" charset="0"/>
              </a:rPr>
              <a:t>——</a:t>
            </a:r>
            <a:r>
              <a:rPr lang="zh-CN" altLang="en-US" b="1" dirty="0"/>
              <a:t>线型高分子链的一端到另一端达到的直线距离。这是一个</a:t>
            </a:r>
            <a:r>
              <a:rPr lang="zh-CN" altLang="en-US" b="1" dirty="0">
                <a:solidFill>
                  <a:srgbClr val="CC3300"/>
                </a:solidFill>
              </a:rPr>
              <a:t>向量</a:t>
            </a:r>
            <a:r>
              <a:rPr lang="zh-CN" altLang="en-US" b="1" dirty="0"/>
              <a:t>，高分子链愈柔顺、卷曲愈厉害，愈小。</a:t>
            </a:r>
          </a:p>
          <a:p>
            <a:endParaRPr lang="zh-CN" altLang="en-US" b="1" dirty="0"/>
          </a:p>
          <a:p>
            <a:r>
              <a:rPr lang="zh-CN" altLang="en-US" b="1" dirty="0"/>
              <a:t>    均方末端距</a:t>
            </a:r>
            <a:r>
              <a:rPr lang="en-US" altLang="zh-CN" dirty="0">
                <a:latin typeface="Arial" panose="020B0604020202020204" pitchFamily="34" charset="0"/>
              </a:rPr>
              <a:t>——</a:t>
            </a:r>
            <a:r>
              <a:rPr lang="zh-CN" altLang="en-US" b="1" dirty="0"/>
              <a:t>由于构象随时在改变，所以末端距也在变化，只好求平均值，但由于方向任意，所以平均值必为零，没有意义。所以先将平方再平均，就有意义了，这是一个</a:t>
            </a:r>
            <a:r>
              <a:rPr lang="zh-CN" altLang="en-US" b="1" dirty="0">
                <a:solidFill>
                  <a:srgbClr val="CC3300"/>
                </a:solidFill>
              </a:rPr>
              <a:t>标量</a:t>
            </a:r>
            <a:r>
              <a:rPr lang="zh-CN" altLang="en-US" b="1" dirty="0"/>
              <a:t>。</a:t>
            </a:r>
          </a:p>
        </p:txBody>
      </p:sp>
      <p:sp>
        <p:nvSpPr>
          <p:cNvPr id="11" name="灯片编号占位符 5">
            <a:extLst>
              <a:ext uri="{FF2B5EF4-FFF2-40B4-BE49-F238E27FC236}">
                <a16:creationId xmlns:a16="http://schemas.microsoft.com/office/drawing/2014/main" id="{18DAC346-95CF-4289-A947-3EDA313CC96B}"/>
              </a:ext>
            </a:extLst>
          </p:cNvPr>
          <p:cNvSpPr>
            <a:spLocks noGrp="1"/>
          </p:cNvSpPr>
          <p:nvPr>
            <p:ph type="sldNum" sz="quarter" idx="12"/>
          </p:nvPr>
        </p:nvSpPr>
        <p:spPr/>
        <p:txBody>
          <a:bodyPr/>
          <a:lstStyle/>
          <a:p>
            <a:pPr>
              <a:defRPr/>
            </a:pPr>
            <a:fld id="{DC0518AF-ED26-4E3C-8837-450B6C267ECC}" type="slidenum">
              <a:rPr lang="en-US" altLang="zh-CN"/>
              <a:pPr>
                <a:defRPr/>
              </a:pPr>
              <a:t>108</a:t>
            </a:fld>
            <a:endParaRPr lang="en-US" altLang="zh-CN"/>
          </a:p>
        </p:txBody>
      </p:sp>
      <p:sp>
        <p:nvSpPr>
          <p:cNvPr id="120837" name="Rectangle 4">
            <a:extLst>
              <a:ext uri="{FF2B5EF4-FFF2-40B4-BE49-F238E27FC236}">
                <a16:creationId xmlns:a16="http://schemas.microsoft.com/office/drawing/2014/main" id="{B1C510DB-6B48-462A-BD3A-AECAE60F476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20838" name="Object 5">
            <a:extLst>
              <a:ext uri="{FF2B5EF4-FFF2-40B4-BE49-F238E27FC236}">
                <a16:creationId xmlns:a16="http://schemas.microsoft.com/office/drawing/2014/main" id="{B6409DC4-5617-45CE-BF67-D2961B3E794D}"/>
              </a:ext>
            </a:extLst>
          </p:cNvPr>
          <p:cNvGraphicFramePr>
            <a:graphicFrameLocks noChangeAspect="1"/>
          </p:cNvGraphicFramePr>
          <p:nvPr>
            <p:extLst>
              <p:ext uri="{D42A27DB-BD31-4B8C-83A1-F6EECF244321}">
                <p14:modId xmlns:p14="http://schemas.microsoft.com/office/powerpoint/2010/main" val="1362093289"/>
              </p:ext>
            </p:extLst>
          </p:nvPr>
        </p:nvGraphicFramePr>
        <p:xfrm>
          <a:off x="683568" y="1467972"/>
          <a:ext cx="339697" cy="520868"/>
        </p:xfrm>
        <a:graphic>
          <a:graphicData uri="http://schemas.openxmlformats.org/presentationml/2006/ole">
            <mc:AlternateContent xmlns:mc="http://schemas.openxmlformats.org/markup-compatibility/2006">
              <mc:Choice xmlns:v="urn:schemas-microsoft-com:vml" Requires="v">
                <p:oleObj spid="_x0000_s121092" name="公式" r:id="rId3" imgW="139579" imgH="215713" progId="Equation.3">
                  <p:embed/>
                </p:oleObj>
              </mc:Choice>
              <mc:Fallback>
                <p:oleObj name="公式" r:id="rId3" imgW="139579" imgH="215713"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467972"/>
                        <a:ext cx="339697" cy="520868"/>
                      </a:xfrm>
                      <a:prstGeom prst="rect">
                        <a:avLst/>
                      </a:prstGeom>
                      <a:noFill/>
                      <a:ln>
                        <a:noFill/>
                      </a:ln>
                    </p:spPr>
                  </p:pic>
                </p:oleObj>
              </mc:Fallback>
            </mc:AlternateContent>
          </a:graphicData>
        </a:graphic>
      </p:graphicFrame>
      <p:sp>
        <p:nvSpPr>
          <p:cNvPr id="120839" name="Rectangle 6">
            <a:extLst>
              <a:ext uri="{FF2B5EF4-FFF2-40B4-BE49-F238E27FC236}">
                <a16:creationId xmlns:a16="http://schemas.microsoft.com/office/drawing/2014/main" id="{17761286-2F2B-4CAB-8099-18FF83519D7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20840" name="Object 7">
            <a:extLst>
              <a:ext uri="{FF2B5EF4-FFF2-40B4-BE49-F238E27FC236}">
                <a16:creationId xmlns:a16="http://schemas.microsoft.com/office/drawing/2014/main" id="{F4314DA9-874A-4D3C-BF19-8945347A53CF}"/>
              </a:ext>
            </a:extLst>
          </p:cNvPr>
          <p:cNvGraphicFramePr>
            <a:graphicFrameLocks noChangeAspect="1"/>
          </p:cNvGraphicFramePr>
          <p:nvPr>
            <p:extLst>
              <p:ext uri="{D42A27DB-BD31-4B8C-83A1-F6EECF244321}">
                <p14:modId xmlns:p14="http://schemas.microsoft.com/office/powerpoint/2010/main" val="1480879521"/>
              </p:ext>
            </p:extLst>
          </p:nvPr>
        </p:nvGraphicFramePr>
        <p:xfrm>
          <a:off x="611560" y="2852936"/>
          <a:ext cx="453232" cy="520643"/>
        </p:xfrm>
        <a:graphic>
          <a:graphicData uri="http://schemas.openxmlformats.org/presentationml/2006/ole">
            <mc:AlternateContent xmlns:mc="http://schemas.openxmlformats.org/markup-compatibility/2006">
              <mc:Choice xmlns:v="urn:schemas-microsoft-com:vml" Requires="v">
                <p:oleObj spid="_x0000_s121093" name="公式" r:id="rId5" imgW="190335" imgH="215713" progId="Equation.3">
                  <p:embed/>
                </p:oleObj>
              </mc:Choice>
              <mc:Fallback>
                <p:oleObj name="公式" r:id="rId5" imgW="190335" imgH="215713"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2852936"/>
                        <a:ext cx="453232" cy="520643"/>
                      </a:xfrm>
                      <a:prstGeom prst="rect">
                        <a:avLst/>
                      </a:prstGeom>
                      <a:noFill/>
                      <a:ln>
                        <a:noFill/>
                      </a:ln>
                    </p:spPr>
                  </p:pic>
                </p:oleObj>
              </mc:Fallback>
            </mc:AlternateContent>
          </a:graphicData>
        </a:graphic>
      </p:graphicFrame>
      <p:pic>
        <p:nvPicPr>
          <p:cNvPr id="120841" name="Picture 8">
            <a:extLst>
              <a:ext uri="{FF2B5EF4-FFF2-40B4-BE49-F238E27FC236}">
                <a16:creationId xmlns:a16="http://schemas.microsoft.com/office/drawing/2014/main" id="{6508A543-9FF9-47B4-B853-C97AD501FF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25" y="2708275"/>
            <a:ext cx="24384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a:extLst>
              <a:ext uri="{FF2B5EF4-FFF2-40B4-BE49-F238E27FC236}">
                <a16:creationId xmlns:a16="http://schemas.microsoft.com/office/drawing/2014/main" id="{8A38853C-4C03-401A-888F-AEEBBE6DA9C1}"/>
              </a:ext>
            </a:extLst>
          </p:cNvPr>
          <p:cNvSpPr txBox="1">
            <a:spLocks noChangeArrowheads="1"/>
          </p:cNvSpPr>
          <p:nvPr/>
        </p:nvSpPr>
        <p:spPr bwMode="auto">
          <a:xfrm>
            <a:off x="1042988" y="5445125"/>
            <a:ext cx="698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对于非线型高分子链又应该如何表征其分子尺寸呢</a:t>
            </a:r>
            <a:r>
              <a:rPr lang="en-US" altLang="zh-CN"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A7475879-2116-4632-917B-8CD337CF6580}"/>
              </a:ext>
            </a:extLst>
          </p:cNvPr>
          <p:cNvSpPr>
            <a:spLocks noGrp="1" noChangeArrowheads="1"/>
          </p:cNvSpPr>
          <p:nvPr>
            <p:ph type="title"/>
          </p:nvPr>
        </p:nvSpPr>
        <p:spPr>
          <a:xfrm>
            <a:off x="628650" y="594388"/>
            <a:ext cx="6480000" cy="576000"/>
          </a:xfrm>
        </p:spPr>
        <p:txBody>
          <a:bodyPr/>
          <a:lstStyle/>
          <a:p>
            <a:r>
              <a:rPr lang="zh-CN" altLang="en-US" b="1"/>
              <a:t>均方旋转半径 </a:t>
            </a:r>
            <a:r>
              <a:rPr lang="en-US" altLang="zh-CN" b="1"/>
              <a:t>(</a:t>
            </a:r>
            <a:r>
              <a:rPr lang="zh-CN" altLang="en-US" b="1"/>
              <a:t>支化分子</a:t>
            </a:r>
            <a:r>
              <a:rPr lang="en-US" altLang="zh-CN" b="1"/>
              <a:t>)</a:t>
            </a:r>
          </a:p>
        </p:txBody>
      </p:sp>
      <p:sp>
        <p:nvSpPr>
          <p:cNvPr id="121859" name="Rectangle 3">
            <a:extLst>
              <a:ext uri="{FF2B5EF4-FFF2-40B4-BE49-F238E27FC236}">
                <a16:creationId xmlns:a16="http://schemas.microsoft.com/office/drawing/2014/main" id="{45346E75-49E5-4E5D-AF76-E0D724038F12}"/>
              </a:ext>
            </a:extLst>
          </p:cNvPr>
          <p:cNvSpPr>
            <a:spLocks noGrp="1" noChangeArrowheads="1"/>
          </p:cNvSpPr>
          <p:nvPr>
            <p:ph idx="1"/>
          </p:nvPr>
        </p:nvSpPr>
        <p:spPr bwMode="auto">
          <a:xfrm>
            <a:off x="628650" y="1825625"/>
            <a:ext cx="8047806" cy="4351338"/>
          </a:xfrm>
        </p:spPr>
        <p:txBody>
          <a:bodyPr wrap="square" numCol="1" anchor="t" anchorCtr="0" compatLnSpc="1">
            <a:prstTxWarp prst="textNoShape">
              <a:avLst/>
            </a:prstTxWarp>
          </a:bodyPr>
          <a:lstStyle/>
          <a:p>
            <a:pPr marL="812800" indent="-812800"/>
            <a:r>
              <a:rPr lang="zh-CN" altLang="en-US" b="1" dirty="0"/>
              <a:t>对于支化聚合物大分子来讲，一个分子有若干个端基。这样均方末端距的意义就不明确了，所以引入新的表征方式</a:t>
            </a:r>
          </a:p>
          <a:p>
            <a:pPr marL="812800" indent="-812800"/>
            <a:endParaRPr lang="zh-CN" altLang="en-US" b="1" dirty="0"/>
          </a:p>
          <a:p>
            <a:pPr marL="812800" indent="-812800"/>
            <a:r>
              <a:rPr lang="zh-CN" altLang="en-US" b="1" dirty="0"/>
              <a:t>旋转半径</a:t>
            </a:r>
            <a:r>
              <a:rPr lang="en-US" altLang="zh-CN" dirty="0">
                <a:latin typeface="Arial" panose="020B0604020202020204" pitchFamily="34" charset="0"/>
              </a:rPr>
              <a:t>——</a:t>
            </a:r>
            <a:r>
              <a:rPr lang="zh-CN" altLang="en-US" b="1" dirty="0"/>
              <a:t>从大分子链的质量中心到各个链段的质量中心的距离，是</a:t>
            </a:r>
            <a:r>
              <a:rPr lang="zh-CN" altLang="en-US" b="1" dirty="0">
                <a:solidFill>
                  <a:srgbClr val="CC3300"/>
                </a:solidFill>
              </a:rPr>
              <a:t>向量</a:t>
            </a:r>
          </a:p>
          <a:p>
            <a:pPr marL="812800" indent="-812800"/>
            <a:endParaRPr lang="zh-CN" altLang="en-US" b="1" dirty="0">
              <a:solidFill>
                <a:schemeClr val="tx2"/>
              </a:solidFill>
            </a:endParaRPr>
          </a:p>
          <a:p>
            <a:pPr marL="812800" indent="-812800"/>
            <a:r>
              <a:rPr lang="zh-CN" altLang="en-US" b="1" dirty="0"/>
              <a:t>均方旋转半径</a:t>
            </a:r>
            <a:r>
              <a:rPr lang="en-US" altLang="zh-CN" dirty="0">
                <a:latin typeface="Arial" panose="020B0604020202020204" pitchFamily="34" charset="0"/>
              </a:rPr>
              <a:t>——</a:t>
            </a:r>
            <a:r>
              <a:rPr lang="zh-CN" altLang="en-US" b="1" dirty="0"/>
              <a:t>旋转半径的平方值的平均。是</a:t>
            </a:r>
            <a:r>
              <a:rPr lang="zh-CN" altLang="en-US" b="1" dirty="0">
                <a:solidFill>
                  <a:srgbClr val="CC3300"/>
                </a:solidFill>
              </a:rPr>
              <a:t>标量</a:t>
            </a:r>
            <a:r>
              <a:rPr lang="zh-CN" altLang="en-US" b="1" dirty="0"/>
              <a:t>，越小越柔顺</a:t>
            </a:r>
            <a:r>
              <a:rPr lang="zh-CN" altLang="en-US" dirty="0"/>
              <a:t> </a:t>
            </a:r>
          </a:p>
        </p:txBody>
      </p:sp>
      <p:sp>
        <p:nvSpPr>
          <p:cNvPr id="11" name="灯片编号占位符 5">
            <a:extLst>
              <a:ext uri="{FF2B5EF4-FFF2-40B4-BE49-F238E27FC236}">
                <a16:creationId xmlns:a16="http://schemas.microsoft.com/office/drawing/2014/main" id="{5A1B49E4-0443-4405-B327-668BB7AE0E08}"/>
              </a:ext>
            </a:extLst>
          </p:cNvPr>
          <p:cNvSpPr>
            <a:spLocks noGrp="1"/>
          </p:cNvSpPr>
          <p:nvPr>
            <p:ph type="sldNum" sz="quarter" idx="12"/>
          </p:nvPr>
        </p:nvSpPr>
        <p:spPr/>
        <p:txBody>
          <a:bodyPr/>
          <a:lstStyle/>
          <a:p>
            <a:pPr>
              <a:defRPr/>
            </a:pPr>
            <a:fld id="{07BA954E-2D05-4F47-9B8E-39539C447EE4}" type="slidenum">
              <a:rPr lang="en-US" altLang="zh-CN"/>
              <a:pPr>
                <a:defRPr/>
              </a:pPr>
              <a:t>109</a:t>
            </a:fld>
            <a:endParaRPr lang="en-US" altLang="zh-CN"/>
          </a:p>
        </p:txBody>
      </p:sp>
      <p:sp>
        <p:nvSpPr>
          <p:cNvPr id="121861" name="Rectangle 4">
            <a:extLst>
              <a:ext uri="{FF2B5EF4-FFF2-40B4-BE49-F238E27FC236}">
                <a16:creationId xmlns:a16="http://schemas.microsoft.com/office/drawing/2014/main" id="{B8724E6A-E5FE-4E14-B402-06D910DAE29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121863" name="Rectangle 6">
            <a:extLst>
              <a:ext uri="{FF2B5EF4-FFF2-40B4-BE49-F238E27FC236}">
                <a16:creationId xmlns:a16="http://schemas.microsoft.com/office/drawing/2014/main" id="{1B3D349A-2E3B-4862-ABD2-A7A90AC639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5">
            <a:extLst>
              <a:ext uri="{FF2B5EF4-FFF2-40B4-BE49-F238E27FC236}">
                <a16:creationId xmlns:a16="http://schemas.microsoft.com/office/drawing/2014/main" id="{947D9AF2-BFDE-4507-987F-4A63DE5B2BE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A34DE12-371A-4E72-BCA2-FF5926D2C3BF}" type="slidenum">
              <a:rPr lang="zh-CN" altLang="zh-CN" smtClean="0"/>
              <a:pPr/>
              <a:t>11</a:t>
            </a:fld>
            <a:endParaRPr lang="zh-CN" altLang="zh-CN"/>
          </a:p>
        </p:txBody>
      </p:sp>
      <p:sp>
        <p:nvSpPr>
          <p:cNvPr id="13314" name="Rectangle 2">
            <a:extLst>
              <a:ext uri="{FF2B5EF4-FFF2-40B4-BE49-F238E27FC236}">
                <a16:creationId xmlns:a16="http://schemas.microsoft.com/office/drawing/2014/main" id="{B5CA7BB2-6268-4A0B-AA0E-52389CF21753}"/>
              </a:ext>
            </a:extLst>
          </p:cNvPr>
          <p:cNvSpPr>
            <a:spLocks noGrp="1" noRot="1" noChangeArrowheads="1"/>
          </p:cNvSpPr>
          <p:nvPr>
            <p:ph type="title"/>
          </p:nvPr>
        </p:nvSpPr>
        <p:spPr>
          <a:xfrm>
            <a:off x="827088" y="2874963"/>
            <a:ext cx="1655762" cy="554037"/>
          </a:xfrm>
          <a:solidFill>
            <a:schemeClr val="accent2"/>
          </a:solidFill>
        </p:spPr>
        <p:txBody>
          <a:bodyPr lIns="0" tIns="0" rIns="0" bIns="0"/>
          <a:lstStyle/>
          <a:p>
            <a:r>
              <a:rPr lang="zh-CN" altLang="en-US" sz="3200" b="1"/>
              <a:t>学科形成</a:t>
            </a:r>
          </a:p>
        </p:txBody>
      </p:sp>
      <p:sp>
        <p:nvSpPr>
          <p:cNvPr id="13315" name="Rectangle 3">
            <a:extLst>
              <a:ext uri="{FF2B5EF4-FFF2-40B4-BE49-F238E27FC236}">
                <a16:creationId xmlns:a16="http://schemas.microsoft.com/office/drawing/2014/main" id="{E009177F-A45C-4178-9A98-6532AC0DF40E}"/>
              </a:ext>
            </a:extLst>
          </p:cNvPr>
          <p:cNvSpPr>
            <a:spLocks noGrp="1" noRot="1" noChangeArrowheads="1"/>
          </p:cNvSpPr>
          <p:nvPr>
            <p:ph idx="1"/>
          </p:nvPr>
        </p:nvSpPr>
        <p:spPr>
          <a:xfrm>
            <a:off x="2555875" y="476250"/>
            <a:ext cx="6054725" cy="5619750"/>
          </a:xfrm>
        </p:spPr>
        <p:txBody>
          <a:bodyPr/>
          <a:lstStyle/>
          <a:p>
            <a:pPr>
              <a:lnSpc>
                <a:spcPct val="80000"/>
              </a:lnSpc>
            </a:pPr>
            <a:endParaRPr lang="zh-CN" altLang="zh-CN" sz="2000"/>
          </a:p>
          <a:p>
            <a:pPr>
              <a:lnSpc>
                <a:spcPct val="80000"/>
              </a:lnSpc>
            </a:pPr>
            <a:r>
              <a:rPr lang="zh-CN" altLang="zh-CN" sz="2000"/>
              <a:t>Carothers</a:t>
            </a:r>
          </a:p>
          <a:p>
            <a:pPr lvl="1">
              <a:lnSpc>
                <a:spcPct val="80000"/>
              </a:lnSpc>
            </a:pPr>
            <a:r>
              <a:rPr lang="zh-CN" altLang="zh-CN" sz="1800"/>
              <a:t>1929 </a:t>
            </a:r>
            <a:r>
              <a:rPr lang="zh-CN" altLang="en-US" sz="1800"/>
              <a:t>合成缩聚物尼龙</a:t>
            </a:r>
          </a:p>
          <a:p>
            <a:pPr lvl="1">
              <a:lnSpc>
                <a:spcPct val="80000"/>
              </a:lnSpc>
            </a:pPr>
            <a:r>
              <a:rPr lang="zh-CN" altLang="zh-CN" sz="1800"/>
              <a:t>1935 </a:t>
            </a:r>
            <a:r>
              <a:rPr lang="zh-CN" altLang="en-US" sz="1800"/>
              <a:t>第一个工业化高分子材料尼龙问世（</a:t>
            </a:r>
            <a:r>
              <a:rPr lang="zh-CN" altLang="zh-CN" sz="1800"/>
              <a:t>Dupont</a:t>
            </a:r>
            <a:r>
              <a:rPr lang="zh-CN" altLang="en-US" sz="1800"/>
              <a:t>公司</a:t>
            </a:r>
            <a:r>
              <a:rPr lang="zh-CN" altLang="zh-CN" sz="1800"/>
              <a:t>)</a:t>
            </a:r>
          </a:p>
          <a:p>
            <a:pPr>
              <a:lnSpc>
                <a:spcPct val="80000"/>
              </a:lnSpc>
            </a:pPr>
            <a:r>
              <a:rPr lang="zh-CN" altLang="zh-CN" sz="2000"/>
              <a:t>Ziegler &amp; Natta</a:t>
            </a:r>
          </a:p>
          <a:p>
            <a:pPr lvl="1">
              <a:lnSpc>
                <a:spcPct val="80000"/>
              </a:lnSpc>
            </a:pPr>
            <a:r>
              <a:rPr lang="zh-CN" altLang="zh-CN" sz="1800"/>
              <a:t>1953-1955 HDPE</a:t>
            </a:r>
            <a:r>
              <a:rPr lang="zh-CN" altLang="en-US" sz="1800"/>
              <a:t>的合成，大分子的聚合反应及产物结构实现了可控；</a:t>
            </a:r>
          </a:p>
          <a:p>
            <a:pPr lvl="1">
              <a:lnSpc>
                <a:spcPct val="80000"/>
              </a:lnSpc>
            </a:pPr>
            <a:r>
              <a:rPr lang="zh-CN" altLang="zh-CN" sz="1800"/>
              <a:t>1955-1957 </a:t>
            </a:r>
            <a:r>
              <a:rPr lang="zh-CN" altLang="en-US" sz="1800"/>
              <a:t>等规立构</a:t>
            </a:r>
            <a:r>
              <a:rPr lang="zh-CN" altLang="zh-CN" sz="1800"/>
              <a:t>PP</a:t>
            </a:r>
            <a:r>
              <a:rPr lang="zh-CN" altLang="en-US" sz="1800"/>
              <a:t>的合成；</a:t>
            </a:r>
          </a:p>
          <a:p>
            <a:pPr lvl="1">
              <a:lnSpc>
                <a:spcPct val="80000"/>
              </a:lnSpc>
            </a:pPr>
            <a:r>
              <a:rPr lang="zh-CN" altLang="zh-CN" sz="1800"/>
              <a:t>1963 Ziegler &amp; Natta</a:t>
            </a:r>
            <a:r>
              <a:rPr lang="zh-CN" altLang="en-US" sz="1800"/>
              <a:t>因定向聚合机理的发现共获诺贝尔化学奖</a:t>
            </a:r>
          </a:p>
          <a:p>
            <a:pPr>
              <a:lnSpc>
                <a:spcPct val="80000"/>
              </a:lnSpc>
            </a:pPr>
            <a:r>
              <a:rPr lang="zh-CN" altLang="zh-CN" sz="2000"/>
              <a:t>Flory</a:t>
            </a:r>
          </a:p>
          <a:p>
            <a:pPr lvl="1">
              <a:lnSpc>
                <a:spcPct val="80000"/>
              </a:lnSpc>
            </a:pPr>
            <a:r>
              <a:rPr lang="zh-CN" altLang="zh-CN" sz="1800"/>
              <a:t>Flory</a:t>
            </a:r>
            <a:r>
              <a:rPr lang="zh-CN" altLang="en-US" sz="1800"/>
              <a:t>在高分子物理化学方面的贡献，几乎遍及各个领域。他是实验家又是理论家，是高分子科学理论的主要开拓者和奠基人之一。著有</a:t>
            </a:r>
            <a:r>
              <a:rPr lang="zh-CN" altLang="zh-CN" sz="1800"/>
              <a:t>《</a:t>
            </a:r>
            <a:r>
              <a:rPr lang="zh-CN" altLang="en-US" sz="1800"/>
              <a:t>高分子化学原理</a:t>
            </a:r>
            <a:r>
              <a:rPr lang="zh-CN" altLang="zh-CN" sz="1800"/>
              <a:t>》</a:t>
            </a:r>
            <a:r>
              <a:rPr lang="zh-CN" altLang="en-US" sz="1800"/>
              <a:t>和</a:t>
            </a:r>
            <a:r>
              <a:rPr lang="zh-CN" altLang="zh-CN" sz="1800"/>
              <a:t>《</a:t>
            </a:r>
            <a:r>
              <a:rPr lang="zh-CN" altLang="en-US" sz="1800"/>
              <a:t>长链分子的统计力学</a:t>
            </a:r>
            <a:r>
              <a:rPr lang="zh-CN" altLang="zh-CN" sz="1800"/>
              <a:t>》</a:t>
            </a:r>
            <a:r>
              <a:rPr lang="zh-CN" altLang="en-US" sz="1800"/>
              <a:t>等；</a:t>
            </a:r>
            <a:r>
              <a:rPr lang="zh-CN" altLang="en-US" sz="2400"/>
              <a:t> </a:t>
            </a:r>
            <a:endParaRPr lang="zh-CN" altLang="en-US" sz="1800"/>
          </a:p>
          <a:p>
            <a:pPr lvl="1">
              <a:lnSpc>
                <a:spcPct val="80000"/>
              </a:lnSpc>
            </a:pPr>
            <a:r>
              <a:rPr lang="zh-CN" altLang="en-US" sz="1800"/>
              <a:t>通过研究高分子的稀溶液理论，阐述高分子的结构与性能关系而在</a:t>
            </a:r>
            <a:r>
              <a:rPr lang="zh-CN" altLang="zh-CN" sz="1800"/>
              <a:t>1974</a:t>
            </a:r>
            <a:r>
              <a:rPr lang="zh-CN" altLang="en-US" sz="1800"/>
              <a:t>获诺贝尔化学奖，为高分子物理的发展奠定了基础</a:t>
            </a:r>
            <a:r>
              <a:rPr lang="zh-CN" altLang="en-US" sz="240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E00E25B7-490E-4D1A-BB09-E396401E685F}"/>
              </a:ext>
            </a:extLst>
          </p:cNvPr>
          <p:cNvSpPr>
            <a:spLocks noGrp="1" noChangeArrowheads="1"/>
          </p:cNvSpPr>
          <p:nvPr>
            <p:ph type="title"/>
          </p:nvPr>
        </p:nvSpPr>
        <p:spPr>
          <a:xfrm>
            <a:off x="457200" y="277813"/>
            <a:ext cx="6480000" cy="576000"/>
          </a:xfrm>
          <a:solidFill>
            <a:schemeClr val="accent4"/>
          </a:solidFill>
        </p:spPr>
        <p:txBody>
          <a:bodyPr/>
          <a:lstStyle/>
          <a:p>
            <a:r>
              <a:rPr lang="zh-CN" altLang="en-US" sz="3200" b="1" dirty="0"/>
              <a:t>均方旋转半径（支化分子）</a:t>
            </a:r>
          </a:p>
        </p:txBody>
      </p:sp>
      <p:sp>
        <p:nvSpPr>
          <p:cNvPr id="38" name="灯片编号占位符 7">
            <a:extLst>
              <a:ext uri="{FF2B5EF4-FFF2-40B4-BE49-F238E27FC236}">
                <a16:creationId xmlns:a16="http://schemas.microsoft.com/office/drawing/2014/main" id="{6BEF9F71-387B-4D5A-9447-3B475F4AA92D}"/>
              </a:ext>
            </a:extLst>
          </p:cNvPr>
          <p:cNvSpPr>
            <a:spLocks noGrp="1"/>
          </p:cNvSpPr>
          <p:nvPr>
            <p:ph type="sldNum" sz="quarter" idx="12"/>
          </p:nvPr>
        </p:nvSpPr>
        <p:spPr/>
        <p:txBody>
          <a:bodyPr/>
          <a:lstStyle/>
          <a:p>
            <a:pPr>
              <a:defRPr/>
            </a:pPr>
            <a:fld id="{03A7C17D-5064-4408-8DC7-8F9FA4D1BB2B}" type="slidenum">
              <a:rPr lang="en-US" altLang="zh-CN"/>
              <a:pPr>
                <a:defRPr/>
              </a:pPr>
              <a:t>110</a:t>
            </a:fld>
            <a:endParaRPr lang="en-US" altLang="zh-CN"/>
          </a:p>
        </p:txBody>
      </p:sp>
      <p:grpSp>
        <p:nvGrpSpPr>
          <p:cNvPr id="122884" name="Group 3">
            <a:extLst>
              <a:ext uri="{FF2B5EF4-FFF2-40B4-BE49-F238E27FC236}">
                <a16:creationId xmlns:a16="http://schemas.microsoft.com/office/drawing/2014/main" id="{66B9DE83-B592-4803-B37C-55EE773B1939}"/>
              </a:ext>
            </a:extLst>
          </p:cNvPr>
          <p:cNvGrpSpPr>
            <a:grpSpLocks/>
          </p:cNvGrpSpPr>
          <p:nvPr/>
        </p:nvGrpSpPr>
        <p:grpSpPr bwMode="auto">
          <a:xfrm>
            <a:off x="5219700" y="1844675"/>
            <a:ext cx="3332163" cy="2619375"/>
            <a:chOff x="3334" y="890"/>
            <a:chExt cx="2099" cy="1650"/>
          </a:xfrm>
        </p:grpSpPr>
        <p:grpSp>
          <p:nvGrpSpPr>
            <p:cNvPr id="122892" name="Group 4">
              <a:extLst>
                <a:ext uri="{FF2B5EF4-FFF2-40B4-BE49-F238E27FC236}">
                  <a16:creationId xmlns:a16="http://schemas.microsoft.com/office/drawing/2014/main" id="{D7F96BBD-182A-4548-9CD7-F056307183FB}"/>
                </a:ext>
              </a:extLst>
            </p:cNvPr>
            <p:cNvGrpSpPr>
              <a:grpSpLocks/>
            </p:cNvGrpSpPr>
            <p:nvPr/>
          </p:nvGrpSpPr>
          <p:grpSpPr bwMode="auto">
            <a:xfrm>
              <a:off x="3334" y="890"/>
              <a:ext cx="2099" cy="1650"/>
              <a:chOff x="2913" y="935"/>
              <a:chExt cx="2099" cy="1650"/>
            </a:xfrm>
          </p:grpSpPr>
          <p:grpSp>
            <p:nvGrpSpPr>
              <p:cNvPr id="122899" name="Group 5">
                <a:extLst>
                  <a:ext uri="{FF2B5EF4-FFF2-40B4-BE49-F238E27FC236}">
                    <a16:creationId xmlns:a16="http://schemas.microsoft.com/office/drawing/2014/main" id="{7B50E748-37AF-4DEE-91E0-71B9F9A1764E}"/>
                  </a:ext>
                </a:extLst>
              </p:cNvPr>
              <p:cNvGrpSpPr>
                <a:grpSpLocks/>
              </p:cNvGrpSpPr>
              <p:nvPr/>
            </p:nvGrpSpPr>
            <p:grpSpPr bwMode="auto">
              <a:xfrm>
                <a:off x="3152" y="935"/>
                <a:ext cx="1860" cy="1546"/>
                <a:chOff x="3152" y="935"/>
                <a:chExt cx="1860" cy="1546"/>
              </a:xfrm>
            </p:grpSpPr>
            <p:sp>
              <p:nvSpPr>
                <p:cNvPr id="122904" name="Line 6">
                  <a:extLst>
                    <a:ext uri="{FF2B5EF4-FFF2-40B4-BE49-F238E27FC236}">
                      <a16:creationId xmlns:a16="http://schemas.microsoft.com/office/drawing/2014/main" id="{75BF8AFB-4FE0-4E13-B714-F072D5C36B9D}"/>
                    </a:ext>
                  </a:extLst>
                </p:cNvPr>
                <p:cNvSpPr>
                  <a:spLocks noChangeShapeType="1"/>
                </p:cNvSpPr>
                <p:nvPr/>
              </p:nvSpPr>
              <p:spPr bwMode="auto">
                <a:xfrm flipH="1" flipV="1">
                  <a:off x="3152" y="2205"/>
                  <a:ext cx="182" cy="273"/>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05" name="Line 7">
                  <a:extLst>
                    <a:ext uri="{FF2B5EF4-FFF2-40B4-BE49-F238E27FC236}">
                      <a16:creationId xmlns:a16="http://schemas.microsoft.com/office/drawing/2014/main" id="{13DAC281-01B5-4CCA-920D-8F76AFEA4C1B}"/>
                    </a:ext>
                  </a:extLst>
                </p:cNvPr>
                <p:cNvSpPr>
                  <a:spLocks noChangeShapeType="1"/>
                </p:cNvSpPr>
                <p:nvPr/>
              </p:nvSpPr>
              <p:spPr bwMode="auto">
                <a:xfrm flipV="1">
                  <a:off x="3152" y="1933"/>
                  <a:ext cx="91" cy="272"/>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06" name="Line 8">
                  <a:extLst>
                    <a:ext uri="{FF2B5EF4-FFF2-40B4-BE49-F238E27FC236}">
                      <a16:creationId xmlns:a16="http://schemas.microsoft.com/office/drawing/2014/main" id="{3120F788-2EFD-4A66-AF2B-7267A4A54105}"/>
                    </a:ext>
                  </a:extLst>
                </p:cNvPr>
                <p:cNvSpPr>
                  <a:spLocks noChangeShapeType="1"/>
                </p:cNvSpPr>
                <p:nvPr/>
              </p:nvSpPr>
              <p:spPr bwMode="auto">
                <a:xfrm flipV="1">
                  <a:off x="3243" y="1888"/>
                  <a:ext cx="317" cy="45"/>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07" name="Line 9">
                  <a:extLst>
                    <a:ext uri="{FF2B5EF4-FFF2-40B4-BE49-F238E27FC236}">
                      <a16:creationId xmlns:a16="http://schemas.microsoft.com/office/drawing/2014/main" id="{7111CCEE-075F-4324-A13C-E80AA31E06BC}"/>
                    </a:ext>
                  </a:extLst>
                </p:cNvPr>
                <p:cNvSpPr>
                  <a:spLocks noChangeShapeType="1"/>
                </p:cNvSpPr>
                <p:nvPr/>
              </p:nvSpPr>
              <p:spPr bwMode="auto">
                <a:xfrm flipV="1">
                  <a:off x="3560" y="1570"/>
                  <a:ext cx="136" cy="318"/>
                </a:xfrm>
                <a:prstGeom prst="line">
                  <a:avLst/>
                </a:prstGeom>
                <a:noFill/>
                <a:ln w="19050">
                  <a:solidFill>
                    <a:schemeClr val="tx1"/>
                  </a:solidFill>
                  <a:prstDash val="dash"/>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08" name="Line 10">
                  <a:extLst>
                    <a:ext uri="{FF2B5EF4-FFF2-40B4-BE49-F238E27FC236}">
                      <a16:creationId xmlns:a16="http://schemas.microsoft.com/office/drawing/2014/main" id="{F88AEDF2-499C-45C6-8F0A-2DBF1B11DCC8}"/>
                    </a:ext>
                  </a:extLst>
                </p:cNvPr>
                <p:cNvSpPr>
                  <a:spLocks noChangeShapeType="1"/>
                </p:cNvSpPr>
                <p:nvPr/>
              </p:nvSpPr>
              <p:spPr bwMode="auto">
                <a:xfrm flipH="1" flipV="1">
                  <a:off x="3470" y="1253"/>
                  <a:ext cx="226" cy="317"/>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09" name="Line 11">
                  <a:extLst>
                    <a:ext uri="{FF2B5EF4-FFF2-40B4-BE49-F238E27FC236}">
                      <a16:creationId xmlns:a16="http://schemas.microsoft.com/office/drawing/2014/main" id="{CF04C842-C65A-4882-AE89-888B9ECD953C}"/>
                    </a:ext>
                  </a:extLst>
                </p:cNvPr>
                <p:cNvSpPr>
                  <a:spLocks noChangeShapeType="1"/>
                </p:cNvSpPr>
                <p:nvPr/>
              </p:nvSpPr>
              <p:spPr bwMode="auto">
                <a:xfrm flipV="1">
                  <a:off x="3470" y="935"/>
                  <a:ext cx="272" cy="318"/>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10" name="Line 12">
                  <a:extLst>
                    <a:ext uri="{FF2B5EF4-FFF2-40B4-BE49-F238E27FC236}">
                      <a16:creationId xmlns:a16="http://schemas.microsoft.com/office/drawing/2014/main" id="{A242F734-CD2A-4925-8A02-9FA3155F6915}"/>
                    </a:ext>
                  </a:extLst>
                </p:cNvPr>
                <p:cNvSpPr>
                  <a:spLocks noChangeShapeType="1"/>
                </p:cNvSpPr>
                <p:nvPr/>
              </p:nvSpPr>
              <p:spPr bwMode="auto">
                <a:xfrm>
                  <a:off x="3742" y="935"/>
                  <a:ext cx="363" cy="46"/>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11" name="Line 13">
                  <a:extLst>
                    <a:ext uri="{FF2B5EF4-FFF2-40B4-BE49-F238E27FC236}">
                      <a16:creationId xmlns:a16="http://schemas.microsoft.com/office/drawing/2014/main" id="{34F02252-9F36-43D7-B8B7-0783B9DC9586}"/>
                    </a:ext>
                  </a:extLst>
                </p:cNvPr>
                <p:cNvSpPr>
                  <a:spLocks noChangeShapeType="1"/>
                </p:cNvSpPr>
                <p:nvPr/>
              </p:nvSpPr>
              <p:spPr bwMode="auto">
                <a:xfrm>
                  <a:off x="4105" y="981"/>
                  <a:ext cx="227" cy="363"/>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12" name="Line 14">
                  <a:extLst>
                    <a:ext uri="{FF2B5EF4-FFF2-40B4-BE49-F238E27FC236}">
                      <a16:creationId xmlns:a16="http://schemas.microsoft.com/office/drawing/2014/main" id="{6152F844-7608-4DEE-995B-F87EACF225F2}"/>
                    </a:ext>
                  </a:extLst>
                </p:cNvPr>
                <p:cNvSpPr>
                  <a:spLocks noChangeShapeType="1"/>
                </p:cNvSpPr>
                <p:nvPr/>
              </p:nvSpPr>
              <p:spPr bwMode="auto">
                <a:xfrm flipH="1">
                  <a:off x="4195" y="1344"/>
                  <a:ext cx="137" cy="362"/>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13" name="Line 15">
                  <a:extLst>
                    <a:ext uri="{FF2B5EF4-FFF2-40B4-BE49-F238E27FC236}">
                      <a16:creationId xmlns:a16="http://schemas.microsoft.com/office/drawing/2014/main" id="{EC3D574A-0E82-479F-90AF-CAF3C3C73B1C}"/>
                    </a:ext>
                  </a:extLst>
                </p:cNvPr>
                <p:cNvSpPr>
                  <a:spLocks noChangeShapeType="1"/>
                </p:cNvSpPr>
                <p:nvPr/>
              </p:nvSpPr>
              <p:spPr bwMode="auto">
                <a:xfrm>
                  <a:off x="4195" y="1706"/>
                  <a:ext cx="273" cy="273"/>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14" name="Line 16">
                  <a:extLst>
                    <a:ext uri="{FF2B5EF4-FFF2-40B4-BE49-F238E27FC236}">
                      <a16:creationId xmlns:a16="http://schemas.microsoft.com/office/drawing/2014/main" id="{4115054A-398E-47EA-BC96-9273423D7FDE}"/>
                    </a:ext>
                  </a:extLst>
                </p:cNvPr>
                <p:cNvSpPr>
                  <a:spLocks noChangeShapeType="1"/>
                </p:cNvSpPr>
                <p:nvPr/>
              </p:nvSpPr>
              <p:spPr bwMode="auto">
                <a:xfrm flipH="1">
                  <a:off x="4384" y="1979"/>
                  <a:ext cx="91" cy="317"/>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15" name="Line 17">
                  <a:extLst>
                    <a:ext uri="{FF2B5EF4-FFF2-40B4-BE49-F238E27FC236}">
                      <a16:creationId xmlns:a16="http://schemas.microsoft.com/office/drawing/2014/main" id="{8AE5B9AC-13E1-4AB8-91C8-112393127346}"/>
                    </a:ext>
                  </a:extLst>
                </p:cNvPr>
                <p:cNvSpPr>
                  <a:spLocks noChangeShapeType="1"/>
                </p:cNvSpPr>
                <p:nvPr/>
              </p:nvSpPr>
              <p:spPr bwMode="auto">
                <a:xfrm>
                  <a:off x="4384" y="2299"/>
                  <a:ext cx="317" cy="182"/>
                </a:xfrm>
                <a:prstGeom prst="line">
                  <a:avLst/>
                </a:prstGeom>
                <a:noFill/>
                <a:ln w="1905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916" name="Line 18">
                  <a:extLst>
                    <a:ext uri="{FF2B5EF4-FFF2-40B4-BE49-F238E27FC236}">
                      <a16:creationId xmlns:a16="http://schemas.microsoft.com/office/drawing/2014/main" id="{246B8E74-29CF-473C-9013-4130C93FFE28}"/>
                    </a:ext>
                  </a:extLst>
                </p:cNvPr>
                <p:cNvSpPr>
                  <a:spLocks noChangeShapeType="1"/>
                </p:cNvSpPr>
                <p:nvPr/>
              </p:nvSpPr>
              <p:spPr bwMode="auto">
                <a:xfrm flipV="1">
                  <a:off x="4694" y="2205"/>
                  <a:ext cx="318" cy="27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22900" name="Text Box 19">
                <a:extLst>
                  <a:ext uri="{FF2B5EF4-FFF2-40B4-BE49-F238E27FC236}">
                    <a16:creationId xmlns:a16="http://schemas.microsoft.com/office/drawing/2014/main" id="{5E467FEA-C2EC-440B-A388-2FA3577CEAA9}"/>
                  </a:ext>
                </a:extLst>
              </p:cNvPr>
              <p:cNvSpPr txBox="1">
                <a:spLocks noChangeArrowheads="1"/>
              </p:cNvSpPr>
              <p:nvPr/>
            </p:nvSpPr>
            <p:spPr bwMode="auto">
              <a:xfrm>
                <a:off x="3094" y="2354"/>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1</a:t>
                </a:r>
              </a:p>
            </p:txBody>
          </p:sp>
          <p:sp>
            <p:nvSpPr>
              <p:cNvPr id="122901" name="Text Box 20">
                <a:extLst>
                  <a:ext uri="{FF2B5EF4-FFF2-40B4-BE49-F238E27FC236}">
                    <a16:creationId xmlns:a16="http://schemas.microsoft.com/office/drawing/2014/main" id="{9F319D66-871F-4D05-9FA7-D6C28ECA218B}"/>
                  </a:ext>
                </a:extLst>
              </p:cNvPr>
              <p:cNvSpPr txBox="1">
                <a:spLocks noChangeArrowheads="1"/>
              </p:cNvSpPr>
              <p:nvPr/>
            </p:nvSpPr>
            <p:spPr bwMode="auto">
              <a:xfrm>
                <a:off x="2913" y="208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2</a:t>
                </a:r>
              </a:p>
            </p:txBody>
          </p:sp>
          <p:sp>
            <p:nvSpPr>
              <p:cNvPr id="122902" name="Text Box 21">
                <a:extLst>
                  <a:ext uri="{FF2B5EF4-FFF2-40B4-BE49-F238E27FC236}">
                    <a16:creationId xmlns:a16="http://schemas.microsoft.com/office/drawing/2014/main" id="{123A2D4C-4CDC-4573-B6DE-E531FEDBB25F}"/>
                  </a:ext>
                </a:extLst>
              </p:cNvPr>
              <p:cNvSpPr txBox="1">
                <a:spLocks noChangeArrowheads="1"/>
              </p:cNvSpPr>
              <p:nvPr/>
            </p:nvSpPr>
            <p:spPr bwMode="auto">
              <a:xfrm>
                <a:off x="3003" y="1719"/>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3</a:t>
                </a:r>
              </a:p>
            </p:txBody>
          </p:sp>
          <p:sp>
            <p:nvSpPr>
              <p:cNvPr id="122903" name="Text Box 22">
                <a:extLst>
                  <a:ext uri="{FF2B5EF4-FFF2-40B4-BE49-F238E27FC236}">
                    <a16:creationId xmlns:a16="http://schemas.microsoft.com/office/drawing/2014/main" id="{CDB5D8BA-F079-44EC-ACE7-ABD7DA4CAD08}"/>
                  </a:ext>
                </a:extLst>
              </p:cNvPr>
              <p:cNvSpPr txBox="1">
                <a:spLocks noChangeArrowheads="1"/>
              </p:cNvSpPr>
              <p:nvPr/>
            </p:nvSpPr>
            <p:spPr bwMode="auto">
              <a:xfrm>
                <a:off x="3729" y="1356"/>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i</a:t>
                </a:r>
              </a:p>
            </p:txBody>
          </p:sp>
        </p:grpSp>
        <p:grpSp>
          <p:nvGrpSpPr>
            <p:cNvPr id="122893" name="Group 23">
              <a:extLst>
                <a:ext uri="{FF2B5EF4-FFF2-40B4-BE49-F238E27FC236}">
                  <a16:creationId xmlns:a16="http://schemas.microsoft.com/office/drawing/2014/main" id="{26F5518C-9669-4D6F-A72E-6B47F15678EA}"/>
                </a:ext>
              </a:extLst>
            </p:cNvPr>
            <p:cNvGrpSpPr>
              <a:grpSpLocks/>
            </p:cNvGrpSpPr>
            <p:nvPr/>
          </p:nvGrpSpPr>
          <p:grpSpPr bwMode="auto">
            <a:xfrm>
              <a:off x="3742" y="1525"/>
              <a:ext cx="652" cy="908"/>
              <a:chOff x="3742" y="1525"/>
              <a:chExt cx="652" cy="908"/>
            </a:xfrm>
          </p:grpSpPr>
          <p:sp>
            <p:nvSpPr>
              <p:cNvPr id="122894" name="Oval 24">
                <a:extLst>
                  <a:ext uri="{FF2B5EF4-FFF2-40B4-BE49-F238E27FC236}">
                    <a16:creationId xmlns:a16="http://schemas.microsoft.com/office/drawing/2014/main" id="{FC93F94D-BBE6-482F-9D9E-1B86DAEA3820}"/>
                  </a:ext>
                </a:extLst>
              </p:cNvPr>
              <p:cNvSpPr>
                <a:spLocks noChangeArrowheads="1"/>
              </p:cNvSpPr>
              <p:nvPr/>
            </p:nvSpPr>
            <p:spPr bwMode="auto">
              <a:xfrm>
                <a:off x="4286" y="2070"/>
                <a:ext cx="91" cy="91"/>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122895" name="Line 25">
                <a:extLst>
                  <a:ext uri="{FF2B5EF4-FFF2-40B4-BE49-F238E27FC236}">
                    <a16:creationId xmlns:a16="http://schemas.microsoft.com/office/drawing/2014/main" id="{359B315E-5552-4FB6-8BB7-3D4763032FE6}"/>
                  </a:ext>
                </a:extLst>
              </p:cNvPr>
              <p:cNvSpPr>
                <a:spLocks noChangeShapeType="1"/>
              </p:cNvSpPr>
              <p:nvPr/>
            </p:nvSpPr>
            <p:spPr bwMode="auto">
              <a:xfrm flipV="1">
                <a:off x="3742" y="2115"/>
                <a:ext cx="589" cy="318"/>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896" name="Line 26">
                <a:extLst>
                  <a:ext uri="{FF2B5EF4-FFF2-40B4-BE49-F238E27FC236}">
                    <a16:creationId xmlns:a16="http://schemas.microsoft.com/office/drawing/2014/main" id="{F3E401E2-4962-4E6D-A81D-73AC9F10FF40}"/>
                  </a:ext>
                </a:extLst>
              </p:cNvPr>
              <p:cNvSpPr>
                <a:spLocks noChangeShapeType="1"/>
              </p:cNvSpPr>
              <p:nvPr/>
            </p:nvSpPr>
            <p:spPr bwMode="auto">
              <a:xfrm>
                <a:off x="4104" y="1525"/>
                <a:ext cx="227" cy="59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897" name="Text Box 27">
                <a:extLst>
                  <a:ext uri="{FF2B5EF4-FFF2-40B4-BE49-F238E27FC236}">
                    <a16:creationId xmlns:a16="http://schemas.microsoft.com/office/drawing/2014/main" id="{62B0B399-8F15-45A9-9CF2-E7784A57993B}"/>
                  </a:ext>
                </a:extLst>
              </p:cNvPr>
              <p:cNvSpPr txBox="1">
                <a:spLocks noChangeArrowheads="1"/>
              </p:cNvSpPr>
              <p:nvPr/>
            </p:nvSpPr>
            <p:spPr bwMode="auto">
              <a:xfrm>
                <a:off x="3878" y="2070"/>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i="1">
                    <a:latin typeface="Times New Roman" panose="02020603050405020304" pitchFamily="18" charset="0"/>
                    <a:ea typeface="宋体" panose="02010600030101010101" pitchFamily="2" charset="-122"/>
                  </a:rPr>
                  <a:t>s</a:t>
                </a:r>
                <a:r>
                  <a:rPr lang="en-US" altLang="zh-CN" baseline="-25000">
                    <a:latin typeface="Times New Roman" panose="02020603050405020304" pitchFamily="18" charset="0"/>
                    <a:ea typeface="宋体" panose="02010600030101010101" pitchFamily="2" charset="-122"/>
                  </a:rPr>
                  <a:t>1</a:t>
                </a:r>
              </a:p>
            </p:txBody>
          </p:sp>
          <p:sp>
            <p:nvSpPr>
              <p:cNvPr id="122898" name="Text Box 28">
                <a:extLst>
                  <a:ext uri="{FF2B5EF4-FFF2-40B4-BE49-F238E27FC236}">
                    <a16:creationId xmlns:a16="http://schemas.microsoft.com/office/drawing/2014/main" id="{9AB37B0A-82FE-4439-A653-917B3EA42C3C}"/>
                  </a:ext>
                </a:extLst>
              </p:cNvPr>
              <p:cNvSpPr txBox="1">
                <a:spLocks noChangeArrowheads="1"/>
              </p:cNvSpPr>
              <p:nvPr/>
            </p:nvSpPr>
            <p:spPr bwMode="auto">
              <a:xfrm>
                <a:off x="4195" y="1661"/>
                <a:ext cx="19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i="1">
                    <a:latin typeface="Times New Roman" panose="02020603050405020304" pitchFamily="18" charset="0"/>
                    <a:ea typeface="宋体" panose="02010600030101010101" pitchFamily="2" charset="-122"/>
                  </a:rPr>
                  <a:t>s</a:t>
                </a:r>
                <a:r>
                  <a:rPr lang="en-US" altLang="zh-CN" baseline="-25000">
                    <a:latin typeface="Times New Roman" panose="02020603050405020304" pitchFamily="18" charset="0"/>
                    <a:ea typeface="宋体" panose="02010600030101010101" pitchFamily="2" charset="-122"/>
                  </a:rPr>
                  <a:t>i</a:t>
                </a:r>
              </a:p>
            </p:txBody>
          </p:sp>
        </p:grpSp>
      </p:grpSp>
      <p:sp>
        <p:nvSpPr>
          <p:cNvPr id="224285" name="Text Box 29">
            <a:extLst>
              <a:ext uri="{FF2B5EF4-FFF2-40B4-BE49-F238E27FC236}">
                <a16:creationId xmlns:a16="http://schemas.microsoft.com/office/drawing/2014/main" id="{F20FB4E2-7957-4703-A4E4-73C85FE92911}"/>
              </a:ext>
            </a:extLst>
          </p:cNvPr>
          <p:cNvSpPr txBox="1">
            <a:spLocks noChangeArrowheads="1"/>
          </p:cNvSpPr>
          <p:nvPr/>
        </p:nvSpPr>
        <p:spPr bwMode="auto">
          <a:xfrm>
            <a:off x="801978" y="1518503"/>
            <a:ext cx="35290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链单元的质量为</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400" baseline="-25000" dirty="0">
                <a:latin typeface="Times New Roman" panose="02020603050405020304" pitchFamily="18" charset="0"/>
                <a:ea typeface="微软雅黑" panose="020B0503020204020204" pitchFamily="34" charset="-122"/>
                <a:cs typeface="Times New Roman" panose="02020603050405020304" pitchFamily="18" charset="0"/>
              </a:rPr>
              <a:t>i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至高分子质心的距离为</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aseline="-25000" dirty="0" err="1">
                <a:latin typeface="Times New Roman" panose="02020603050405020304" pitchFamily="18" charset="0"/>
                <a:ea typeface="微软雅黑" panose="020B0503020204020204" pitchFamily="34" charset="-122"/>
                <a:cs typeface="Times New Roman" panose="02020603050405020304" pitchFamily="18" charset="0"/>
              </a:rPr>
              <a:t>i</a:t>
            </a:r>
            <a:endParaRPr lang="en-US" altLang="zh-CN" sz="2400"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22890" name="Object 31">
            <a:extLst>
              <a:ext uri="{FF2B5EF4-FFF2-40B4-BE49-F238E27FC236}">
                <a16:creationId xmlns:a16="http://schemas.microsoft.com/office/drawing/2014/main" id="{85BA151B-60BC-4516-9FED-4D1A2C8B1932}"/>
              </a:ext>
            </a:extLst>
          </p:cNvPr>
          <p:cNvGraphicFramePr>
            <a:graphicFrameLocks noChangeAspect="1"/>
          </p:cNvGraphicFramePr>
          <p:nvPr>
            <p:extLst>
              <p:ext uri="{D42A27DB-BD31-4B8C-83A1-F6EECF244321}">
                <p14:modId xmlns:p14="http://schemas.microsoft.com/office/powerpoint/2010/main" val="2899645438"/>
              </p:ext>
            </p:extLst>
          </p:nvPr>
        </p:nvGraphicFramePr>
        <p:xfrm>
          <a:off x="2627313" y="2852738"/>
          <a:ext cx="1944687" cy="1177925"/>
        </p:xfrm>
        <a:graphic>
          <a:graphicData uri="http://schemas.openxmlformats.org/presentationml/2006/ole">
            <mc:AlternateContent xmlns:mc="http://schemas.openxmlformats.org/markup-compatibility/2006">
              <mc:Choice xmlns:v="urn:schemas-microsoft-com:vml" Requires="v">
                <p:oleObj spid="_x0000_s123167" name="Equation" r:id="rId3" imgW="1129810" imgH="622030" progId="Equation.DSMT4">
                  <p:embed/>
                </p:oleObj>
              </mc:Choice>
              <mc:Fallback>
                <p:oleObj name="Equation" r:id="rId3" imgW="1129810" imgH="622030" progId="Equation.DSMT4">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852738"/>
                        <a:ext cx="1944687" cy="1177925"/>
                      </a:xfrm>
                      <a:prstGeom prst="rect">
                        <a:avLst/>
                      </a:prstGeom>
                      <a:solidFill>
                        <a:schemeClr val="accent1">
                          <a:lumMod val="75000"/>
                        </a:schemeClr>
                      </a:solidFill>
                      <a:ln>
                        <a:noFill/>
                      </a:ln>
                      <a:effectLst/>
                    </p:spPr>
                  </p:pic>
                </p:oleObj>
              </mc:Fallback>
            </mc:AlternateContent>
          </a:graphicData>
        </a:graphic>
      </p:graphicFrame>
      <p:sp>
        <p:nvSpPr>
          <p:cNvPr id="122891" name="Text Box 32">
            <a:extLst>
              <a:ext uri="{FF2B5EF4-FFF2-40B4-BE49-F238E27FC236}">
                <a16:creationId xmlns:a16="http://schemas.microsoft.com/office/drawing/2014/main" id="{CD0EF04E-12D7-4334-B63C-F283958F59D5}"/>
              </a:ext>
            </a:extLst>
          </p:cNvPr>
          <p:cNvSpPr txBox="1">
            <a:spLocks noChangeArrowheads="1"/>
          </p:cNvSpPr>
          <p:nvPr/>
        </p:nvSpPr>
        <p:spPr bwMode="auto">
          <a:xfrm>
            <a:off x="827088" y="3088673"/>
            <a:ext cx="1676400" cy="522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latin typeface="微软雅黑" panose="020B0503020204020204" pitchFamily="34" charset="-122"/>
                <a:ea typeface="微软雅黑" panose="020B0503020204020204" pitchFamily="34" charset="-122"/>
              </a:rPr>
              <a:t>旋转半径</a:t>
            </a:r>
            <a:r>
              <a:rPr lang="en-US" altLang="zh-CN" sz="2800" dirty="0">
                <a:latin typeface="微软雅黑" panose="020B0503020204020204" pitchFamily="34" charset="-122"/>
                <a:ea typeface="微软雅黑" panose="020B0503020204020204" pitchFamily="34" charset="-122"/>
              </a:rPr>
              <a:t>:</a:t>
            </a:r>
          </a:p>
        </p:txBody>
      </p:sp>
      <p:grpSp>
        <p:nvGrpSpPr>
          <p:cNvPr id="224289" name="Group 33">
            <a:extLst>
              <a:ext uri="{FF2B5EF4-FFF2-40B4-BE49-F238E27FC236}">
                <a16:creationId xmlns:a16="http://schemas.microsoft.com/office/drawing/2014/main" id="{271F661F-20DA-408B-825D-E9529F9E2322}"/>
              </a:ext>
            </a:extLst>
          </p:cNvPr>
          <p:cNvGrpSpPr>
            <a:grpSpLocks/>
          </p:cNvGrpSpPr>
          <p:nvPr/>
        </p:nvGrpSpPr>
        <p:grpSpPr bwMode="auto">
          <a:xfrm>
            <a:off x="684213" y="5157787"/>
            <a:ext cx="7559675" cy="485712"/>
            <a:chOff x="476" y="2614"/>
            <a:chExt cx="4580" cy="930"/>
          </a:xfrm>
        </p:grpSpPr>
        <p:graphicFrame>
          <p:nvGraphicFramePr>
            <p:cNvPr id="122888" name="Object 34">
              <a:extLst>
                <a:ext uri="{FF2B5EF4-FFF2-40B4-BE49-F238E27FC236}">
                  <a16:creationId xmlns:a16="http://schemas.microsoft.com/office/drawing/2014/main" id="{1DF804F9-369D-464C-AF83-A38A692BD7AA}"/>
                </a:ext>
              </a:extLst>
            </p:cNvPr>
            <p:cNvGraphicFramePr>
              <a:graphicFrameLocks noChangeAspect="1"/>
            </p:cNvGraphicFramePr>
            <p:nvPr>
              <p:extLst>
                <p:ext uri="{D42A27DB-BD31-4B8C-83A1-F6EECF244321}">
                  <p14:modId xmlns:p14="http://schemas.microsoft.com/office/powerpoint/2010/main" val="466080773"/>
                </p:ext>
              </p:extLst>
            </p:nvPr>
          </p:nvGraphicFramePr>
          <p:xfrm>
            <a:off x="4809" y="2614"/>
            <a:ext cx="247" cy="317"/>
          </p:xfrm>
          <a:graphic>
            <a:graphicData uri="http://schemas.openxmlformats.org/presentationml/2006/ole">
              <mc:AlternateContent xmlns:mc="http://schemas.openxmlformats.org/markup-compatibility/2006">
                <mc:Choice xmlns:v="urn:schemas-microsoft-com:vml" Requires="v">
                  <p:oleObj spid="_x0000_s123168" name="Equation" r:id="rId5" imgW="177646" imgH="228402" progId="Equation.DSMT4">
                    <p:embed/>
                  </p:oleObj>
                </mc:Choice>
                <mc:Fallback>
                  <p:oleObj name="Equation" r:id="rId5" imgW="177646" imgH="228402" progId="Equation.DSMT4">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 y="2614"/>
                          <a:ext cx="247"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889" name="Text Box 35">
              <a:extLst>
                <a:ext uri="{FF2B5EF4-FFF2-40B4-BE49-F238E27FC236}">
                  <a16:creationId xmlns:a16="http://schemas.microsoft.com/office/drawing/2014/main" id="{A4380FCC-7121-402F-A08B-556A5B5217D5}"/>
                </a:ext>
              </a:extLst>
            </p:cNvPr>
            <p:cNvSpPr txBox="1">
              <a:spLocks noChangeArrowheads="1"/>
            </p:cNvSpPr>
            <p:nvPr/>
          </p:nvSpPr>
          <p:spPr bwMode="auto">
            <a:xfrm>
              <a:off x="476" y="2660"/>
              <a:ext cx="4359" cy="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微软雅黑" panose="020B0503020204020204" pitchFamily="34" charset="-122"/>
                  <a:ea typeface="微软雅黑" panose="020B0503020204020204" pitchFamily="34" charset="-122"/>
                </a:rPr>
                <a:t>旋转半径对所有构象取平均</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即得到均方旋转半径</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a:extLst>
              <a:ext uri="{FF2B5EF4-FFF2-40B4-BE49-F238E27FC236}">
                <a16:creationId xmlns:a16="http://schemas.microsoft.com/office/drawing/2014/main" id="{F2933A1A-5F47-4DC2-8081-D882E50DCA81}"/>
              </a:ext>
            </a:extLst>
          </p:cNvPr>
          <p:cNvSpPr>
            <a:spLocks noGrp="1" noChangeArrowheads="1"/>
          </p:cNvSpPr>
          <p:nvPr>
            <p:ph type="body" sz="half" idx="1"/>
          </p:nvPr>
        </p:nvSpPr>
        <p:spPr bwMode="auto">
          <a:xfrm>
            <a:off x="395288" y="1484313"/>
            <a:ext cx="8281987" cy="2333625"/>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a:spcBef>
                <a:spcPct val="50000"/>
              </a:spcBef>
              <a:buFontTx/>
              <a:buNone/>
            </a:pPr>
            <a:r>
              <a:rPr lang="en-US" altLang="zh-CN" sz="4000" b="1"/>
              <a:t>   </a:t>
            </a:r>
            <a:r>
              <a:rPr lang="zh-CN" altLang="en-US" sz="4000" b="1"/>
              <a:t>对于高分子链</a:t>
            </a:r>
            <a:r>
              <a:rPr lang="en-US" altLang="zh-CN" sz="4000" b="1"/>
              <a:t>, </a:t>
            </a:r>
            <a:r>
              <a:rPr lang="zh-CN" altLang="en-US" sz="4000" b="1"/>
              <a:t>当分子量为无限大时，或者在无扰状态下</a:t>
            </a:r>
            <a:r>
              <a:rPr lang="en-US" altLang="zh-CN" sz="4000" b="1"/>
              <a:t>, </a:t>
            </a:r>
            <a:r>
              <a:rPr lang="zh-CN" altLang="en-US" sz="4000" b="1"/>
              <a:t>均方末端距与均方旋转半径有如下关系</a:t>
            </a:r>
            <a:r>
              <a:rPr lang="en-US" altLang="zh-CN" sz="4000" b="1"/>
              <a:t>:</a:t>
            </a:r>
          </a:p>
        </p:txBody>
      </p:sp>
      <p:graphicFrame>
        <p:nvGraphicFramePr>
          <p:cNvPr id="225283" name="Object 3">
            <a:extLst>
              <a:ext uri="{FF2B5EF4-FFF2-40B4-BE49-F238E27FC236}">
                <a16:creationId xmlns:a16="http://schemas.microsoft.com/office/drawing/2014/main" id="{8CAB128D-CFA3-4169-B7C5-A40631F8E8F7}"/>
              </a:ext>
            </a:extLst>
          </p:cNvPr>
          <p:cNvGraphicFramePr>
            <a:graphicFrameLocks noGrp="1" noChangeAspect="1"/>
          </p:cNvGraphicFramePr>
          <p:nvPr>
            <p:ph sz="half" idx="2"/>
            <p:extLst>
              <p:ext uri="{D42A27DB-BD31-4B8C-83A1-F6EECF244321}">
                <p14:modId xmlns:p14="http://schemas.microsoft.com/office/powerpoint/2010/main" val="680811161"/>
              </p:ext>
            </p:extLst>
          </p:nvPr>
        </p:nvGraphicFramePr>
        <p:xfrm>
          <a:off x="3254375" y="4005263"/>
          <a:ext cx="2770188" cy="1352550"/>
        </p:xfrm>
        <a:graphic>
          <a:graphicData uri="http://schemas.openxmlformats.org/presentationml/2006/ole">
            <mc:AlternateContent xmlns:mc="http://schemas.openxmlformats.org/markup-compatibility/2006">
              <mc:Choice xmlns:v="urn:schemas-microsoft-com:vml" Requires="v">
                <p:oleObj spid="_x0000_s124034" name="Equation" r:id="rId3" imgW="545626" imgH="266469" progId="Equation.DSMT4">
                  <p:embed/>
                </p:oleObj>
              </mc:Choice>
              <mc:Fallback>
                <p:oleObj name="Equation" r:id="rId3" imgW="545626" imgH="266469" progId="Equation.DSMT4">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375" y="4005263"/>
                        <a:ext cx="2770188" cy="1352550"/>
                      </a:xfrm>
                      <a:prstGeom prst="rect">
                        <a:avLst/>
                      </a:prstGeom>
                      <a:solidFill>
                        <a:schemeClr val="accent1">
                          <a:lumMod val="75000"/>
                        </a:schemeClr>
                      </a:solidFill>
                      <a:ln>
                        <a:noFill/>
                      </a:ln>
                      <a:effectLst/>
                    </p:spPr>
                  </p:pic>
                </p:oleObj>
              </mc:Fallback>
            </mc:AlternateContent>
          </a:graphicData>
        </a:graphic>
      </p:graphicFrame>
      <p:sp>
        <p:nvSpPr>
          <p:cNvPr id="6" name="灯片编号占位符 6">
            <a:extLst>
              <a:ext uri="{FF2B5EF4-FFF2-40B4-BE49-F238E27FC236}">
                <a16:creationId xmlns:a16="http://schemas.microsoft.com/office/drawing/2014/main" id="{26AFCEA1-7C59-4AB9-B1DB-202FE9D57B13}"/>
              </a:ext>
            </a:extLst>
          </p:cNvPr>
          <p:cNvSpPr>
            <a:spLocks noGrp="1"/>
          </p:cNvSpPr>
          <p:nvPr>
            <p:ph type="sldNum" sz="quarter" idx="12"/>
          </p:nvPr>
        </p:nvSpPr>
        <p:spPr/>
        <p:txBody>
          <a:bodyPr/>
          <a:lstStyle/>
          <a:p>
            <a:pPr>
              <a:defRPr/>
            </a:pPr>
            <a:fld id="{9D7B2D3E-D14F-402E-9FF3-CD6489145D44}" type="slidenum">
              <a:rPr lang="en-US" altLang="zh-CN"/>
              <a:pPr>
                <a:defRPr/>
              </a:pPr>
              <a:t>111</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9D28AD7D-B590-4CDB-AF89-B8D22F697D40}"/>
              </a:ext>
            </a:extLst>
          </p:cNvPr>
          <p:cNvSpPr>
            <a:spLocks noGrp="1" noChangeArrowheads="1"/>
          </p:cNvSpPr>
          <p:nvPr>
            <p:ph type="title"/>
          </p:nvPr>
        </p:nvSpPr>
        <p:spPr/>
        <p:txBody>
          <a:bodyPr/>
          <a:lstStyle/>
          <a:p>
            <a:r>
              <a:rPr lang="en-US" altLang="zh-CN" b="1">
                <a:latin typeface="Times New Roman" panose="02020603050405020304" pitchFamily="18" charset="0"/>
              </a:rPr>
              <a:t>1</a:t>
            </a:r>
            <a:r>
              <a:rPr lang="zh-CN" altLang="en-US" b="1">
                <a:latin typeface="Times New Roman" panose="02020603050405020304" pitchFamily="18" charset="0"/>
              </a:rPr>
              <a:t>、均方末端距的计算</a:t>
            </a:r>
            <a:r>
              <a:rPr lang="en-US" altLang="zh-CN" b="1">
                <a:latin typeface="Times New Roman" panose="02020603050405020304" pitchFamily="18" charset="0"/>
              </a:rPr>
              <a:t>(</a:t>
            </a:r>
            <a:r>
              <a:rPr lang="zh-CN" altLang="en-US" b="1">
                <a:latin typeface="Times New Roman" panose="02020603050405020304" pitchFamily="18" charset="0"/>
              </a:rPr>
              <a:t>几何算法</a:t>
            </a:r>
            <a:r>
              <a:rPr lang="en-US" altLang="zh-CN" b="1">
                <a:latin typeface="Times New Roman" panose="02020603050405020304" pitchFamily="18" charset="0"/>
              </a:rPr>
              <a:t>)</a:t>
            </a:r>
          </a:p>
        </p:txBody>
      </p:sp>
      <p:sp>
        <p:nvSpPr>
          <p:cNvPr id="226307" name="Rectangle 3">
            <a:extLst>
              <a:ext uri="{FF2B5EF4-FFF2-40B4-BE49-F238E27FC236}">
                <a16:creationId xmlns:a16="http://schemas.microsoft.com/office/drawing/2014/main" id="{40BAD3AF-3CB8-480F-9DA7-7416D0457FA6}"/>
              </a:ext>
            </a:extLst>
          </p:cNvPr>
          <p:cNvSpPr>
            <a:spLocks noGrp="1" noChangeArrowheads="1"/>
          </p:cNvSpPr>
          <p:nvPr>
            <p:ph idx="1"/>
          </p:nvPr>
        </p:nvSpPr>
        <p:spPr bwMode="auto">
          <a:xfrm>
            <a:off x="611188" y="1628775"/>
            <a:ext cx="7777162" cy="4608513"/>
          </a:xfrm>
        </p:spPr>
        <p:txBody>
          <a:bodyPr wrap="square" numCol="1" anchor="t" anchorCtr="0" compatLnSpc="1">
            <a:prstTxWarp prst="textNoShape">
              <a:avLst/>
            </a:prstTxWarp>
          </a:bodyPr>
          <a:lstStyle/>
          <a:p>
            <a:r>
              <a:rPr lang="zh-CN" altLang="en-US" b="1"/>
              <a:t>计算方法</a:t>
            </a:r>
          </a:p>
          <a:p>
            <a:pPr lvl="1"/>
            <a:r>
              <a:rPr lang="zh-CN" altLang="en-US" b="1"/>
              <a:t>几何计算法：将化学键作为向量，从而将整个分子链抽象成为大小相等的、首尾相连的向量群。</a:t>
            </a:r>
          </a:p>
          <a:p>
            <a:pPr lvl="1"/>
            <a:r>
              <a:rPr lang="zh-CN" altLang="en-US" b="1"/>
              <a:t>统计计算法：将高分子链抽象成为</a:t>
            </a:r>
            <a:r>
              <a:rPr lang="zh-CN" altLang="en-US" b="1">
                <a:latin typeface="Arial" panose="020B0604020202020204" pitchFamily="34" charset="0"/>
              </a:rPr>
              <a:t>“</a:t>
            </a:r>
            <a:r>
              <a:rPr lang="zh-CN" altLang="en-US" b="1"/>
              <a:t>三维空间无规行走</a:t>
            </a:r>
            <a:r>
              <a:rPr lang="zh-CN" altLang="en-US" b="1">
                <a:latin typeface="Arial" panose="020B0604020202020204" pitchFamily="34" charset="0"/>
              </a:rPr>
              <a:t>”</a:t>
            </a:r>
            <a:r>
              <a:rPr lang="zh-CN" altLang="en-US" b="1"/>
              <a:t>模型，计算末端距的几率分布函数。</a:t>
            </a:r>
          </a:p>
          <a:p>
            <a:pPr lvl="1"/>
            <a:endParaRPr lang="zh-CN" altLang="en-US" b="1"/>
          </a:p>
          <a:p>
            <a:r>
              <a:rPr lang="zh-CN" altLang="en-US" b="1"/>
              <a:t>高分子链的处理方法</a:t>
            </a:r>
          </a:p>
          <a:p>
            <a:pPr lvl="1"/>
            <a:r>
              <a:rPr lang="zh-CN" altLang="en-US" b="1"/>
              <a:t>遵循由简单到复杂、由抽象到实际的过程</a:t>
            </a:r>
          </a:p>
        </p:txBody>
      </p:sp>
      <p:sp>
        <p:nvSpPr>
          <p:cNvPr id="6" name="灯片编号占位符 5">
            <a:extLst>
              <a:ext uri="{FF2B5EF4-FFF2-40B4-BE49-F238E27FC236}">
                <a16:creationId xmlns:a16="http://schemas.microsoft.com/office/drawing/2014/main" id="{775F47D3-3E2A-4718-B721-BA630734C8F6}"/>
              </a:ext>
            </a:extLst>
          </p:cNvPr>
          <p:cNvSpPr>
            <a:spLocks noGrp="1"/>
          </p:cNvSpPr>
          <p:nvPr>
            <p:ph type="sldNum" sz="quarter" idx="12"/>
          </p:nvPr>
        </p:nvSpPr>
        <p:spPr/>
        <p:txBody>
          <a:bodyPr/>
          <a:lstStyle/>
          <a:p>
            <a:pPr>
              <a:defRPr/>
            </a:pPr>
            <a:fld id="{DCA3B70F-BABE-4AA4-ACCC-6A16315929D3}" type="slidenum">
              <a:rPr lang="en-US" altLang="zh-CN"/>
              <a:pPr>
                <a:defRPr/>
              </a:pPr>
              <a:t>112</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574FE430-FB71-4D59-9610-0E0790EFFB13}"/>
              </a:ext>
            </a:extLst>
          </p:cNvPr>
          <p:cNvSpPr>
            <a:spLocks noGrp="1" noChangeArrowheads="1"/>
          </p:cNvSpPr>
          <p:nvPr>
            <p:ph type="title"/>
          </p:nvPr>
        </p:nvSpPr>
        <p:spPr>
          <a:xfrm>
            <a:off x="276225" y="333375"/>
            <a:ext cx="6480000" cy="576000"/>
          </a:xfrm>
          <a:solidFill>
            <a:schemeClr val="accent4"/>
          </a:solidFill>
        </p:spPr>
        <p:txBody>
          <a:bodyPr/>
          <a:lstStyle/>
          <a:p>
            <a:r>
              <a:rPr lang="zh-CN" altLang="en-US" sz="3200" b="1"/>
              <a:t>自由连接</a:t>
            </a:r>
            <a:r>
              <a:rPr lang="en-US" altLang="zh-CN" sz="3200" b="1"/>
              <a:t>(</a:t>
            </a:r>
            <a:r>
              <a:rPr lang="zh-CN" altLang="en-US" sz="3200" b="1"/>
              <a:t>结合</a:t>
            </a:r>
            <a:r>
              <a:rPr lang="en-US" altLang="zh-CN" sz="3200" b="1"/>
              <a:t>)</a:t>
            </a:r>
            <a:r>
              <a:rPr lang="zh-CN" altLang="en-US" sz="3200" b="1"/>
              <a:t>链</a:t>
            </a:r>
            <a:r>
              <a:rPr lang="zh-CN" altLang="en-US" sz="3200"/>
              <a:t> </a:t>
            </a:r>
            <a:r>
              <a:rPr lang="en-US" altLang="zh-CN" sz="3200">
                <a:latin typeface="Arial Narrow" panose="020B0606020202030204" pitchFamily="34" charset="0"/>
              </a:rPr>
              <a:t>freely jointed chain</a:t>
            </a:r>
          </a:p>
        </p:txBody>
      </p:sp>
      <p:sp>
        <p:nvSpPr>
          <p:cNvPr id="227331" name="Rectangle 3">
            <a:extLst>
              <a:ext uri="{FF2B5EF4-FFF2-40B4-BE49-F238E27FC236}">
                <a16:creationId xmlns:a16="http://schemas.microsoft.com/office/drawing/2014/main" id="{274A2860-7EA8-4AC2-98CA-B354A5DDB5F7}"/>
              </a:ext>
            </a:extLst>
          </p:cNvPr>
          <p:cNvSpPr>
            <a:spLocks noGrp="1" noChangeArrowheads="1"/>
          </p:cNvSpPr>
          <p:nvPr>
            <p:ph type="body" sz="half" idx="1"/>
          </p:nvPr>
        </p:nvSpPr>
        <p:spPr bwMode="auto">
          <a:xfrm>
            <a:off x="539750" y="1628775"/>
            <a:ext cx="8136706" cy="1944241"/>
          </a:xfrm>
        </p:spPr>
        <p:txBody>
          <a:bodyPr wrap="square" numCol="1" anchor="t" anchorCtr="0" compatLnSpc="1">
            <a:prstTxWarp prst="textNoShape">
              <a:avLst/>
            </a:prstTxWarp>
          </a:bodyPr>
          <a:lstStyle/>
          <a:p>
            <a:r>
              <a:rPr kumimoji="1" lang="zh-CN" altLang="en-US" b="1" dirty="0">
                <a:solidFill>
                  <a:srgbClr val="FF0000"/>
                </a:solidFill>
                <a:latin typeface="+mj-ea"/>
                <a:ea typeface="+mj-ea"/>
              </a:rPr>
              <a:t>自由连接链</a:t>
            </a:r>
            <a:r>
              <a:rPr kumimoji="1" lang="en-US" altLang="zh-CN" b="1" dirty="0">
                <a:latin typeface="+mj-ea"/>
                <a:ea typeface="+mj-ea"/>
              </a:rPr>
              <a:t>: </a:t>
            </a:r>
            <a:r>
              <a:rPr kumimoji="1" lang="zh-CN" altLang="en-US" b="1" dirty="0">
                <a:latin typeface="+mj-ea"/>
                <a:ea typeface="+mj-ea"/>
              </a:rPr>
              <a:t>键长</a:t>
            </a:r>
            <a:r>
              <a:rPr kumimoji="1" lang="en-US" altLang="zh-CN" b="1" i="1" dirty="0">
                <a:latin typeface="+mj-ea"/>
                <a:ea typeface="+mj-ea"/>
              </a:rPr>
              <a:t>l </a:t>
            </a:r>
            <a:r>
              <a:rPr kumimoji="1" lang="zh-CN" altLang="en-US" b="1" dirty="0">
                <a:latin typeface="+mj-ea"/>
                <a:ea typeface="+mj-ea"/>
              </a:rPr>
              <a:t>固定</a:t>
            </a:r>
            <a:r>
              <a:rPr kumimoji="1" lang="en-US" altLang="zh-CN" b="1" dirty="0">
                <a:latin typeface="+mj-ea"/>
                <a:ea typeface="+mj-ea"/>
              </a:rPr>
              <a:t>,</a:t>
            </a:r>
            <a:r>
              <a:rPr kumimoji="1" lang="zh-CN" altLang="en-US" b="1" dirty="0">
                <a:latin typeface="+mj-ea"/>
                <a:ea typeface="+mj-ea"/>
              </a:rPr>
              <a:t>键角</a:t>
            </a:r>
            <a:r>
              <a:rPr kumimoji="1" lang="en-US" altLang="zh-CN" b="1" dirty="0">
                <a:latin typeface="+mj-ea"/>
                <a:ea typeface="+mj-ea"/>
              </a:rPr>
              <a:t>θ</a:t>
            </a:r>
            <a:r>
              <a:rPr kumimoji="1" lang="zh-CN" altLang="en-US" b="1" dirty="0">
                <a:latin typeface="+mj-ea"/>
                <a:ea typeface="+mj-ea"/>
              </a:rPr>
              <a:t>不固定</a:t>
            </a:r>
            <a:r>
              <a:rPr kumimoji="1" lang="en-US" altLang="zh-CN" b="1" dirty="0">
                <a:latin typeface="+mj-ea"/>
                <a:ea typeface="+mj-ea"/>
              </a:rPr>
              <a:t>,</a:t>
            </a:r>
            <a:r>
              <a:rPr kumimoji="1" lang="zh-CN" altLang="en-US" b="1" dirty="0">
                <a:latin typeface="+mj-ea"/>
                <a:ea typeface="+mj-ea"/>
              </a:rPr>
              <a:t>内旋转自由的理想模型。</a:t>
            </a:r>
          </a:p>
          <a:p>
            <a:r>
              <a:rPr kumimoji="1" lang="zh-CN" altLang="en-US" b="1" dirty="0">
                <a:latin typeface="+mj-ea"/>
                <a:ea typeface="+mj-ea"/>
              </a:rPr>
              <a:t>不考虑键角的限制和位垒的障碍，每个高分子链是由很多化学键自由连接而成，每个键在任何方向取向的几率都相等。</a:t>
            </a:r>
          </a:p>
          <a:p>
            <a:pPr>
              <a:lnSpc>
                <a:spcPct val="110000"/>
              </a:lnSpc>
            </a:pPr>
            <a:r>
              <a:rPr lang="zh-CN" altLang="en-US" b="1" dirty="0">
                <a:latin typeface="+mj-ea"/>
                <a:ea typeface="+mj-ea"/>
              </a:rPr>
              <a:t>假设主链中化学键的键长为 </a:t>
            </a:r>
            <a:r>
              <a:rPr lang="en-US" altLang="zh-CN" b="1" i="1" dirty="0">
                <a:latin typeface="+mj-ea"/>
                <a:ea typeface="+mj-ea"/>
              </a:rPr>
              <a:t>l</a:t>
            </a:r>
            <a:r>
              <a:rPr lang="zh-CN" altLang="en-US" b="1" dirty="0">
                <a:latin typeface="+mj-ea"/>
                <a:ea typeface="+mj-ea"/>
              </a:rPr>
              <a:t>，数目为 </a:t>
            </a:r>
            <a:r>
              <a:rPr lang="en-US" altLang="zh-CN" b="1" i="1" dirty="0">
                <a:latin typeface="+mj-ea"/>
                <a:ea typeface="+mj-ea"/>
              </a:rPr>
              <a:t>n</a:t>
            </a:r>
            <a:r>
              <a:rPr lang="zh-CN" altLang="en-US" b="1" dirty="0">
                <a:latin typeface="+mj-ea"/>
                <a:ea typeface="+mj-ea"/>
              </a:rPr>
              <a:t>，则其末端距为 </a:t>
            </a:r>
            <a:r>
              <a:rPr lang="en-US" altLang="zh-CN" b="1" i="1" dirty="0">
                <a:latin typeface="+mj-ea"/>
                <a:ea typeface="+mj-ea"/>
              </a:rPr>
              <a:t>n</a:t>
            </a:r>
            <a:r>
              <a:rPr lang="zh-CN" altLang="en-US" b="1" dirty="0">
                <a:latin typeface="+mj-ea"/>
                <a:ea typeface="+mj-ea"/>
              </a:rPr>
              <a:t>个键长的矢量和：</a:t>
            </a:r>
          </a:p>
        </p:txBody>
      </p:sp>
      <p:graphicFrame>
        <p:nvGraphicFramePr>
          <p:cNvPr id="227332" name="Object 4">
            <a:extLst>
              <a:ext uri="{FF2B5EF4-FFF2-40B4-BE49-F238E27FC236}">
                <a16:creationId xmlns:a16="http://schemas.microsoft.com/office/drawing/2014/main" id="{6A3E6404-4611-4A7C-A9AB-B365AB0C6F0F}"/>
              </a:ext>
            </a:extLst>
          </p:cNvPr>
          <p:cNvGraphicFramePr>
            <a:graphicFrameLocks noGrp="1" noChangeAspect="1"/>
          </p:cNvGraphicFramePr>
          <p:nvPr>
            <p:ph sz="half" idx="2"/>
            <p:extLst>
              <p:ext uri="{D42A27DB-BD31-4B8C-83A1-F6EECF244321}">
                <p14:modId xmlns:p14="http://schemas.microsoft.com/office/powerpoint/2010/main" val="1656118782"/>
              </p:ext>
            </p:extLst>
          </p:nvPr>
        </p:nvGraphicFramePr>
        <p:xfrm>
          <a:off x="926794" y="4344193"/>
          <a:ext cx="6623050" cy="1376363"/>
        </p:xfrm>
        <a:graphic>
          <a:graphicData uri="http://schemas.openxmlformats.org/presentationml/2006/ole">
            <mc:AlternateContent xmlns:mc="http://schemas.openxmlformats.org/markup-compatibility/2006">
              <mc:Choice xmlns:v="urn:schemas-microsoft-com:vml" Requires="v">
                <p:oleObj spid="_x0000_s126083" name="Equation" r:id="rId3" imgW="2933700" imgH="609600" progId="Equation.DSMT4">
                  <p:embed/>
                </p:oleObj>
              </mc:Choice>
              <mc:Fallback>
                <p:oleObj name="Equation" r:id="rId3" imgW="2933700" imgH="609600" progId="Equation.DSMT4">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94" y="4344193"/>
                        <a:ext cx="6623050" cy="1376363"/>
                      </a:xfrm>
                      <a:prstGeom prst="rect">
                        <a:avLst/>
                      </a:prstGeom>
                      <a:solidFill>
                        <a:schemeClr val="accent1">
                          <a:lumMod val="75000"/>
                        </a:schemeClr>
                      </a:solidFill>
                      <a:ln>
                        <a:noFill/>
                      </a:ln>
                      <a:effectLst/>
                    </p:spPr>
                  </p:pic>
                </p:oleObj>
              </mc:Fallback>
            </mc:AlternateContent>
          </a:graphicData>
        </a:graphic>
      </p:graphicFrame>
      <p:sp>
        <p:nvSpPr>
          <p:cNvPr id="7" name="灯片编号占位符 6">
            <a:extLst>
              <a:ext uri="{FF2B5EF4-FFF2-40B4-BE49-F238E27FC236}">
                <a16:creationId xmlns:a16="http://schemas.microsoft.com/office/drawing/2014/main" id="{326D4604-1B0B-4EA9-AEAD-B9CC4AC21418}"/>
              </a:ext>
            </a:extLst>
          </p:cNvPr>
          <p:cNvSpPr>
            <a:spLocks noGrp="1"/>
          </p:cNvSpPr>
          <p:nvPr>
            <p:ph type="sldNum" sz="quarter" idx="12"/>
          </p:nvPr>
        </p:nvSpPr>
        <p:spPr/>
        <p:txBody>
          <a:bodyPr/>
          <a:lstStyle/>
          <a:p>
            <a:pPr>
              <a:defRPr/>
            </a:pPr>
            <a:fld id="{ECAECE99-9484-4BF5-BD4C-9E6A8D7610EB}" type="slidenum">
              <a:rPr lang="en-US" altLang="zh-CN"/>
              <a:pPr>
                <a:defRPr/>
              </a:pPr>
              <a:t>113</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C93D9AA4-5EC4-4EC3-A6EF-4F883FD39894}"/>
              </a:ext>
            </a:extLst>
          </p:cNvPr>
          <p:cNvSpPr>
            <a:spLocks noGrp="1"/>
          </p:cNvSpPr>
          <p:nvPr>
            <p:ph type="sldNum" sz="quarter" idx="12"/>
          </p:nvPr>
        </p:nvSpPr>
        <p:sp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pPr>
              <a:defRPr/>
            </a:pPr>
            <a:fld id="{B74D8140-EA9D-4B1E-B6BB-DC69B748DA71}" type="slidenum">
              <a:rPr lang="en-US" altLang="zh-CN">
                <a:latin typeface="Times New Roman" panose="02020603050405020304" pitchFamily="18" charset="0"/>
                <a:ea typeface="微软雅黑" panose="020B0503020204020204" pitchFamily="34" charset="-122"/>
                <a:cs typeface="Times New Roman" panose="02020603050405020304" pitchFamily="18" charset="0"/>
              </a:rPr>
              <a:pPr>
                <a:defRPr/>
              </a:pPr>
              <a:t>114</a:t>
            </a:fld>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28354" name="Object 2">
            <a:extLst>
              <a:ext uri="{FF2B5EF4-FFF2-40B4-BE49-F238E27FC236}">
                <a16:creationId xmlns:a16="http://schemas.microsoft.com/office/drawing/2014/main" id="{3690AA19-968A-41BE-B71E-9CA5256E5955}"/>
              </a:ext>
            </a:extLst>
          </p:cNvPr>
          <p:cNvGraphicFramePr>
            <a:graphicFrameLocks noChangeAspect="1"/>
          </p:cNvGraphicFramePr>
          <p:nvPr>
            <p:extLst>
              <p:ext uri="{D42A27DB-BD31-4B8C-83A1-F6EECF244321}">
                <p14:modId xmlns:p14="http://schemas.microsoft.com/office/powerpoint/2010/main" val="1592586912"/>
              </p:ext>
            </p:extLst>
          </p:nvPr>
        </p:nvGraphicFramePr>
        <p:xfrm>
          <a:off x="1116013" y="260350"/>
          <a:ext cx="6696075" cy="3492500"/>
        </p:xfrm>
        <a:graphic>
          <a:graphicData uri="http://schemas.openxmlformats.org/presentationml/2006/ole">
            <mc:AlternateContent xmlns:mc="http://schemas.openxmlformats.org/markup-compatibility/2006">
              <mc:Choice xmlns:v="urn:schemas-microsoft-com:vml" Requires="v">
                <p:oleObj spid="_x0000_s127359" name="Equation" r:id="rId3" imgW="3263900" imgH="1727200" progId="Equation.DSMT4">
                  <p:embed/>
                </p:oleObj>
              </mc:Choice>
              <mc:Fallback>
                <p:oleObj name="Equation" r:id="rId3" imgW="3263900" imgH="172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60350"/>
                        <a:ext cx="6696075" cy="3492500"/>
                      </a:xfrm>
                      <a:prstGeom prst="rect">
                        <a:avLst/>
                      </a:prstGeom>
                      <a:solidFill>
                        <a:schemeClr val="accent1">
                          <a:lumMod val="75000"/>
                        </a:schemeClr>
                      </a:solidFill>
                      <a:ln>
                        <a:noFill/>
                      </a:ln>
                      <a:effectLst/>
                    </p:spPr>
                  </p:pic>
                </p:oleObj>
              </mc:Fallback>
            </mc:AlternateContent>
          </a:graphicData>
        </a:graphic>
      </p:graphicFrame>
      <p:graphicFrame>
        <p:nvGraphicFramePr>
          <p:cNvPr id="126980" name="Object 3">
            <a:extLst>
              <a:ext uri="{FF2B5EF4-FFF2-40B4-BE49-F238E27FC236}">
                <a16:creationId xmlns:a16="http://schemas.microsoft.com/office/drawing/2014/main" id="{2812BF40-973E-491B-8AEA-6ACE4327D1A9}"/>
              </a:ext>
            </a:extLst>
          </p:cNvPr>
          <p:cNvGraphicFramePr>
            <a:graphicFrameLocks noChangeAspect="1"/>
          </p:cNvGraphicFramePr>
          <p:nvPr>
            <p:extLst>
              <p:ext uri="{D42A27DB-BD31-4B8C-83A1-F6EECF244321}">
                <p14:modId xmlns:p14="http://schemas.microsoft.com/office/powerpoint/2010/main" val="2730659149"/>
              </p:ext>
            </p:extLst>
          </p:nvPr>
        </p:nvGraphicFramePr>
        <p:xfrm>
          <a:off x="1547813" y="3860800"/>
          <a:ext cx="4248150" cy="542925"/>
        </p:xfrm>
        <a:graphic>
          <a:graphicData uri="http://schemas.openxmlformats.org/presentationml/2006/ole">
            <mc:AlternateContent xmlns:mc="http://schemas.openxmlformats.org/markup-compatibility/2006">
              <mc:Choice xmlns:v="urn:schemas-microsoft-com:vml" Requires="v">
                <p:oleObj spid="_x0000_s127360" name="Equation" r:id="rId5" imgW="2286000" imgH="292100" progId="Equation.DSMT4">
                  <p:embed/>
                </p:oleObj>
              </mc:Choice>
              <mc:Fallback>
                <p:oleObj name="Equation" r:id="rId5" imgW="2286000" imgH="2921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3860800"/>
                        <a:ext cx="4248150" cy="542925"/>
                      </a:xfrm>
                      <a:prstGeom prst="rect">
                        <a:avLst/>
                      </a:prstGeom>
                      <a:solidFill>
                        <a:schemeClr val="accent1">
                          <a:lumMod val="75000"/>
                        </a:schemeClr>
                      </a:solidFill>
                      <a:ln>
                        <a:noFill/>
                      </a:ln>
                      <a:effectLst/>
                    </p:spPr>
                  </p:pic>
                </p:oleObj>
              </mc:Fallback>
            </mc:AlternateContent>
          </a:graphicData>
        </a:graphic>
      </p:graphicFrame>
      <p:sp>
        <p:nvSpPr>
          <p:cNvPr id="126981" name="Text Box 4">
            <a:extLst>
              <a:ext uri="{FF2B5EF4-FFF2-40B4-BE49-F238E27FC236}">
                <a16:creationId xmlns:a16="http://schemas.microsoft.com/office/drawing/2014/main" id="{9AD28FE3-DD56-4B1B-BE88-8A7E7F20B0E9}"/>
              </a:ext>
            </a:extLst>
          </p:cNvPr>
          <p:cNvSpPr txBox="1">
            <a:spLocks noChangeArrowheads="1"/>
          </p:cNvSpPr>
          <p:nvPr/>
        </p:nvSpPr>
        <p:spPr bwMode="auto">
          <a:xfrm>
            <a:off x="6227763" y="3860800"/>
            <a:ext cx="2038350" cy="457200"/>
          </a:xfrm>
          <a:prstGeom prst="rect">
            <a:avLst/>
          </a:prstGeom>
          <a:noFill/>
          <a:ln w="9525">
            <a:noFill/>
            <a:miter lim="800000"/>
            <a:headEnd/>
            <a:tailEnd/>
          </a:ln>
          <a:effectLst/>
          <a:extLst>
            <a:ext uri="{909E8E84-426E-40DD-AFC4-6F175D3DCCD1}">
              <a14:hiddenFill xmlns:a14="http://schemas.microsoft.com/office/drawing/2010/main">
                <a:solidFill>
                  <a:srgbClr val="33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自由连接链</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228357" name="Object 5">
            <a:extLst>
              <a:ext uri="{FF2B5EF4-FFF2-40B4-BE49-F238E27FC236}">
                <a16:creationId xmlns:a16="http://schemas.microsoft.com/office/drawing/2014/main" id="{1918ED49-A71F-40DD-9066-C8A7062A1681}"/>
              </a:ext>
            </a:extLst>
          </p:cNvPr>
          <p:cNvGraphicFramePr>
            <a:graphicFrameLocks noChangeAspect="1"/>
          </p:cNvGraphicFramePr>
          <p:nvPr>
            <p:extLst>
              <p:ext uri="{D42A27DB-BD31-4B8C-83A1-F6EECF244321}">
                <p14:modId xmlns:p14="http://schemas.microsoft.com/office/powerpoint/2010/main" val="4113030964"/>
              </p:ext>
            </p:extLst>
          </p:nvPr>
        </p:nvGraphicFramePr>
        <p:xfrm>
          <a:off x="3419475" y="4513263"/>
          <a:ext cx="1531938" cy="715962"/>
        </p:xfrm>
        <a:graphic>
          <a:graphicData uri="http://schemas.openxmlformats.org/presentationml/2006/ole">
            <mc:AlternateContent xmlns:mc="http://schemas.openxmlformats.org/markup-compatibility/2006">
              <mc:Choice xmlns:v="urn:schemas-microsoft-com:vml" Requires="v">
                <p:oleObj spid="_x0000_s127361" name="Equation" r:id="rId7" imgW="596900" imgH="279400" progId="Equation.DSMT4">
                  <p:embed/>
                </p:oleObj>
              </mc:Choice>
              <mc:Fallback>
                <p:oleObj name="Equation" r:id="rId7" imgW="596900" imgH="2794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4513263"/>
                        <a:ext cx="1531938" cy="715962"/>
                      </a:xfrm>
                      <a:prstGeom prst="rect">
                        <a:avLst/>
                      </a:prstGeom>
                      <a:solidFill>
                        <a:schemeClr val="accent1">
                          <a:lumMod val="75000"/>
                        </a:schemeClr>
                      </a:solidFill>
                      <a:ln w="25400">
                        <a:noFill/>
                        <a:miter lim="800000"/>
                        <a:headEnd/>
                        <a:tailEnd/>
                      </a:ln>
                      <a:effectLst/>
                    </p:spPr>
                  </p:pic>
                </p:oleObj>
              </mc:Fallback>
            </mc:AlternateContent>
          </a:graphicData>
        </a:graphic>
      </p:graphicFrame>
      <p:sp>
        <p:nvSpPr>
          <p:cNvPr id="228358" name="Text Box 6">
            <a:extLst>
              <a:ext uri="{FF2B5EF4-FFF2-40B4-BE49-F238E27FC236}">
                <a16:creationId xmlns:a16="http://schemas.microsoft.com/office/drawing/2014/main" id="{B6169D75-A6B7-4265-BBE9-BC7038D4C75A}"/>
              </a:ext>
            </a:extLst>
          </p:cNvPr>
          <p:cNvSpPr txBox="1">
            <a:spLocks noChangeArrowheads="1"/>
          </p:cNvSpPr>
          <p:nvPr/>
        </p:nvSpPr>
        <p:spPr bwMode="auto">
          <a:xfrm>
            <a:off x="539552" y="5488420"/>
            <a:ext cx="8281987" cy="8679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50000"/>
              </a:spcBef>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完全伸直链的末端距</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h </a:t>
            </a:r>
            <a:r>
              <a:rPr lang="en-US" altLang="zh-CN" sz="2400">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nl</a:t>
            </a:r>
          </a:p>
          <a:p>
            <a:pPr eaLnBrk="1" hangingPunct="1">
              <a:lnSpc>
                <a:spcPct val="80000"/>
              </a:lnSpc>
              <a:spcBef>
                <a:spcPct val="50000"/>
              </a:spcBef>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可见，自由连接链的尺寸要比完全伸直链的尺寸小很多</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31F2C3C6-E9C7-4AD7-AB03-D08E058F9F7B}"/>
              </a:ext>
            </a:extLst>
          </p:cNvPr>
          <p:cNvSpPr>
            <a:spLocks noGrp="1" noChangeArrowheads="1"/>
          </p:cNvSpPr>
          <p:nvPr>
            <p:ph type="title"/>
          </p:nvPr>
        </p:nvSpPr>
        <p:spPr>
          <a:xfrm>
            <a:off x="457200" y="277813"/>
            <a:ext cx="6480000" cy="576000"/>
          </a:xfrm>
          <a:solidFill>
            <a:schemeClr val="accent4"/>
          </a:solidFill>
        </p:spPr>
        <p:txBody>
          <a:bodyPr/>
          <a:lstStyle/>
          <a:p>
            <a:r>
              <a:rPr lang="zh-CN" altLang="en-US" sz="3200" b="1" dirty="0"/>
              <a:t>自由旋转链</a:t>
            </a:r>
            <a:r>
              <a:rPr lang="zh-CN" altLang="en-US" sz="3200" dirty="0"/>
              <a:t>  </a:t>
            </a:r>
            <a:r>
              <a:rPr lang="en-US" altLang="zh-CN" sz="3200" dirty="0">
                <a:latin typeface="Arial Narrow" panose="020B0606020202030204" pitchFamily="34" charset="0"/>
              </a:rPr>
              <a:t>freely rotating chain</a:t>
            </a:r>
          </a:p>
        </p:txBody>
      </p:sp>
      <p:graphicFrame>
        <p:nvGraphicFramePr>
          <p:cNvPr id="128003" name="Object 7">
            <a:extLst>
              <a:ext uri="{FF2B5EF4-FFF2-40B4-BE49-F238E27FC236}">
                <a16:creationId xmlns:a16="http://schemas.microsoft.com/office/drawing/2014/main" id="{A96D5985-9F34-44E9-B5CF-302B756EC03F}"/>
              </a:ext>
            </a:extLst>
          </p:cNvPr>
          <p:cNvGraphicFramePr>
            <a:graphicFrameLocks noGrp="1" noChangeAspect="1"/>
          </p:cNvGraphicFramePr>
          <p:nvPr>
            <p:ph sz="half" idx="1"/>
          </p:nvPr>
        </p:nvGraphicFramePr>
        <p:xfrm>
          <a:off x="457200" y="2765425"/>
          <a:ext cx="4038600" cy="2200275"/>
        </p:xfrm>
        <a:graphic>
          <a:graphicData uri="http://schemas.openxmlformats.org/presentationml/2006/ole">
            <mc:AlternateContent xmlns:mc="http://schemas.openxmlformats.org/markup-compatibility/2006">
              <mc:Choice xmlns:v="urn:schemas-microsoft-com:vml" Requires="v">
                <p:oleObj spid="_x0000_s128384" name="图表" r:id="rId3" imgW="6058056" imgH="3300568" progId="MSGraph.Chart.8">
                  <p:embed followColorScheme="full"/>
                </p:oleObj>
              </mc:Choice>
              <mc:Fallback>
                <p:oleObj name="图表" r:id="rId3" imgW="6058056" imgH="3300568" progId="MSGraph.Chart.8">
                  <p:embed followColorScheme="full"/>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65425"/>
                        <a:ext cx="4038600"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 name="灯片编号占位符 7">
            <a:extLst>
              <a:ext uri="{FF2B5EF4-FFF2-40B4-BE49-F238E27FC236}">
                <a16:creationId xmlns:a16="http://schemas.microsoft.com/office/drawing/2014/main" id="{9E873C43-FAE0-463A-BE10-8EF52C9A90CD}"/>
              </a:ext>
            </a:extLst>
          </p:cNvPr>
          <p:cNvSpPr>
            <a:spLocks noGrp="1"/>
          </p:cNvSpPr>
          <p:nvPr>
            <p:ph type="sldNum" sz="quarter" idx="12"/>
          </p:nvPr>
        </p:nvSpPr>
        <p:spPr/>
        <p:txBody>
          <a:bodyPr/>
          <a:lstStyle/>
          <a:p>
            <a:pPr>
              <a:defRPr/>
            </a:pPr>
            <a:fld id="{09153B44-18E5-47DD-9DC2-D79A32020638}" type="slidenum">
              <a:rPr lang="en-US" altLang="zh-CN"/>
              <a:pPr>
                <a:defRPr/>
              </a:pPr>
              <a:t>115</a:t>
            </a:fld>
            <a:endParaRPr lang="en-US" altLang="zh-CN"/>
          </a:p>
        </p:txBody>
      </p:sp>
      <p:sp>
        <p:nvSpPr>
          <p:cNvPr id="128006" name="Text Box 4">
            <a:extLst>
              <a:ext uri="{FF2B5EF4-FFF2-40B4-BE49-F238E27FC236}">
                <a16:creationId xmlns:a16="http://schemas.microsoft.com/office/drawing/2014/main" id="{18E565BD-9E57-4C47-986C-54E6B6C7066A}"/>
              </a:ext>
            </a:extLst>
          </p:cNvPr>
          <p:cNvSpPr txBox="1">
            <a:spLocks noChangeArrowheads="1"/>
          </p:cNvSpPr>
          <p:nvPr/>
        </p:nvSpPr>
        <p:spPr bwMode="auto">
          <a:xfrm>
            <a:off x="269875" y="1232045"/>
            <a:ext cx="8604250" cy="515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自由旋转链</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键长</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l</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固定，键角</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θ</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固定</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(109.5</a:t>
            </a:r>
            <a:r>
              <a:rPr kumimoji="1" lang="en-US" altLang="zh-CN" sz="2800" baseline="30000" dirty="0">
                <a:latin typeface="Times New Roman" panose="02020603050405020304" pitchFamily="18" charset="0"/>
                <a:ea typeface="微软雅黑" panose="020B0503020204020204" pitchFamily="34" charset="-122"/>
                <a:cs typeface="Times New Roman" panose="02020603050405020304" pitchFamily="18" charset="0"/>
              </a:rPr>
              <a:t>o</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，单键内旋转自由的理想模型。</a:t>
            </a:r>
          </a:p>
          <a:p>
            <a:pPr eaLnBrk="1" hangingPunct="1">
              <a:spcBef>
                <a:spcPct val="50000"/>
              </a:spcBef>
            </a:pPr>
            <a:endPar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buFontTx/>
              <a:buChar char="•"/>
            </a:pP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假定分子链中每一个键都可以在键角</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(109.5</a:t>
            </a:r>
            <a:r>
              <a:rPr kumimoji="1" lang="en-US" altLang="zh-CN" sz="2400" baseline="30000" dirty="0">
                <a:latin typeface="Times New Roman" panose="02020603050405020304" pitchFamily="18" charset="0"/>
                <a:ea typeface="微软雅黑" panose="020B0503020204020204" pitchFamily="34" charset="-122"/>
                <a:cs typeface="Times New Roman" panose="02020603050405020304" pitchFamily="18" charset="0"/>
              </a:rPr>
              <a:t>o</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所允许的方向自由转动，但不考虑空间位阻对转动的影响，称这种链为自由旋转链。</a:t>
            </a:r>
          </a:p>
          <a:p>
            <a:pPr eaLnBrk="1" hangingPunct="1"/>
            <a:endPar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p>
          <a:p>
            <a:pPr eaLnBrk="1" hangingPunct="1"/>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p>
          <a:p>
            <a:pPr eaLnBrk="1" hangingPunct="1">
              <a:buFontTx/>
              <a:buChar char="•"/>
            </a:pP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自由旋转链完全伸直成平面锯齿形</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spcBef>
                <a:spcPct val="50000"/>
              </a:spcBef>
              <a:buFontTx/>
              <a:buChar char="•"/>
            </a:pPr>
            <a:endPar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50000"/>
              </a:spcBef>
            </a:pPr>
            <a:endPar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48D2C1FC-4BEA-440A-BDD0-482D889342A2}"/>
              </a:ext>
            </a:extLst>
          </p:cNvPr>
          <p:cNvGraphicFramePr>
            <a:graphicFrameLocks noChangeAspect="1"/>
          </p:cNvGraphicFramePr>
          <p:nvPr>
            <p:extLst>
              <p:ext uri="{D42A27DB-BD31-4B8C-83A1-F6EECF244321}">
                <p14:modId xmlns:p14="http://schemas.microsoft.com/office/powerpoint/2010/main" val="4237266298"/>
              </p:ext>
            </p:extLst>
          </p:nvPr>
        </p:nvGraphicFramePr>
        <p:xfrm>
          <a:off x="2473399" y="5540520"/>
          <a:ext cx="3933040" cy="903143"/>
        </p:xfrm>
        <a:graphic>
          <a:graphicData uri="http://schemas.openxmlformats.org/presentationml/2006/ole">
            <mc:AlternateContent xmlns:mc="http://schemas.openxmlformats.org/markup-compatibility/2006">
              <mc:Choice xmlns:v="urn:schemas-microsoft-com:vml" Requires="v">
                <p:oleObj spid="_x0000_s128385" name="Equation" r:id="rId5" imgW="1714320" imgH="393480" progId="Equation.DSMT4">
                  <p:embed/>
                </p:oleObj>
              </mc:Choice>
              <mc:Fallback>
                <p:oleObj name="Equation" r:id="rId5" imgW="1714320" imgH="393480" progId="Equation.DSMT4">
                  <p:embed/>
                  <p:pic>
                    <p:nvPicPr>
                      <p:cNvPr id="0" name=""/>
                      <p:cNvPicPr/>
                      <p:nvPr/>
                    </p:nvPicPr>
                    <p:blipFill>
                      <a:blip r:embed="rId6"/>
                      <a:stretch>
                        <a:fillRect/>
                      </a:stretch>
                    </p:blipFill>
                    <p:spPr>
                      <a:xfrm>
                        <a:off x="2473399" y="5540520"/>
                        <a:ext cx="3933040" cy="903143"/>
                      </a:xfrm>
                      <a:prstGeom prst="rect">
                        <a:avLst/>
                      </a:prstGeom>
                      <a:solidFill>
                        <a:schemeClr val="accent4"/>
                      </a:solidFill>
                    </p:spPr>
                  </p:pic>
                </p:oleObj>
              </mc:Fallback>
            </mc:AlternateContent>
          </a:graphicData>
        </a:graphic>
      </p:graphicFrame>
      <p:graphicFrame>
        <p:nvGraphicFramePr>
          <p:cNvPr id="16" name="Object 6">
            <a:extLst>
              <a:ext uri="{FF2B5EF4-FFF2-40B4-BE49-F238E27FC236}">
                <a16:creationId xmlns:a16="http://schemas.microsoft.com/office/drawing/2014/main" id="{B9AE9C56-DF40-489E-BCD3-1730BEFB8E4F}"/>
              </a:ext>
            </a:extLst>
          </p:cNvPr>
          <p:cNvGraphicFramePr>
            <a:graphicFrameLocks noChangeAspect="1"/>
          </p:cNvGraphicFramePr>
          <p:nvPr>
            <p:extLst>
              <p:ext uri="{D42A27DB-BD31-4B8C-83A1-F6EECF244321}">
                <p14:modId xmlns:p14="http://schemas.microsoft.com/office/powerpoint/2010/main" val="2928510129"/>
              </p:ext>
            </p:extLst>
          </p:nvPr>
        </p:nvGraphicFramePr>
        <p:xfrm>
          <a:off x="2473399" y="3452986"/>
          <a:ext cx="3884612" cy="1281112"/>
        </p:xfrm>
        <a:graphic>
          <a:graphicData uri="http://schemas.openxmlformats.org/presentationml/2006/ole">
            <mc:AlternateContent xmlns:mc="http://schemas.openxmlformats.org/markup-compatibility/2006">
              <mc:Choice xmlns:v="urn:schemas-microsoft-com:vml" Requires="v">
                <p:oleObj spid="_x0000_s128386" name="Equation" r:id="rId7" imgW="1193800" imgH="393700" progId="Equation.3">
                  <p:embed/>
                </p:oleObj>
              </mc:Choice>
              <mc:Fallback>
                <p:oleObj name="Equation" r:id="rId7" imgW="1193800" imgH="393700" progId="Equation.3">
                  <p:embed/>
                  <p:pic>
                    <p:nvPicPr>
                      <p:cNvPr id="131079" name="Object 6">
                        <a:extLst>
                          <a:ext uri="{FF2B5EF4-FFF2-40B4-BE49-F238E27FC236}">
                            <a16:creationId xmlns:a16="http://schemas.microsoft.com/office/drawing/2014/main" id="{ECAAAB73-8939-4C71-A7EC-A926379474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3399" y="3452986"/>
                        <a:ext cx="3884612" cy="1281112"/>
                      </a:xfrm>
                      <a:prstGeom prst="rect">
                        <a:avLst/>
                      </a:prstGeom>
                      <a:solidFill>
                        <a:schemeClr val="accent4"/>
                      </a:solid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DD28920E-A079-45BF-8869-023F1A57E9D9}"/>
              </a:ext>
            </a:extLst>
          </p:cNvPr>
          <p:cNvSpPr>
            <a:spLocks noGrp="1" noChangeArrowheads="1"/>
          </p:cNvSpPr>
          <p:nvPr>
            <p:ph type="title"/>
          </p:nvPr>
        </p:nvSpPr>
        <p:spPr>
          <a:xfrm>
            <a:off x="1039813" y="506413"/>
            <a:ext cx="3948112" cy="682625"/>
          </a:xfrm>
        </p:spPr>
        <p:txBody>
          <a:bodyPr/>
          <a:lstStyle/>
          <a:p>
            <a:r>
              <a:rPr lang="en-US" altLang="zh-CN"/>
              <a:t>Calculation</a:t>
            </a:r>
          </a:p>
        </p:txBody>
      </p:sp>
      <p:sp>
        <p:nvSpPr>
          <p:cNvPr id="11" name="灯片编号占位符 4">
            <a:extLst>
              <a:ext uri="{FF2B5EF4-FFF2-40B4-BE49-F238E27FC236}">
                <a16:creationId xmlns:a16="http://schemas.microsoft.com/office/drawing/2014/main" id="{976C1CEB-D3A0-415D-A4FC-88C433D14238}"/>
              </a:ext>
            </a:extLst>
          </p:cNvPr>
          <p:cNvSpPr>
            <a:spLocks noGrp="1"/>
          </p:cNvSpPr>
          <p:nvPr>
            <p:ph type="sldNum" sz="quarter" idx="12"/>
          </p:nvPr>
        </p:nvSpPr>
        <p:spPr/>
        <p:txBody>
          <a:bodyPr/>
          <a:lstStyle/>
          <a:p>
            <a:pPr>
              <a:defRPr/>
            </a:pPr>
            <a:fld id="{F33C2049-03AB-4728-83FC-2B6469422757}" type="slidenum">
              <a:rPr lang="en-US" altLang="zh-CN"/>
              <a:pPr>
                <a:defRPr/>
              </a:pPr>
              <a:t>116</a:t>
            </a:fld>
            <a:endParaRPr lang="en-US" altLang="zh-CN"/>
          </a:p>
        </p:txBody>
      </p:sp>
      <p:graphicFrame>
        <p:nvGraphicFramePr>
          <p:cNvPr id="129028" name="Object 3">
            <a:extLst>
              <a:ext uri="{FF2B5EF4-FFF2-40B4-BE49-F238E27FC236}">
                <a16:creationId xmlns:a16="http://schemas.microsoft.com/office/drawing/2014/main" id="{4D8C32AE-E565-4887-A0A4-696DC787767B}"/>
              </a:ext>
            </a:extLst>
          </p:cNvPr>
          <p:cNvGraphicFramePr>
            <a:graphicFrameLocks noChangeAspect="1"/>
          </p:cNvGraphicFramePr>
          <p:nvPr>
            <p:extLst>
              <p:ext uri="{D42A27DB-BD31-4B8C-83A1-F6EECF244321}">
                <p14:modId xmlns:p14="http://schemas.microsoft.com/office/powerpoint/2010/main" val="928873483"/>
              </p:ext>
            </p:extLst>
          </p:nvPr>
        </p:nvGraphicFramePr>
        <p:xfrm>
          <a:off x="1406525" y="2057400"/>
          <a:ext cx="1828800" cy="1127125"/>
        </p:xfrm>
        <a:graphic>
          <a:graphicData uri="http://schemas.openxmlformats.org/presentationml/2006/ole">
            <mc:AlternateContent xmlns:mc="http://schemas.openxmlformats.org/markup-compatibility/2006">
              <mc:Choice xmlns:v="urn:schemas-microsoft-com:vml" Requires="v">
                <p:oleObj spid="_x0000_s129412" r:id="rId4" imgW="482391" imgH="279279" progId="Equation.3">
                  <p:embed/>
                </p:oleObj>
              </mc:Choice>
              <mc:Fallback>
                <p:oleObj r:id="rId4" imgW="482391" imgH="279279"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6525" y="2057400"/>
                        <a:ext cx="1828800" cy="1127125"/>
                      </a:xfrm>
                      <a:prstGeom prst="rect">
                        <a:avLst/>
                      </a:prstGeom>
                      <a:solidFill>
                        <a:schemeClr val="accent4"/>
                      </a:solidFill>
                      <a:ln>
                        <a:noFill/>
                      </a:ln>
                    </p:spPr>
                  </p:pic>
                </p:oleObj>
              </mc:Fallback>
            </mc:AlternateContent>
          </a:graphicData>
        </a:graphic>
      </p:graphicFrame>
      <p:sp>
        <p:nvSpPr>
          <p:cNvPr id="129029" name="Text Box 4">
            <a:extLst>
              <a:ext uri="{FF2B5EF4-FFF2-40B4-BE49-F238E27FC236}">
                <a16:creationId xmlns:a16="http://schemas.microsoft.com/office/drawing/2014/main" id="{07DFB759-9F4E-46E9-B510-8E2D9B8C3772}"/>
              </a:ext>
            </a:extLst>
          </p:cNvPr>
          <p:cNvSpPr txBox="1">
            <a:spLocks noChangeArrowheads="1"/>
          </p:cNvSpPr>
          <p:nvPr/>
        </p:nvSpPr>
        <p:spPr bwMode="auto">
          <a:xfrm>
            <a:off x="3657600" y="2362200"/>
            <a:ext cx="2039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Arial Narrow" panose="020B0606020202030204" pitchFamily="34" charset="0"/>
                <a:ea typeface="宋体" panose="02010600030101010101" pitchFamily="2" charset="-122"/>
              </a:rPr>
              <a:t>Total n terms</a:t>
            </a:r>
          </a:p>
        </p:txBody>
      </p:sp>
      <p:graphicFrame>
        <p:nvGraphicFramePr>
          <p:cNvPr id="129030" name="Object 5">
            <a:extLst>
              <a:ext uri="{FF2B5EF4-FFF2-40B4-BE49-F238E27FC236}">
                <a16:creationId xmlns:a16="http://schemas.microsoft.com/office/drawing/2014/main" id="{CF2B8803-5EE6-4A5C-997F-E4AAEAF3EA29}"/>
              </a:ext>
            </a:extLst>
          </p:cNvPr>
          <p:cNvGraphicFramePr>
            <a:graphicFrameLocks noChangeAspect="1"/>
          </p:cNvGraphicFramePr>
          <p:nvPr>
            <p:extLst>
              <p:ext uri="{D42A27DB-BD31-4B8C-83A1-F6EECF244321}">
                <p14:modId xmlns:p14="http://schemas.microsoft.com/office/powerpoint/2010/main" val="2076887990"/>
              </p:ext>
            </p:extLst>
          </p:nvPr>
        </p:nvGraphicFramePr>
        <p:xfrm>
          <a:off x="1406525" y="3657600"/>
          <a:ext cx="3024188" cy="979488"/>
        </p:xfrm>
        <a:graphic>
          <a:graphicData uri="http://schemas.openxmlformats.org/presentationml/2006/ole">
            <mc:AlternateContent xmlns:mc="http://schemas.openxmlformats.org/markup-compatibility/2006">
              <mc:Choice xmlns:v="urn:schemas-microsoft-com:vml" Requires="v">
                <p:oleObj spid="_x0000_s129413" r:id="rId6" imgW="927100" imgH="279400" progId="Equation.3">
                  <p:embed/>
                </p:oleObj>
              </mc:Choice>
              <mc:Fallback>
                <p:oleObj r:id="rId6" imgW="927100" imgH="279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6525" y="3657600"/>
                        <a:ext cx="3024188" cy="979488"/>
                      </a:xfrm>
                      <a:prstGeom prst="rect">
                        <a:avLst/>
                      </a:prstGeom>
                      <a:solidFill>
                        <a:schemeClr val="accent4"/>
                      </a:solidFill>
                      <a:ln>
                        <a:noFill/>
                      </a:ln>
                      <a:effectLst/>
                    </p:spPr>
                  </p:pic>
                </p:oleObj>
              </mc:Fallback>
            </mc:AlternateContent>
          </a:graphicData>
        </a:graphic>
      </p:graphicFrame>
      <p:graphicFrame>
        <p:nvGraphicFramePr>
          <p:cNvPr id="129031" name="Object 6">
            <a:extLst>
              <a:ext uri="{FF2B5EF4-FFF2-40B4-BE49-F238E27FC236}">
                <a16:creationId xmlns:a16="http://schemas.microsoft.com/office/drawing/2014/main" id="{BEBFDF07-F511-4FB3-A810-C766007B9078}"/>
              </a:ext>
            </a:extLst>
          </p:cNvPr>
          <p:cNvGraphicFramePr>
            <a:graphicFrameLocks noChangeAspect="1"/>
          </p:cNvGraphicFramePr>
          <p:nvPr>
            <p:extLst>
              <p:ext uri="{D42A27DB-BD31-4B8C-83A1-F6EECF244321}">
                <p14:modId xmlns:p14="http://schemas.microsoft.com/office/powerpoint/2010/main" val="1494259607"/>
              </p:ext>
            </p:extLst>
          </p:nvPr>
        </p:nvGraphicFramePr>
        <p:xfrm>
          <a:off x="1447800" y="5105400"/>
          <a:ext cx="3581400" cy="949325"/>
        </p:xfrm>
        <a:graphic>
          <a:graphicData uri="http://schemas.openxmlformats.org/presentationml/2006/ole">
            <mc:AlternateContent xmlns:mc="http://schemas.openxmlformats.org/markup-compatibility/2006">
              <mc:Choice xmlns:v="urn:schemas-microsoft-com:vml" Requires="v">
                <p:oleObj spid="_x0000_s129414" name="Equation" r:id="rId8" imgW="1054100" imgH="279400" progId="Equation.3">
                  <p:embed/>
                </p:oleObj>
              </mc:Choice>
              <mc:Fallback>
                <p:oleObj name="Equation" r:id="rId8" imgW="1054100" imgH="2794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7800" y="5105400"/>
                        <a:ext cx="3581400" cy="949325"/>
                      </a:xfrm>
                      <a:prstGeom prst="rect">
                        <a:avLst/>
                      </a:prstGeom>
                      <a:solidFill>
                        <a:schemeClr val="accent4"/>
                      </a:solidFill>
                      <a:ln>
                        <a:noFill/>
                      </a:ln>
                      <a:effectLst/>
                    </p:spPr>
                  </p:pic>
                </p:oleObj>
              </mc:Fallback>
            </mc:AlternateContent>
          </a:graphicData>
        </a:graphic>
      </p:graphicFrame>
      <p:sp>
        <p:nvSpPr>
          <p:cNvPr id="129032" name="Text Box 7">
            <a:extLst>
              <a:ext uri="{FF2B5EF4-FFF2-40B4-BE49-F238E27FC236}">
                <a16:creationId xmlns:a16="http://schemas.microsoft.com/office/drawing/2014/main" id="{59C10A7B-C2FD-4B04-9CA6-C8BA83CADFDD}"/>
              </a:ext>
            </a:extLst>
          </p:cNvPr>
          <p:cNvSpPr txBox="1">
            <a:spLocks noChangeArrowheads="1"/>
          </p:cNvSpPr>
          <p:nvPr/>
        </p:nvSpPr>
        <p:spPr bwMode="auto">
          <a:xfrm>
            <a:off x="4713288" y="3962400"/>
            <a:ext cx="224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Arial Narrow" panose="020B0606020202030204" pitchFamily="34" charset="0"/>
                <a:ea typeface="宋体" panose="02010600030101010101" pitchFamily="2" charset="-122"/>
              </a:rPr>
              <a:t>Total 2(n-1) terms</a:t>
            </a:r>
          </a:p>
        </p:txBody>
      </p:sp>
      <p:sp>
        <p:nvSpPr>
          <p:cNvPr id="129033" name="Text Box 8">
            <a:extLst>
              <a:ext uri="{FF2B5EF4-FFF2-40B4-BE49-F238E27FC236}">
                <a16:creationId xmlns:a16="http://schemas.microsoft.com/office/drawing/2014/main" id="{FAB56718-94E3-4A18-A6E8-7E21A253EAB9}"/>
              </a:ext>
            </a:extLst>
          </p:cNvPr>
          <p:cNvSpPr txBox="1">
            <a:spLocks noChangeArrowheads="1"/>
          </p:cNvSpPr>
          <p:nvPr/>
        </p:nvSpPr>
        <p:spPr bwMode="auto">
          <a:xfrm>
            <a:off x="5029200" y="53340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Arial Narrow" panose="020B0606020202030204" pitchFamily="34" charset="0"/>
                <a:ea typeface="宋体" panose="02010600030101010101" pitchFamily="2" charset="-122"/>
              </a:rPr>
              <a:t>Total 2(n-m) terms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a:extLst>
              <a:ext uri="{FF2B5EF4-FFF2-40B4-BE49-F238E27FC236}">
                <a16:creationId xmlns:a16="http://schemas.microsoft.com/office/drawing/2014/main" id="{1BE26E03-2921-4BD3-B3AF-67E34885725F}"/>
              </a:ext>
            </a:extLst>
          </p:cNvPr>
          <p:cNvSpPr>
            <a:spLocks noGrp="1"/>
          </p:cNvSpPr>
          <p:nvPr>
            <p:ph type="sldNum" sz="quarter" idx="12"/>
          </p:nvPr>
        </p:nvSpPr>
        <p:spPr/>
        <p:txBody>
          <a:bodyPr/>
          <a:lstStyle/>
          <a:p>
            <a:pPr>
              <a:defRPr/>
            </a:pPr>
            <a:fld id="{B02DF3CF-09FD-4A76-8E0E-1228EF8BDD2C}" type="slidenum">
              <a:rPr lang="en-US" altLang="zh-CN"/>
              <a:pPr>
                <a:defRPr/>
              </a:pPr>
              <a:t>117</a:t>
            </a:fld>
            <a:endParaRPr lang="en-US" altLang="zh-CN"/>
          </a:p>
        </p:txBody>
      </p:sp>
      <p:graphicFrame>
        <p:nvGraphicFramePr>
          <p:cNvPr id="131075" name="Object 2">
            <a:extLst>
              <a:ext uri="{FF2B5EF4-FFF2-40B4-BE49-F238E27FC236}">
                <a16:creationId xmlns:a16="http://schemas.microsoft.com/office/drawing/2014/main" id="{264081AA-88AF-4C4D-99FE-D0AE317DA991}"/>
              </a:ext>
            </a:extLst>
          </p:cNvPr>
          <p:cNvGraphicFramePr>
            <a:graphicFrameLocks noChangeAspect="1"/>
          </p:cNvGraphicFramePr>
          <p:nvPr>
            <p:extLst>
              <p:ext uri="{D42A27DB-BD31-4B8C-83A1-F6EECF244321}">
                <p14:modId xmlns:p14="http://schemas.microsoft.com/office/powerpoint/2010/main" val="3230225373"/>
              </p:ext>
            </p:extLst>
          </p:nvPr>
        </p:nvGraphicFramePr>
        <p:xfrm>
          <a:off x="1101725" y="533400"/>
          <a:ext cx="609600" cy="838200"/>
        </p:xfrm>
        <a:graphic>
          <a:graphicData uri="http://schemas.openxmlformats.org/presentationml/2006/ole">
            <mc:AlternateContent xmlns:mc="http://schemas.openxmlformats.org/markup-compatibility/2006">
              <mc:Choice xmlns:v="urn:schemas-microsoft-com:vml" Requires="v">
                <p:oleObj spid="_x0000_s131455" name="Equation" r:id="rId3" imgW="203112" imgH="279279" progId="Equation.3">
                  <p:embed/>
                </p:oleObj>
              </mc:Choice>
              <mc:Fallback>
                <p:oleObj name="Equation" r:id="rId3" imgW="203112" imgH="27927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533400"/>
                        <a:ext cx="609600" cy="838200"/>
                      </a:xfrm>
                      <a:prstGeom prst="rect">
                        <a:avLst/>
                      </a:prstGeom>
                      <a:solidFill>
                        <a:schemeClr val="accent4"/>
                      </a:solidFill>
                      <a:ln>
                        <a:noFill/>
                      </a:ln>
                      <a:effectLst/>
                    </p:spPr>
                  </p:pic>
                </p:oleObj>
              </mc:Fallback>
            </mc:AlternateContent>
          </a:graphicData>
        </a:graphic>
      </p:graphicFrame>
      <p:sp>
        <p:nvSpPr>
          <p:cNvPr id="131076" name="Text Box 3">
            <a:extLst>
              <a:ext uri="{FF2B5EF4-FFF2-40B4-BE49-F238E27FC236}">
                <a16:creationId xmlns:a16="http://schemas.microsoft.com/office/drawing/2014/main" id="{ADFD2024-C511-4D4F-9011-E421C8158884}"/>
              </a:ext>
            </a:extLst>
          </p:cNvPr>
          <p:cNvSpPr txBox="1">
            <a:spLocks noChangeArrowheads="1"/>
          </p:cNvSpPr>
          <p:nvPr/>
        </p:nvSpPr>
        <p:spPr bwMode="auto">
          <a:xfrm>
            <a:off x="1828800" y="609600"/>
            <a:ext cx="7315200" cy="402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3600">
                <a:latin typeface="Arial Narrow" panose="020B0606020202030204" pitchFamily="34" charset="0"/>
                <a:ea typeface="宋体" panose="02010600030101010101" pitchFamily="2" charset="-122"/>
              </a:rPr>
              <a:t>=</a:t>
            </a:r>
            <a:r>
              <a:rPr lang="en-US" altLang="zh-CN" sz="3600" i="1">
                <a:latin typeface="Arial Narrow" panose="020B0606020202030204" pitchFamily="34" charset="0"/>
                <a:ea typeface="宋体" panose="02010600030101010101" pitchFamily="2" charset="-122"/>
              </a:rPr>
              <a:t>l</a:t>
            </a:r>
            <a:r>
              <a:rPr lang="en-US" altLang="zh-CN" sz="3600" i="1" baseline="30000">
                <a:latin typeface="Arial Narrow" panose="020B0606020202030204" pitchFamily="34" charset="0"/>
                <a:ea typeface="宋体" panose="02010600030101010101" pitchFamily="2" charset="-122"/>
              </a:rPr>
              <a:t>2</a:t>
            </a:r>
            <a:r>
              <a:rPr lang="en-US" altLang="zh-CN" sz="3600" i="1">
                <a:latin typeface="Arial Narrow" panose="020B0606020202030204" pitchFamily="34" charset="0"/>
                <a:ea typeface="宋体" panose="02010600030101010101" pitchFamily="2" charset="-122"/>
              </a:rPr>
              <a:t>{n+2[(cos</a:t>
            </a:r>
            <a:r>
              <a:rPr lang="en-US" altLang="zh-CN" sz="3600" i="1">
                <a:latin typeface="Arial Narrow" panose="020B0606020202030204" pitchFamily="34" charset="0"/>
                <a:ea typeface="宋体" panose="02010600030101010101" pitchFamily="2" charset="-122"/>
                <a:sym typeface="Symbol" panose="05050102010706020507" pitchFamily="18" charset="2"/>
              </a:rPr>
              <a:t>+cos</a:t>
            </a:r>
            <a:r>
              <a:rPr lang="en-US" altLang="zh-CN" sz="3600" i="1" baseline="30000">
                <a:latin typeface="Arial Narrow" panose="020B0606020202030204" pitchFamily="34" charset="0"/>
                <a:ea typeface="宋体" panose="02010600030101010101" pitchFamily="2" charset="-122"/>
                <a:sym typeface="Symbol" panose="05050102010706020507" pitchFamily="18" charset="2"/>
              </a:rPr>
              <a:t>2 </a:t>
            </a:r>
            <a:r>
              <a:rPr lang="en-US" altLang="zh-CN" sz="3600" i="1">
                <a:latin typeface="Arial Narrow" panose="020B0606020202030204" pitchFamily="34" charset="0"/>
                <a:ea typeface="宋体" panose="02010600030101010101" pitchFamily="2" charset="-122"/>
                <a:sym typeface="Symbol" panose="05050102010706020507" pitchFamily="18" charset="2"/>
              </a:rPr>
              <a:t>+cos</a:t>
            </a:r>
            <a:r>
              <a:rPr lang="en-US" altLang="zh-CN" sz="3600" i="1" baseline="30000">
                <a:latin typeface="Arial Narrow" panose="020B0606020202030204" pitchFamily="34" charset="0"/>
                <a:ea typeface="宋体" panose="02010600030101010101" pitchFamily="2" charset="-122"/>
                <a:sym typeface="Symbol" panose="05050102010706020507" pitchFamily="18" charset="2"/>
              </a:rPr>
              <a:t>3 </a:t>
            </a:r>
            <a:r>
              <a:rPr lang="en-US" altLang="zh-CN" sz="3600" i="1">
                <a:latin typeface="Arial Narrow" panose="020B0606020202030204" pitchFamily="34" charset="0"/>
                <a:ea typeface="宋体" panose="02010600030101010101" pitchFamily="2" charset="-122"/>
                <a:sym typeface="Symbol" panose="05050102010706020507" pitchFamily="18" charset="2"/>
              </a:rPr>
              <a:t>+…+cos</a:t>
            </a:r>
            <a:r>
              <a:rPr lang="en-US" altLang="zh-CN" sz="3600" i="1" baseline="30000">
                <a:latin typeface="Arial Narrow" panose="020B0606020202030204" pitchFamily="34" charset="0"/>
                <a:ea typeface="宋体" panose="02010600030101010101" pitchFamily="2" charset="-122"/>
                <a:sym typeface="Symbol" panose="05050102010706020507" pitchFamily="18" charset="2"/>
              </a:rPr>
              <a:t>n-1 </a:t>
            </a:r>
            <a:r>
              <a:rPr lang="en-US" altLang="zh-CN" sz="3600" i="1">
                <a:latin typeface="Arial Narrow" panose="020B0606020202030204" pitchFamily="34" charset="0"/>
                <a:ea typeface="宋体" panose="02010600030101010101" pitchFamily="2" charset="-122"/>
                <a:sym typeface="Symbol" panose="05050102010706020507" pitchFamily="18" charset="2"/>
              </a:rPr>
              <a:t>)</a:t>
            </a:r>
          </a:p>
          <a:p>
            <a:pPr eaLnBrk="1" hangingPunct="1">
              <a:spcBef>
                <a:spcPct val="50000"/>
              </a:spcBef>
            </a:pPr>
            <a:r>
              <a:rPr lang="en-US" altLang="zh-CN" sz="2400" i="1">
                <a:latin typeface="Arial Narrow" panose="020B0606020202030204" pitchFamily="34" charset="0"/>
                <a:ea typeface="宋体" panose="02010600030101010101" pitchFamily="2" charset="-122"/>
                <a:sym typeface="Symbol" panose="05050102010706020507" pitchFamily="18" charset="2"/>
              </a:rPr>
              <a:t>		           </a:t>
            </a:r>
            <a:r>
              <a:rPr lang="en-US" altLang="zh-CN" sz="4000" i="1">
                <a:latin typeface="Arial Narrow" panose="020B0606020202030204" pitchFamily="34" charset="0"/>
                <a:ea typeface="宋体" panose="02010600030101010101" pitchFamily="2" charset="-122"/>
                <a:sym typeface="Symbol" panose="05050102010706020507" pitchFamily="18" charset="2"/>
              </a:rPr>
              <a:t>(</a:t>
            </a:r>
            <a:r>
              <a:rPr lang="en-US" altLang="zh-CN" sz="3600" i="1">
                <a:latin typeface="Arial Narrow" panose="020B0606020202030204" pitchFamily="34" charset="0"/>
                <a:ea typeface="宋体" panose="02010600030101010101" pitchFamily="2" charset="-122"/>
              </a:rPr>
              <a:t>cos</a:t>
            </a:r>
            <a:r>
              <a:rPr lang="en-US" altLang="zh-CN" sz="3600" i="1">
                <a:latin typeface="Arial Narrow" panose="020B0606020202030204" pitchFamily="34" charset="0"/>
                <a:ea typeface="宋体" panose="02010600030101010101" pitchFamily="2" charset="-122"/>
                <a:sym typeface="Symbol" panose="05050102010706020507" pitchFamily="18" charset="2"/>
              </a:rPr>
              <a:t>+ cos</a:t>
            </a:r>
            <a:r>
              <a:rPr lang="en-US" altLang="zh-CN" sz="3600" i="1" baseline="30000">
                <a:latin typeface="Arial Narrow" panose="020B0606020202030204" pitchFamily="34" charset="0"/>
                <a:ea typeface="宋体" panose="02010600030101010101" pitchFamily="2" charset="-122"/>
                <a:sym typeface="Symbol" panose="05050102010706020507" pitchFamily="18" charset="2"/>
              </a:rPr>
              <a:t>2 </a:t>
            </a:r>
            <a:r>
              <a:rPr lang="en-US" altLang="zh-CN" sz="3600" i="1">
                <a:latin typeface="Arial Narrow" panose="020B0606020202030204" pitchFamily="34" charset="0"/>
                <a:ea typeface="宋体" panose="02010600030101010101" pitchFamily="2" charset="-122"/>
                <a:sym typeface="Symbol" panose="05050102010706020507" pitchFamily="18" charset="2"/>
              </a:rPr>
              <a:t>+…+cos</a:t>
            </a:r>
            <a:r>
              <a:rPr lang="en-US" altLang="zh-CN" sz="3600" i="1" baseline="30000">
                <a:latin typeface="Arial Narrow" panose="020B0606020202030204" pitchFamily="34" charset="0"/>
                <a:ea typeface="宋体" panose="02010600030101010101" pitchFamily="2" charset="-122"/>
                <a:sym typeface="Symbol" panose="05050102010706020507" pitchFamily="18" charset="2"/>
              </a:rPr>
              <a:t>n-2</a:t>
            </a:r>
            <a:r>
              <a:rPr lang="en-US" altLang="zh-CN" sz="3600" i="1">
                <a:latin typeface="Arial Narrow" panose="020B0606020202030204" pitchFamily="34" charset="0"/>
                <a:ea typeface="宋体" panose="02010600030101010101" pitchFamily="2" charset="-122"/>
                <a:sym typeface="Symbol" panose="05050102010706020507" pitchFamily="18" charset="2"/>
              </a:rPr>
              <a:t>)</a:t>
            </a:r>
          </a:p>
          <a:p>
            <a:pPr eaLnBrk="1" hangingPunct="1">
              <a:spcBef>
                <a:spcPct val="50000"/>
              </a:spcBef>
            </a:pPr>
            <a:r>
              <a:rPr lang="en-US" altLang="zh-CN" sz="3600" i="1">
                <a:latin typeface="Arial Narrow" panose="020B0606020202030204" pitchFamily="34" charset="0"/>
                <a:ea typeface="宋体" panose="02010600030101010101" pitchFamily="2" charset="-122"/>
                <a:sym typeface="Symbol" panose="05050102010706020507" pitchFamily="18" charset="2"/>
              </a:rPr>
              <a:t>				(</a:t>
            </a:r>
            <a:r>
              <a:rPr lang="en-US" altLang="zh-CN" sz="3600" i="1">
                <a:latin typeface="Arial Narrow" panose="020B0606020202030204" pitchFamily="34" charset="0"/>
                <a:ea typeface="宋体" panose="02010600030101010101" pitchFamily="2" charset="-122"/>
              </a:rPr>
              <a:t>cos</a:t>
            </a:r>
            <a:r>
              <a:rPr lang="en-US" altLang="zh-CN" sz="3600" i="1">
                <a:latin typeface="Arial Narrow" panose="020B0606020202030204" pitchFamily="34" charset="0"/>
                <a:ea typeface="宋体" panose="02010600030101010101" pitchFamily="2" charset="-122"/>
                <a:sym typeface="Symbol" panose="05050102010706020507" pitchFamily="18" charset="2"/>
              </a:rPr>
              <a:t> +… + cos</a:t>
            </a:r>
            <a:r>
              <a:rPr lang="en-US" altLang="zh-CN" sz="3600" i="1" baseline="30000">
                <a:latin typeface="Arial Narrow" panose="020B0606020202030204" pitchFamily="34" charset="0"/>
                <a:ea typeface="宋体" panose="02010600030101010101" pitchFamily="2" charset="-122"/>
                <a:sym typeface="Symbol" panose="05050102010706020507" pitchFamily="18" charset="2"/>
              </a:rPr>
              <a:t>n-3</a:t>
            </a:r>
            <a:r>
              <a:rPr lang="en-US" altLang="zh-CN" sz="3600" i="1">
                <a:latin typeface="Arial Narrow" panose="020B0606020202030204" pitchFamily="34" charset="0"/>
                <a:ea typeface="宋体" panose="02010600030101010101" pitchFamily="2" charset="-122"/>
                <a:sym typeface="Symbol" panose="05050102010706020507" pitchFamily="18" charset="2"/>
              </a:rPr>
              <a:t>) </a:t>
            </a:r>
          </a:p>
          <a:p>
            <a:pPr eaLnBrk="1" hangingPunct="1">
              <a:spcBef>
                <a:spcPct val="50000"/>
              </a:spcBef>
            </a:pPr>
            <a:r>
              <a:rPr lang="en-US" altLang="zh-CN" sz="3600" i="1">
                <a:latin typeface="Arial Narrow" panose="020B0606020202030204" pitchFamily="34" charset="0"/>
                <a:ea typeface="宋体" panose="02010600030101010101" pitchFamily="2" charset="-122"/>
                <a:sym typeface="Symbol" panose="05050102010706020507" pitchFamily="18" charset="2"/>
              </a:rPr>
              <a:t>					+…..+</a:t>
            </a:r>
          </a:p>
          <a:p>
            <a:pPr eaLnBrk="1" hangingPunct="1">
              <a:spcBef>
                <a:spcPct val="50000"/>
              </a:spcBef>
            </a:pPr>
            <a:r>
              <a:rPr lang="en-US" altLang="zh-CN" sz="3600" i="1">
                <a:latin typeface="Arial Narrow" panose="020B0606020202030204" pitchFamily="34" charset="0"/>
                <a:ea typeface="宋体" panose="02010600030101010101" pitchFamily="2" charset="-122"/>
                <a:sym typeface="Symbol" panose="05050102010706020507" pitchFamily="18" charset="2"/>
              </a:rPr>
              <a:t>						    </a:t>
            </a:r>
            <a:r>
              <a:rPr lang="en-US" altLang="zh-CN" sz="3600" i="1">
                <a:latin typeface="Arial Narrow" panose="020B0606020202030204" pitchFamily="34" charset="0"/>
                <a:ea typeface="宋体" panose="02010600030101010101" pitchFamily="2" charset="-122"/>
              </a:rPr>
              <a:t>cos</a:t>
            </a:r>
            <a:r>
              <a:rPr lang="en-US" altLang="zh-CN" sz="3600" i="1">
                <a:latin typeface="Arial Narrow" panose="020B0606020202030204" pitchFamily="34" charset="0"/>
                <a:ea typeface="宋体" panose="02010600030101010101" pitchFamily="2" charset="-122"/>
                <a:sym typeface="Symbol" panose="05050102010706020507" pitchFamily="18" charset="2"/>
              </a:rPr>
              <a:t> ]}</a:t>
            </a:r>
          </a:p>
        </p:txBody>
      </p:sp>
      <p:graphicFrame>
        <p:nvGraphicFramePr>
          <p:cNvPr id="131077" name="Object 4">
            <a:extLst>
              <a:ext uri="{FF2B5EF4-FFF2-40B4-BE49-F238E27FC236}">
                <a16:creationId xmlns:a16="http://schemas.microsoft.com/office/drawing/2014/main" id="{7AD1517A-63AD-40A6-B88E-360547A51935}"/>
              </a:ext>
            </a:extLst>
          </p:cNvPr>
          <p:cNvGraphicFramePr>
            <a:graphicFrameLocks noChangeAspect="1"/>
          </p:cNvGraphicFramePr>
          <p:nvPr>
            <p:extLst>
              <p:ext uri="{D42A27DB-BD31-4B8C-83A1-F6EECF244321}">
                <p14:modId xmlns:p14="http://schemas.microsoft.com/office/powerpoint/2010/main" val="3394867628"/>
              </p:ext>
            </p:extLst>
          </p:nvPr>
        </p:nvGraphicFramePr>
        <p:xfrm>
          <a:off x="969963" y="4203700"/>
          <a:ext cx="4883150" cy="858838"/>
        </p:xfrm>
        <a:graphic>
          <a:graphicData uri="http://schemas.openxmlformats.org/presentationml/2006/ole">
            <mc:AlternateContent xmlns:mc="http://schemas.openxmlformats.org/markup-compatibility/2006">
              <mc:Choice xmlns:v="urn:schemas-microsoft-com:vml" Requires="v">
                <p:oleObj spid="_x0000_s131456" name="Equation" r:id="rId5" imgW="2527300" imgH="444500" progId="Equation.3">
                  <p:embed/>
                </p:oleObj>
              </mc:Choice>
              <mc:Fallback>
                <p:oleObj name="Equation" r:id="rId5" imgW="2527300" imgH="4445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963" y="4203700"/>
                        <a:ext cx="4883150" cy="858838"/>
                      </a:xfrm>
                      <a:prstGeom prst="rect">
                        <a:avLst/>
                      </a:prstGeom>
                      <a:solidFill>
                        <a:schemeClr val="accent4"/>
                      </a:solidFill>
                      <a:ln>
                        <a:noFill/>
                      </a:ln>
                      <a:effectLst/>
                    </p:spPr>
                  </p:pic>
                </p:oleObj>
              </mc:Fallback>
            </mc:AlternateContent>
          </a:graphicData>
        </a:graphic>
      </p:graphicFrame>
      <p:sp>
        <p:nvSpPr>
          <p:cNvPr id="131078" name="Text Box 5">
            <a:extLst>
              <a:ext uri="{FF2B5EF4-FFF2-40B4-BE49-F238E27FC236}">
                <a16:creationId xmlns:a16="http://schemas.microsoft.com/office/drawing/2014/main" id="{ACEFDC2C-D191-45CD-B78F-8DE21528BB77}"/>
              </a:ext>
            </a:extLst>
          </p:cNvPr>
          <p:cNvSpPr txBox="1">
            <a:spLocks noChangeArrowheads="1"/>
          </p:cNvSpPr>
          <p:nvPr/>
        </p:nvSpPr>
        <p:spPr bwMode="auto">
          <a:xfrm>
            <a:off x="2039938" y="5638800"/>
            <a:ext cx="133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3600" i="1">
                <a:latin typeface="Arial Narrow" panose="020B0606020202030204" pitchFamily="34" charset="0"/>
                <a:ea typeface="宋体" panose="02010600030101010101" pitchFamily="2" charset="-122"/>
              </a:rPr>
              <a:t>n</a:t>
            </a:r>
            <a:r>
              <a:rPr lang="en-US" altLang="zh-CN" sz="3600" i="1">
                <a:latin typeface="Arial Narrow" panose="020B0606020202030204" pitchFamily="34" charset="0"/>
                <a:ea typeface="宋体" panose="02010600030101010101" pitchFamily="2" charset="-122"/>
                <a:sym typeface="Symbol" panose="05050102010706020507" pitchFamily="18" charset="2"/>
              </a:rPr>
              <a:t></a:t>
            </a:r>
            <a:endParaRPr lang="en-US" altLang="zh-CN" sz="3600" i="1">
              <a:latin typeface="Arial Narrow" panose="020B0606020202030204" pitchFamily="34" charset="0"/>
              <a:ea typeface="宋体" panose="02010600030101010101" pitchFamily="2" charset="-122"/>
            </a:endParaRPr>
          </a:p>
        </p:txBody>
      </p:sp>
      <p:graphicFrame>
        <p:nvGraphicFramePr>
          <p:cNvPr id="131079" name="Object 6">
            <a:extLst>
              <a:ext uri="{FF2B5EF4-FFF2-40B4-BE49-F238E27FC236}">
                <a16:creationId xmlns:a16="http://schemas.microsoft.com/office/drawing/2014/main" id="{ECAAAB73-8939-4C71-A7EC-A926379474E9}"/>
              </a:ext>
            </a:extLst>
          </p:cNvPr>
          <p:cNvGraphicFramePr>
            <a:graphicFrameLocks noChangeAspect="1"/>
          </p:cNvGraphicFramePr>
          <p:nvPr>
            <p:extLst>
              <p:ext uri="{D42A27DB-BD31-4B8C-83A1-F6EECF244321}">
                <p14:modId xmlns:p14="http://schemas.microsoft.com/office/powerpoint/2010/main" val="2597138627"/>
              </p:ext>
            </p:extLst>
          </p:nvPr>
        </p:nvGraphicFramePr>
        <p:xfrm>
          <a:off x="4141788" y="5284788"/>
          <a:ext cx="3884612" cy="1281112"/>
        </p:xfrm>
        <a:graphic>
          <a:graphicData uri="http://schemas.openxmlformats.org/presentationml/2006/ole">
            <mc:AlternateContent xmlns:mc="http://schemas.openxmlformats.org/markup-compatibility/2006">
              <mc:Choice xmlns:v="urn:schemas-microsoft-com:vml" Requires="v">
                <p:oleObj spid="_x0000_s131457" name="Equation" r:id="rId7" imgW="1193800" imgH="393700" progId="Equation.3">
                  <p:embed/>
                </p:oleObj>
              </mc:Choice>
              <mc:Fallback>
                <p:oleObj name="Equation" r:id="rId7" imgW="1193800" imgH="393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1788" y="5284788"/>
                        <a:ext cx="3884612" cy="1281112"/>
                      </a:xfrm>
                      <a:prstGeom prst="rect">
                        <a:avLst/>
                      </a:prstGeom>
                      <a:solidFill>
                        <a:schemeClr val="accent4"/>
                      </a:solid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5265087E-0832-4DCF-B4F3-599E0B837FB6}"/>
              </a:ext>
            </a:extLst>
          </p:cNvPr>
          <p:cNvSpPr>
            <a:spLocks noGrp="1"/>
          </p:cNvSpPr>
          <p:nvPr>
            <p:ph type="sldNum" sz="quarter" idx="12"/>
          </p:nvPr>
        </p:nvSpPr>
        <p:spPr/>
        <p:txBody>
          <a:bodyPr/>
          <a:lstStyle/>
          <a:p>
            <a:pPr>
              <a:defRPr/>
            </a:pPr>
            <a:fld id="{999EF780-06B5-4F84-A09F-639A7E171AB4}" type="slidenum">
              <a:rPr lang="en-US" altLang="zh-CN"/>
              <a:pPr>
                <a:defRPr/>
              </a:pPr>
              <a:t>118</a:t>
            </a:fld>
            <a:endParaRPr lang="en-US" altLang="zh-CN"/>
          </a:p>
        </p:txBody>
      </p:sp>
      <p:sp>
        <p:nvSpPr>
          <p:cNvPr id="132099" name="Text Box 2">
            <a:extLst>
              <a:ext uri="{FF2B5EF4-FFF2-40B4-BE49-F238E27FC236}">
                <a16:creationId xmlns:a16="http://schemas.microsoft.com/office/drawing/2014/main" id="{FE25EACF-4B15-41D6-9118-C3BCFC008120}"/>
              </a:ext>
            </a:extLst>
          </p:cNvPr>
          <p:cNvSpPr txBox="1">
            <a:spLocks noChangeArrowheads="1"/>
          </p:cNvSpPr>
          <p:nvPr/>
        </p:nvSpPr>
        <p:spPr bwMode="auto">
          <a:xfrm>
            <a:off x="900113" y="647700"/>
            <a:ext cx="5832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3200">
                <a:latin typeface="Times New Roman" panose="02020603050405020304" pitchFamily="18" charset="0"/>
                <a:ea typeface="微软雅黑" panose="020B0503020204020204" pitchFamily="34" charset="-122"/>
                <a:cs typeface="Times New Roman" panose="02020603050405020304" pitchFamily="18" charset="0"/>
              </a:rPr>
              <a:t>对于聚乙烯链</a:t>
            </a:r>
            <a:r>
              <a:rPr lang="en-US" altLang="zh-CN" sz="320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3200">
                <a:latin typeface="Times New Roman" panose="02020603050405020304" pitchFamily="18" charset="0"/>
                <a:ea typeface="微软雅黑" panose="020B0503020204020204" pitchFamily="34" charset="-122"/>
                <a:cs typeface="Times New Roman" panose="02020603050405020304" pitchFamily="18" charset="0"/>
              </a:rPr>
              <a:t>θ</a:t>
            </a:r>
            <a:r>
              <a:rPr kumimoji="1" lang="zh-CN" altLang="en-US" sz="320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3200">
                <a:latin typeface="Times New Roman" panose="02020603050405020304" pitchFamily="18" charset="0"/>
                <a:ea typeface="微软雅黑" panose="020B0503020204020204" pitchFamily="34" charset="-122"/>
                <a:cs typeface="Times New Roman" panose="02020603050405020304" pitchFamily="18" charset="0"/>
              </a:rPr>
              <a:t>109.5</a:t>
            </a:r>
            <a:r>
              <a:rPr kumimoji="1" lang="en-US" altLang="zh-CN" sz="3200" baseline="30000">
                <a:latin typeface="Times New Roman" panose="02020603050405020304" pitchFamily="18" charset="0"/>
                <a:ea typeface="微软雅黑" panose="020B0503020204020204" pitchFamily="34" charset="-122"/>
                <a:cs typeface="Times New Roman" panose="02020603050405020304" pitchFamily="18" charset="0"/>
              </a:rPr>
              <a:t>o </a:t>
            </a:r>
          </a:p>
        </p:txBody>
      </p:sp>
      <p:sp>
        <p:nvSpPr>
          <p:cNvPr id="233475" name="Text Box 3">
            <a:extLst>
              <a:ext uri="{FF2B5EF4-FFF2-40B4-BE49-F238E27FC236}">
                <a16:creationId xmlns:a16="http://schemas.microsoft.com/office/drawing/2014/main" id="{4CDDB87A-F5C5-460F-9DC9-B615DED9016B}"/>
              </a:ext>
            </a:extLst>
          </p:cNvPr>
          <p:cNvSpPr txBox="1">
            <a:spLocks noChangeArrowheads="1"/>
          </p:cNvSpPr>
          <p:nvPr/>
        </p:nvSpPr>
        <p:spPr bwMode="auto">
          <a:xfrm>
            <a:off x="900113" y="3644900"/>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latin typeface="微软雅黑" panose="020B0503020204020204" pitchFamily="34" charset="-122"/>
                <a:ea typeface="微软雅黑" panose="020B0503020204020204" pitchFamily="34" charset="-122"/>
              </a:rPr>
              <a:t>上面计算结果表明</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假若聚乙烯的分子链可以自由旋转</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其均方末端距比自由连接链的要大一倍</a:t>
            </a:r>
            <a:r>
              <a:rPr lang="en-US" altLang="zh-CN" sz="2800" dirty="0">
                <a:latin typeface="微软雅黑" panose="020B0503020204020204" pitchFamily="34" charset="-122"/>
                <a:ea typeface="微软雅黑" panose="020B0503020204020204" pitchFamily="34" charset="-122"/>
              </a:rPr>
              <a:t>.</a:t>
            </a:r>
          </a:p>
        </p:txBody>
      </p:sp>
      <p:sp>
        <p:nvSpPr>
          <p:cNvPr id="233476" name="Text Box 4">
            <a:extLst>
              <a:ext uri="{FF2B5EF4-FFF2-40B4-BE49-F238E27FC236}">
                <a16:creationId xmlns:a16="http://schemas.microsoft.com/office/drawing/2014/main" id="{484FB70E-C817-4603-B759-22522018D972}"/>
              </a:ext>
            </a:extLst>
          </p:cNvPr>
          <p:cNvSpPr txBox="1">
            <a:spLocks noChangeArrowheads="1"/>
          </p:cNvSpPr>
          <p:nvPr/>
        </p:nvSpPr>
        <p:spPr bwMode="auto">
          <a:xfrm>
            <a:off x="971550" y="5229225"/>
            <a:ext cx="74882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可见</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高分子链的均方末端距不仅与 </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有关</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而且对键角也有很大的依赖性</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132102" name="Object 5">
            <a:extLst>
              <a:ext uri="{FF2B5EF4-FFF2-40B4-BE49-F238E27FC236}">
                <a16:creationId xmlns:a16="http://schemas.microsoft.com/office/drawing/2014/main" id="{669F0119-467B-4D53-BD26-478CAE206D40}"/>
              </a:ext>
            </a:extLst>
          </p:cNvPr>
          <p:cNvGraphicFramePr>
            <a:graphicFrameLocks noChangeAspect="1"/>
          </p:cNvGraphicFramePr>
          <p:nvPr>
            <p:extLst>
              <p:ext uri="{D42A27DB-BD31-4B8C-83A1-F6EECF244321}">
                <p14:modId xmlns:p14="http://schemas.microsoft.com/office/powerpoint/2010/main" val="538019412"/>
              </p:ext>
            </p:extLst>
          </p:nvPr>
        </p:nvGraphicFramePr>
        <p:xfrm>
          <a:off x="1979613" y="1557338"/>
          <a:ext cx="2879725" cy="792162"/>
        </p:xfrm>
        <a:graphic>
          <a:graphicData uri="http://schemas.openxmlformats.org/presentationml/2006/ole">
            <mc:AlternateContent xmlns:mc="http://schemas.openxmlformats.org/markup-compatibility/2006">
              <mc:Choice xmlns:v="urn:schemas-microsoft-com:vml" Requires="v">
                <p:oleObj spid="_x0000_s132354" name="公式" r:id="rId3" imgW="914003" imgH="266584" progId="Equation.3">
                  <p:embed/>
                </p:oleObj>
              </mc:Choice>
              <mc:Fallback>
                <p:oleObj name="公式" r:id="rId3" imgW="914003" imgH="26658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557338"/>
                        <a:ext cx="28797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3" name="Object 6">
            <a:extLst>
              <a:ext uri="{FF2B5EF4-FFF2-40B4-BE49-F238E27FC236}">
                <a16:creationId xmlns:a16="http://schemas.microsoft.com/office/drawing/2014/main" id="{93CBF2F3-27F0-41D6-9FBE-DCF5199C9535}"/>
              </a:ext>
            </a:extLst>
          </p:cNvPr>
          <p:cNvGraphicFramePr>
            <a:graphicFrameLocks noChangeAspect="1"/>
          </p:cNvGraphicFramePr>
          <p:nvPr>
            <p:extLst>
              <p:ext uri="{D42A27DB-BD31-4B8C-83A1-F6EECF244321}">
                <p14:modId xmlns:p14="http://schemas.microsoft.com/office/powerpoint/2010/main" val="3460869108"/>
              </p:ext>
            </p:extLst>
          </p:nvPr>
        </p:nvGraphicFramePr>
        <p:xfrm>
          <a:off x="2051050" y="2565400"/>
          <a:ext cx="2520950" cy="1079500"/>
        </p:xfrm>
        <a:graphic>
          <a:graphicData uri="http://schemas.openxmlformats.org/presentationml/2006/ole">
            <mc:AlternateContent xmlns:mc="http://schemas.openxmlformats.org/markup-compatibility/2006">
              <mc:Choice xmlns:v="urn:schemas-microsoft-com:vml" Requires="v">
                <p:oleObj spid="_x0000_s132355" name="公式" r:id="rId5" imgW="660113" imgH="253890" progId="Equation.3">
                  <p:embed/>
                </p:oleObj>
              </mc:Choice>
              <mc:Fallback>
                <p:oleObj name="公式" r:id="rId5" imgW="660113" imgH="25389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565400"/>
                        <a:ext cx="25209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8AC0E89-5632-44B4-9A79-8170F99395DB}"/>
              </a:ext>
            </a:extLst>
          </p:cNvPr>
          <p:cNvSpPr>
            <a:spLocks noGrp="1" noChangeArrowheads="1"/>
          </p:cNvSpPr>
          <p:nvPr>
            <p:ph type="title"/>
          </p:nvPr>
        </p:nvSpPr>
        <p:spPr>
          <a:solidFill>
            <a:schemeClr val="accent4"/>
          </a:solidFill>
        </p:spPr>
        <p:txBody>
          <a:bodyPr/>
          <a:lstStyle/>
          <a:p>
            <a:r>
              <a:rPr lang="en-US" altLang="zh-CN" b="1" dirty="0">
                <a:latin typeface="Times New Roman" panose="02020603050405020304" pitchFamily="18" charset="0"/>
              </a:rPr>
              <a:t>2</a:t>
            </a:r>
            <a:r>
              <a:rPr lang="zh-CN" altLang="en-US" b="1" dirty="0"/>
              <a:t>、均方末端距的计算</a:t>
            </a:r>
            <a:r>
              <a:rPr lang="en-US" altLang="zh-CN" b="1" dirty="0"/>
              <a:t>(</a:t>
            </a:r>
            <a:r>
              <a:rPr lang="zh-CN" altLang="en-US" b="1" dirty="0"/>
              <a:t>统计算法</a:t>
            </a:r>
            <a:r>
              <a:rPr lang="en-US" altLang="zh-CN" b="1" dirty="0"/>
              <a:t>)</a:t>
            </a:r>
          </a:p>
        </p:txBody>
      </p:sp>
      <p:graphicFrame>
        <p:nvGraphicFramePr>
          <p:cNvPr id="234511" name="Object 15">
            <a:extLst>
              <a:ext uri="{FF2B5EF4-FFF2-40B4-BE49-F238E27FC236}">
                <a16:creationId xmlns:a16="http://schemas.microsoft.com/office/drawing/2014/main" id="{4E8B8269-1DA4-4330-8E18-57D535DA1652}"/>
              </a:ext>
            </a:extLst>
          </p:cNvPr>
          <p:cNvGraphicFramePr>
            <a:graphicFrameLocks noGrp="1" noChangeAspect="1"/>
          </p:cNvGraphicFramePr>
          <p:nvPr>
            <p:ph idx="1"/>
            <p:extLst>
              <p:ext uri="{D42A27DB-BD31-4B8C-83A1-F6EECF244321}">
                <p14:modId xmlns:p14="http://schemas.microsoft.com/office/powerpoint/2010/main" val="241119752"/>
              </p:ext>
            </p:extLst>
          </p:nvPr>
        </p:nvGraphicFramePr>
        <p:xfrm>
          <a:off x="5694641" y="5253333"/>
          <a:ext cx="1768680" cy="510952"/>
        </p:xfrm>
        <a:graphic>
          <a:graphicData uri="http://schemas.openxmlformats.org/presentationml/2006/ole">
            <mc:AlternateContent xmlns:mc="http://schemas.openxmlformats.org/markup-compatibility/2006">
              <mc:Choice xmlns:v="urn:schemas-microsoft-com:vml" Requires="v">
                <p:oleObj spid="_x0000_s133263" name="Equation" r:id="rId3" imgW="1143000" imgH="330200" progId="Equation.DSMT4">
                  <p:embed/>
                </p:oleObj>
              </mc:Choice>
              <mc:Fallback>
                <p:oleObj name="Equation" r:id="rId3" imgW="1143000" imgH="330200" progId="Equation.DSMT4">
                  <p:embed/>
                  <p:pic>
                    <p:nvPicPr>
                      <p:cNvPr id="0" name="Object 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641" y="5253333"/>
                        <a:ext cx="1768680" cy="510952"/>
                      </a:xfrm>
                      <a:prstGeom prst="rect">
                        <a:avLst/>
                      </a:prstGeom>
                      <a:solidFill>
                        <a:srgbClr val="333399"/>
                      </a:solidFill>
                      <a:ln>
                        <a:noFill/>
                      </a:ln>
                      <a:effectLst/>
                    </p:spPr>
                  </p:pic>
                </p:oleObj>
              </mc:Fallback>
            </mc:AlternateContent>
          </a:graphicData>
        </a:graphic>
      </p:graphicFrame>
      <p:sp>
        <p:nvSpPr>
          <p:cNvPr id="19" name="灯片编号占位符 5">
            <a:extLst>
              <a:ext uri="{FF2B5EF4-FFF2-40B4-BE49-F238E27FC236}">
                <a16:creationId xmlns:a16="http://schemas.microsoft.com/office/drawing/2014/main" id="{02A6C914-CF75-4C08-A5E8-C42A4BA99176}"/>
              </a:ext>
            </a:extLst>
          </p:cNvPr>
          <p:cNvSpPr>
            <a:spLocks noGrp="1"/>
          </p:cNvSpPr>
          <p:nvPr>
            <p:ph type="sldNum" sz="quarter" idx="12"/>
          </p:nvPr>
        </p:nvSpPr>
        <p:spPr/>
        <p:txBody>
          <a:bodyPr/>
          <a:lstStyle/>
          <a:p>
            <a:pPr>
              <a:defRPr/>
            </a:pPr>
            <a:fld id="{6BBBC970-7A1C-441B-B476-4AAFEFAA0FAE}" type="slidenum">
              <a:rPr lang="en-US" altLang="zh-CN"/>
              <a:pPr>
                <a:defRPr/>
              </a:pPr>
              <a:t>119</a:t>
            </a:fld>
            <a:endParaRPr lang="en-US" altLang="zh-CN"/>
          </a:p>
        </p:txBody>
      </p:sp>
      <p:grpSp>
        <p:nvGrpSpPr>
          <p:cNvPr id="234499" name="Group 3">
            <a:extLst>
              <a:ext uri="{FF2B5EF4-FFF2-40B4-BE49-F238E27FC236}">
                <a16:creationId xmlns:a16="http://schemas.microsoft.com/office/drawing/2014/main" id="{4754CCBC-B816-4631-8735-F3D8E0F0294C}"/>
              </a:ext>
            </a:extLst>
          </p:cNvPr>
          <p:cNvGrpSpPr>
            <a:grpSpLocks/>
          </p:cNvGrpSpPr>
          <p:nvPr/>
        </p:nvGrpSpPr>
        <p:grpSpPr bwMode="auto">
          <a:xfrm>
            <a:off x="5364163" y="1773238"/>
            <a:ext cx="2952750" cy="2598737"/>
            <a:chOff x="3379" y="1117"/>
            <a:chExt cx="1860" cy="1637"/>
          </a:xfrm>
        </p:grpSpPr>
        <p:sp>
          <p:nvSpPr>
            <p:cNvPr id="133131" name="Line 4">
              <a:extLst>
                <a:ext uri="{FF2B5EF4-FFF2-40B4-BE49-F238E27FC236}">
                  <a16:creationId xmlns:a16="http://schemas.microsoft.com/office/drawing/2014/main" id="{09258836-2C72-42BD-BED7-B445D3B99F17}"/>
                </a:ext>
              </a:extLst>
            </p:cNvPr>
            <p:cNvSpPr>
              <a:spLocks noChangeShapeType="1"/>
            </p:cNvSpPr>
            <p:nvPr/>
          </p:nvSpPr>
          <p:spPr bwMode="auto">
            <a:xfrm flipV="1">
              <a:off x="4014" y="1117"/>
              <a:ext cx="0" cy="1179"/>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32" name="Line 5">
              <a:extLst>
                <a:ext uri="{FF2B5EF4-FFF2-40B4-BE49-F238E27FC236}">
                  <a16:creationId xmlns:a16="http://schemas.microsoft.com/office/drawing/2014/main" id="{C9DFF210-8560-4D25-A662-6464ABFE2347}"/>
                </a:ext>
              </a:extLst>
            </p:cNvPr>
            <p:cNvSpPr>
              <a:spLocks noChangeShapeType="1"/>
            </p:cNvSpPr>
            <p:nvPr/>
          </p:nvSpPr>
          <p:spPr bwMode="auto">
            <a:xfrm>
              <a:off x="4014" y="2296"/>
              <a:ext cx="122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33" name="Line 6">
              <a:extLst>
                <a:ext uri="{FF2B5EF4-FFF2-40B4-BE49-F238E27FC236}">
                  <a16:creationId xmlns:a16="http://schemas.microsoft.com/office/drawing/2014/main" id="{5E8813F8-7720-44BD-A357-36768711D3D2}"/>
                </a:ext>
              </a:extLst>
            </p:cNvPr>
            <p:cNvSpPr>
              <a:spLocks noChangeShapeType="1"/>
            </p:cNvSpPr>
            <p:nvPr/>
          </p:nvSpPr>
          <p:spPr bwMode="auto">
            <a:xfrm flipH="1">
              <a:off x="3515" y="2296"/>
              <a:ext cx="499" cy="45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34" name="Text Box 7">
              <a:extLst>
                <a:ext uri="{FF2B5EF4-FFF2-40B4-BE49-F238E27FC236}">
                  <a16:creationId xmlns:a16="http://schemas.microsoft.com/office/drawing/2014/main" id="{0D9C8900-CB0D-4350-AB25-2EDF8D25C640}"/>
                </a:ext>
              </a:extLst>
            </p:cNvPr>
            <p:cNvSpPr txBox="1">
              <a:spLocks noChangeArrowheads="1"/>
            </p:cNvSpPr>
            <p:nvPr/>
          </p:nvSpPr>
          <p:spPr bwMode="auto">
            <a:xfrm>
              <a:off x="3916" y="2265"/>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i="1">
                  <a:latin typeface="Times New Roman" panose="02020603050405020304" pitchFamily="18" charset="0"/>
                  <a:ea typeface="宋体" panose="02010600030101010101" pitchFamily="2" charset="-122"/>
                </a:rPr>
                <a:t>O</a:t>
              </a:r>
            </a:p>
          </p:txBody>
        </p:sp>
        <p:sp>
          <p:nvSpPr>
            <p:cNvPr id="133135" name="Text Box 8">
              <a:extLst>
                <a:ext uri="{FF2B5EF4-FFF2-40B4-BE49-F238E27FC236}">
                  <a16:creationId xmlns:a16="http://schemas.microsoft.com/office/drawing/2014/main" id="{251A6445-5365-419B-B9E3-56BF154CB07A}"/>
                </a:ext>
              </a:extLst>
            </p:cNvPr>
            <p:cNvSpPr txBox="1">
              <a:spLocks noChangeArrowheads="1"/>
            </p:cNvSpPr>
            <p:nvPr/>
          </p:nvSpPr>
          <p:spPr bwMode="auto">
            <a:xfrm>
              <a:off x="3379" y="252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i="1">
                  <a:latin typeface="Times New Roman" panose="02020603050405020304" pitchFamily="18" charset="0"/>
                  <a:ea typeface="宋体" panose="02010600030101010101" pitchFamily="2" charset="-122"/>
                </a:rPr>
                <a:t>x</a:t>
              </a:r>
            </a:p>
          </p:txBody>
        </p:sp>
        <p:sp>
          <p:nvSpPr>
            <p:cNvPr id="133136" name="Text Box 9">
              <a:extLst>
                <a:ext uri="{FF2B5EF4-FFF2-40B4-BE49-F238E27FC236}">
                  <a16:creationId xmlns:a16="http://schemas.microsoft.com/office/drawing/2014/main" id="{6E548CA2-6A88-41F7-B820-71CC9DBBBD36}"/>
                </a:ext>
              </a:extLst>
            </p:cNvPr>
            <p:cNvSpPr txBox="1">
              <a:spLocks noChangeArrowheads="1"/>
            </p:cNvSpPr>
            <p:nvPr/>
          </p:nvSpPr>
          <p:spPr bwMode="auto">
            <a:xfrm>
              <a:off x="5012" y="2251"/>
              <a:ext cx="1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i="1">
                  <a:latin typeface="Times New Roman" panose="02020603050405020304" pitchFamily="18" charset="0"/>
                  <a:ea typeface="宋体" panose="02010600030101010101" pitchFamily="2" charset="-122"/>
                </a:rPr>
                <a:t>y</a:t>
              </a:r>
            </a:p>
          </p:txBody>
        </p:sp>
        <p:sp>
          <p:nvSpPr>
            <p:cNvPr id="133137" name="Text Box 10">
              <a:extLst>
                <a:ext uri="{FF2B5EF4-FFF2-40B4-BE49-F238E27FC236}">
                  <a16:creationId xmlns:a16="http://schemas.microsoft.com/office/drawing/2014/main" id="{CD0FF238-DF18-4374-9678-0D1D3D471080}"/>
                </a:ext>
              </a:extLst>
            </p:cNvPr>
            <p:cNvSpPr txBox="1">
              <a:spLocks noChangeArrowheads="1"/>
            </p:cNvSpPr>
            <p:nvPr/>
          </p:nvSpPr>
          <p:spPr bwMode="auto">
            <a:xfrm>
              <a:off x="3833" y="1117"/>
              <a:ext cx="1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i="1">
                  <a:latin typeface="Times New Roman" panose="02020603050405020304" pitchFamily="18" charset="0"/>
                  <a:ea typeface="宋体" panose="02010600030101010101" pitchFamily="2" charset="-122"/>
                </a:rPr>
                <a:t>z</a:t>
              </a:r>
            </a:p>
          </p:txBody>
        </p:sp>
      </p:grpSp>
      <p:sp>
        <p:nvSpPr>
          <p:cNvPr id="234507" name="Freeform 11">
            <a:extLst>
              <a:ext uri="{FF2B5EF4-FFF2-40B4-BE49-F238E27FC236}">
                <a16:creationId xmlns:a16="http://schemas.microsoft.com/office/drawing/2014/main" id="{19E734A6-E6C1-4EC1-A71D-A9B7E40B692A}"/>
              </a:ext>
            </a:extLst>
          </p:cNvPr>
          <p:cNvSpPr>
            <a:spLocks/>
          </p:cNvSpPr>
          <p:nvPr/>
        </p:nvSpPr>
        <p:spPr bwMode="auto">
          <a:xfrm>
            <a:off x="5700713" y="2036763"/>
            <a:ext cx="2159000" cy="2352675"/>
          </a:xfrm>
          <a:custGeom>
            <a:avLst/>
            <a:gdLst>
              <a:gd name="T0" fmla="*/ 2147483646 w 1360"/>
              <a:gd name="T1" fmla="*/ 2147483646 h 1482"/>
              <a:gd name="T2" fmla="*/ 2147483646 w 1360"/>
              <a:gd name="T3" fmla="*/ 2147483646 h 1482"/>
              <a:gd name="T4" fmla="*/ 2147483646 w 1360"/>
              <a:gd name="T5" fmla="*/ 2147483646 h 1482"/>
              <a:gd name="T6" fmla="*/ 2147483646 w 1360"/>
              <a:gd name="T7" fmla="*/ 2147483646 h 1482"/>
              <a:gd name="T8" fmla="*/ 2147483646 w 1360"/>
              <a:gd name="T9" fmla="*/ 2147483646 h 1482"/>
              <a:gd name="T10" fmla="*/ 2147483646 w 1360"/>
              <a:gd name="T11" fmla="*/ 2147483646 h 1482"/>
              <a:gd name="T12" fmla="*/ 2147483646 w 1360"/>
              <a:gd name="T13" fmla="*/ 2147483646 h 1482"/>
              <a:gd name="T14" fmla="*/ 2147483646 w 1360"/>
              <a:gd name="T15" fmla="*/ 2147483646 h 1482"/>
              <a:gd name="T16" fmla="*/ 2147483646 w 1360"/>
              <a:gd name="T17" fmla="*/ 2147483646 h 1482"/>
              <a:gd name="T18" fmla="*/ 2147483646 w 1360"/>
              <a:gd name="T19" fmla="*/ 2147483646 h 1482"/>
              <a:gd name="T20" fmla="*/ 2147483646 w 1360"/>
              <a:gd name="T21" fmla="*/ 2147483646 h 1482"/>
              <a:gd name="T22" fmla="*/ 2147483646 w 1360"/>
              <a:gd name="T23" fmla="*/ 2147483646 h 1482"/>
              <a:gd name="T24" fmla="*/ 2147483646 w 1360"/>
              <a:gd name="T25" fmla="*/ 2147483646 h 1482"/>
              <a:gd name="T26" fmla="*/ 2147483646 w 1360"/>
              <a:gd name="T27" fmla="*/ 2147483646 h 1482"/>
              <a:gd name="T28" fmla="*/ 2147483646 w 1360"/>
              <a:gd name="T29" fmla="*/ 2147483646 h 1482"/>
              <a:gd name="T30" fmla="*/ 2147483646 w 1360"/>
              <a:gd name="T31" fmla="*/ 2147483646 h 1482"/>
              <a:gd name="T32" fmla="*/ 2147483646 w 1360"/>
              <a:gd name="T33" fmla="*/ 2147483646 h 1482"/>
              <a:gd name="T34" fmla="*/ 2147483646 w 1360"/>
              <a:gd name="T35" fmla="*/ 2147483646 h 1482"/>
              <a:gd name="T36" fmla="*/ 2147483646 w 1360"/>
              <a:gd name="T37" fmla="*/ 2147483646 h 1482"/>
              <a:gd name="T38" fmla="*/ 2147483646 w 1360"/>
              <a:gd name="T39" fmla="*/ 2147483646 h 1482"/>
              <a:gd name="T40" fmla="*/ 2147483646 w 1360"/>
              <a:gd name="T41" fmla="*/ 2147483646 h 1482"/>
              <a:gd name="T42" fmla="*/ 2147483646 w 1360"/>
              <a:gd name="T43" fmla="*/ 2147483646 h 1482"/>
              <a:gd name="T44" fmla="*/ 2147483646 w 1360"/>
              <a:gd name="T45" fmla="*/ 2147483646 h 1482"/>
              <a:gd name="T46" fmla="*/ 2147483646 w 1360"/>
              <a:gd name="T47" fmla="*/ 2147483646 h 1482"/>
              <a:gd name="T48" fmla="*/ 2147483646 w 1360"/>
              <a:gd name="T49" fmla="*/ 2147483646 h 1482"/>
              <a:gd name="T50" fmla="*/ 2147483646 w 1360"/>
              <a:gd name="T51" fmla="*/ 2147483646 h 14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60" h="1482">
                <a:moveTo>
                  <a:pt x="423" y="1013"/>
                </a:moveTo>
                <a:cubicBezTo>
                  <a:pt x="396" y="873"/>
                  <a:pt x="370" y="734"/>
                  <a:pt x="332" y="696"/>
                </a:cubicBezTo>
                <a:cubicBezTo>
                  <a:pt x="294" y="658"/>
                  <a:pt x="203" y="741"/>
                  <a:pt x="196" y="786"/>
                </a:cubicBezTo>
                <a:cubicBezTo>
                  <a:pt x="189" y="831"/>
                  <a:pt x="287" y="930"/>
                  <a:pt x="287" y="968"/>
                </a:cubicBezTo>
                <a:cubicBezTo>
                  <a:pt x="287" y="1006"/>
                  <a:pt x="241" y="1043"/>
                  <a:pt x="196" y="1013"/>
                </a:cubicBezTo>
                <a:cubicBezTo>
                  <a:pt x="151" y="983"/>
                  <a:pt x="0" y="824"/>
                  <a:pt x="15" y="786"/>
                </a:cubicBezTo>
                <a:cubicBezTo>
                  <a:pt x="30" y="748"/>
                  <a:pt x="189" y="748"/>
                  <a:pt x="287" y="786"/>
                </a:cubicBezTo>
                <a:cubicBezTo>
                  <a:pt x="385" y="824"/>
                  <a:pt x="521" y="937"/>
                  <a:pt x="604" y="1013"/>
                </a:cubicBezTo>
                <a:cubicBezTo>
                  <a:pt x="687" y="1089"/>
                  <a:pt x="726" y="1202"/>
                  <a:pt x="786" y="1240"/>
                </a:cubicBezTo>
                <a:cubicBezTo>
                  <a:pt x="846" y="1278"/>
                  <a:pt x="922" y="1263"/>
                  <a:pt x="967" y="1240"/>
                </a:cubicBezTo>
                <a:cubicBezTo>
                  <a:pt x="1012" y="1217"/>
                  <a:pt x="1005" y="1104"/>
                  <a:pt x="1058" y="1104"/>
                </a:cubicBezTo>
                <a:cubicBezTo>
                  <a:pt x="1111" y="1104"/>
                  <a:pt x="1277" y="1179"/>
                  <a:pt x="1285" y="1240"/>
                </a:cubicBezTo>
                <a:cubicBezTo>
                  <a:pt x="1293" y="1301"/>
                  <a:pt x="1171" y="1482"/>
                  <a:pt x="1103" y="1467"/>
                </a:cubicBezTo>
                <a:cubicBezTo>
                  <a:pt x="1035" y="1452"/>
                  <a:pt x="937" y="1293"/>
                  <a:pt x="877" y="1149"/>
                </a:cubicBezTo>
                <a:cubicBezTo>
                  <a:pt x="817" y="1005"/>
                  <a:pt x="718" y="726"/>
                  <a:pt x="741" y="605"/>
                </a:cubicBezTo>
                <a:cubicBezTo>
                  <a:pt x="764" y="484"/>
                  <a:pt x="960" y="423"/>
                  <a:pt x="1013" y="423"/>
                </a:cubicBezTo>
                <a:cubicBezTo>
                  <a:pt x="1066" y="423"/>
                  <a:pt x="1073" y="582"/>
                  <a:pt x="1058" y="605"/>
                </a:cubicBezTo>
                <a:cubicBezTo>
                  <a:pt x="1043" y="628"/>
                  <a:pt x="975" y="620"/>
                  <a:pt x="922" y="559"/>
                </a:cubicBezTo>
                <a:cubicBezTo>
                  <a:pt x="869" y="498"/>
                  <a:pt x="711" y="310"/>
                  <a:pt x="741" y="242"/>
                </a:cubicBezTo>
                <a:cubicBezTo>
                  <a:pt x="771" y="174"/>
                  <a:pt x="1050" y="189"/>
                  <a:pt x="1103" y="151"/>
                </a:cubicBezTo>
                <a:cubicBezTo>
                  <a:pt x="1156" y="113"/>
                  <a:pt x="1088" y="30"/>
                  <a:pt x="1058" y="15"/>
                </a:cubicBezTo>
                <a:cubicBezTo>
                  <a:pt x="1028" y="0"/>
                  <a:pt x="915" y="1"/>
                  <a:pt x="922" y="61"/>
                </a:cubicBezTo>
                <a:cubicBezTo>
                  <a:pt x="929" y="121"/>
                  <a:pt x="1035" y="295"/>
                  <a:pt x="1103" y="378"/>
                </a:cubicBezTo>
                <a:cubicBezTo>
                  <a:pt x="1171" y="461"/>
                  <a:pt x="1300" y="506"/>
                  <a:pt x="1330" y="559"/>
                </a:cubicBezTo>
                <a:cubicBezTo>
                  <a:pt x="1360" y="612"/>
                  <a:pt x="1323" y="666"/>
                  <a:pt x="1285" y="696"/>
                </a:cubicBezTo>
                <a:cubicBezTo>
                  <a:pt x="1247" y="726"/>
                  <a:pt x="1175" y="733"/>
                  <a:pt x="1103" y="741"/>
                </a:cubicBezTo>
              </a:path>
            </a:pathLst>
          </a:custGeom>
          <a:noFill/>
          <a:ln w="28575" cmpd="sng">
            <a:solidFill>
              <a:schemeClr val="tx1"/>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08" name="Line 12">
            <a:extLst>
              <a:ext uri="{FF2B5EF4-FFF2-40B4-BE49-F238E27FC236}">
                <a16:creationId xmlns:a16="http://schemas.microsoft.com/office/drawing/2014/main" id="{480A42F8-6A3C-43FA-B1A9-E640DF9F087D}"/>
              </a:ext>
            </a:extLst>
          </p:cNvPr>
          <p:cNvSpPr>
            <a:spLocks noChangeShapeType="1"/>
          </p:cNvSpPr>
          <p:nvPr/>
        </p:nvSpPr>
        <p:spPr bwMode="auto">
          <a:xfrm flipV="1">
            <a:off x="6372225" y="3213100"/>
            <a:ext cx="1079500" cy="431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4509" name="AutoShape 13">
            <a:extLst>
              <a:ext uri="{FF2B5EF4-FFF2-40B4-BE49-F238E27FC236}">
                <a16:creationId xmlns:a16="http://schemas.microsoft.com/office/drawing/2014/main" id="{B9BE64BA-CD08-4077-8A3B-C3DC09E56B4B}"/>
              </a:ext>
            </a:extLst>
          </p:cNvPr>
          <p:cNvSpPr>
            <a:spLocks noChangeArrowheads="1"/>
          </p:cNvSpPr>
          <p:nvPr/>
        </p:nvSpPr>
        <p:spPr bwMode="auto">
          <a:xfrm>
            <a:off x="7269163" y="3035300"/>
            <a:ext cx="360362" cy="360363"/>
          </a:xfrm>
          <a:prstGeom prst="cube">
            <a:avLst>
              <a:gd name="adj" fmla="val 25000"/>
            </a:avLst>
          </a:prstGeom>
          <a:noFill/>
          <a:ln w="25400">
            <a:solidFill>
              <a:srgbClr val="FFFF00"/>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234510" name="Text Box 14">
            <a:extLst>
              <a:ext uri="{FF2B5EF4-FFF2-40B4-BE49-F238E27FC236}">
                <a16:creationId xmlns:a16="http://schemas.microsoft.com/office/drawing/2014/main" id="{2D4A7860-7DED-49BF-87BA-9275324594F5}"/>
              </a:ext>
            </a:extLst>
          </p:cNvPr>
          <p:cNvSpPr txBox="1">
            <a:spLocks noChangeArrowheads="1"/>
          </p:cNvSpPr>
          <p:nvPr/>
        </p:nvSpPr>
        <p:spPr bwMode="auto">
          <a:xfrm>
            <a:off x="7596188" y="3213100"/>
            <a:ext cx="1279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Times New Roman" panose="02020603050405020304" pitchFamily="18" charset="0"/>
                <a:ea typeface="宋体" panose="02010600030101010101" pitchFamily="2" charset="-122"/>
              </a:rPr>
              <a:t>d</a:t>
            </a:r>
            <a:r>
              <a:rPr lang="en-US" altLang="zh-CN" i="1">
                <a:latin typeface="Times New Roman" panose="02020603050405020304" pitchFamily="18" charset="0"/>
                <a:ea typeface="宋体" panose="02010600030101010101" pitchFamily="2" charset="-122"/>
              </a:rPr>
              <a:t>V</a:t>
            </a:r>
            <a:r>
              <a:rPr lang="en-US" altLang="zh-CN">
                <a:latin typeface="Times New Roman" panose="02020603050405020304" pitchFamily="18" charset="0"/>
                <a:ea typeface="宋体" panose="02010600030101010101" pitchFamily="2" charset="-122"/>
              </a:rPr>
              <a:t>=d</a:t>
            </a:r>
            <a:r>
              <a:rPr lang="en-US" altLang="zh-CN" i="1">
                <a:latin typeface="Times New Roman" panose="02020603050405020304" pitchFamily="18" charset="0"/>
                <a:ea typeface="宋体" panose="02010600030101010101" pitchFamily="2" charset="-122"/>
              </a:rPr>
              <a:t>x</a:t>
            </a:r>
            <a:r>
              <a:rPr lang="en-US" altLang="zh-CN">
                <a:latin typeface="Times New Roman" panose="02020603050405020304" pitchFamily="18" charset="0"/>
                <a:ea typeface="宋体" panose="02010600030101010101" pitchFamily="2" charset="-122"/>
              </a:rPr>
              <a:t>d</a:t>
            </a:r>
            <a:r>
              <a:rPr lang="en-US" altLang="zh-CN" i="1">
                <a:latin typeface="Times New Roman" panose="02020603050405020304" pitchFamily="18" charset="0"/>
                <a:ea typeface="宋体" panose="02010600030101010101" pitchFamily="2" charset="-122"/>
              </a:rPr>
              <a:t>y</a:t>
            </a:r>
            <a:r>
              <a:rPr lang="en-US" altLang="zh-CN">
                <a:latin typeface="Times New Roman" panose="02020603050405020304" pitchFamily="18" charset="0"/>
                <a:ea typeface="宋体" panose="02010600030101010101" pitchFamily="2" charset="-122"/>
              </a:rPr>
              <a:t>d</a:t>
            </a:r>
            <a:r>
              <a:rPr lang="en-US" altLang="zh-CN" i="1">
                <a:latin typeface="Times New Roman" panose="02020603050405020304" pitchFamily="18" charset="0"/>
                <a:ea typeface="宋体" panose="02010600030101010101" pitchFamily="2" charset="-122"/>
              </a:rPr>
              <a:t>z</a:t>
            </a:r>
          </a:p>
        </p:txBody>
      </p:sp>
      <p:sp>
        <p:nvSpPr>
          <p:cNvPr id="234512" name="Text Box 16">
            <a:extLst>
              <a:ext uri="{FF2B5EF4-FFF2-40B4-BE49-F238E27FC236}">
                <a16:creationId xmlns:a16="http://schemas.microsoft.com/office/drawing/2014/main" id="{09BCF970-92C8-4208-91DA-A32292357701}"/>
              </a:ext>
            </a:extLst>
          </p:cNvPr>
          <p:cNvSpPr txBox="1">
            <a:spLocks noChangeArrowheads="1"/>
          </p:cNvSpPr>
          <p:nvPr/>
        </p:nvSpPr>
        <p:spPr bwMode="auto">
          <a:xfrm>
            <a:off x="563564" y="1654175"/>
            <a:ext cx="4824412" cy="385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5000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三维空间无规行走</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在三维空间中任意行走</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从坐标原点出发</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每跨一步距离为 </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走了 </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步后</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出现在离原点距离为 </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h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处的小体积单元</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内的几率大小为 </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末端距的几率密度</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则均方末端距可用下式表示</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5">
            <a:extLst>
              <a:ext uri="{FF2B5EF4-FFF2-40B4-BE49-F238E27FC236}">
                <a16:creationId xmlns:a16="http://schemas.microsoft.com/office/drawing/2014/main" id="{C97DC70C-6DD6-4445-8FA4-667DA0C87E9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64B8EFE-C7A7-462D-ABF4-D7CAABB78497}" type="slidenum">
              <a:rPr lang="zh-CN" altLang="zh-CN" smtClean="0"/>
              <a:pPr/>
              <a:t>12</a:t>
            </a:fld>
            <a:endParaRPr lang="zh-CN" altLang="zh-CN"/>
          </a:p>
        </p:txBody>
      </p:sp>
      <p:sp>
        <p:nvSpPr>
          <p:cNvPr id="15362" name="Rectangle 2">
            <a:extLst>
              <a:ext uri="{FF2B5EF4-FFF2-40B4-BE49-F238E27FC236}">
                <a16:creationId xmlns:a16="http://schemas.microsoft.com/office/drawing/2014/main" id="{A696D976-882B-4AB1-A6E4-556F60C693D9}"/>
              </a:ext>
            </a:extLst>
          </p:cNvPr>
          <p:cNvSpPr>
            <a:spLocks noGrp="1" noRot="1" noChangeArrowheads="1"/>
          </p:cNvSpPr>
          <p:nvPr>
            <p:ph idx="1"/>
          </p:nvPr>
        </p:nvSpPr>
        <p:spPr>
          <a:xfrm>
            <a:off x="2484438" y="692150"/>
            <a:ext cx="6126162" cy="5759450"/>
          </a:xfrm>
        </p:spPr>
        <p:txBody>
          <a:bodyPr/>
          <a:lstStyle/>
          <a:p>
            <a:pPr>
              <a:lnSpc>
                <a:spcPct val="90000"/>
              </a:lnSpc>
            </a:pPr>
            <a:r>
              <a:rPr lang="zh-CN" altLang="zh-CN" sz="2400"/>
              <a:t>J.M.Lehn</a:t>
            </a:r>
          </a:p>
          <a:p>
            <a:pPr lvl="1">
              <a:lnSpc>
                <a:spcPct val="90000"/>
              </a:lnSpc>
            </a:pPr>
            <a:r>
              <a:rPr lang="zh-CN" altLang="zh-CN" sz="2000"/>
              <a:t>1987 </a:t>
            </a:r>
            <a:r>
              <a:rPr lang="zh-CN" altLang="en-US" sz="2000"/>
              <a:t>通过环状大分子反应，制备具有生物特性和功能特性的超分子，而创立了超分子化学，获诺贝尔化学奖；</a:t>
            </a:r>
          </a:p>
          <a:p>
            <a:pPr>
              <a:lnSpc>
                <a:spcPct val="90000"/>
              </a:lnSpc>
            </a:pPr>
            <a:r>
              <a:rPr lang="zh-CN" altLang="zh-CN" sz="2400"/>
              <a:t>D.G.deGeens</a:t>
            </a:r>
          </a:p>
          <a:p>
            <a:pPr lvl="1">
              <a:lnSpc>
                <a:spcPct val="90000"/>
              </a:lnSpc>
            </a:pPr>
            <a:r>
              <a:rPr lang="zh-CN" altLang="zh-CN" sz="2000"/>
              <a:t>1991 </a:t>
            </a:r>
            <a:r>
              <a:rPr lang="zh-CN" altLang="en-US" sz="2000"/>
              <a:t>提出“</a:t>
            </a:r>
            <a:r>
              <a:rPr lang="zh-CN" altLang="zh-CN" sz="2000"/>
              <a:t>soft matter”</a:t>
            </a:r>
            <a:r>
              <a:rPr lang="zh-CN" altLang="en-US" sz="2000"/>
              <a:t>概念，并获诺贝尔物理奖，阐述了高分子、生物大分子、液晶、胶体、乳胶、微乳胶等软物质的对称性、低能量激发和拓朴缺陷关系；</a:t>
            </a:r>
          </a:p>
          <a:p>
            <a:pPr>
              <a:lnSpc>
                <a:spcPct val="90000"/>
              </a:lnSpc>
            </a:pPr>
            <a:r>
              <a:rPr lang="zh-CN" altLang="zh-CN" sz="2400"/>
              <a:t>Alan Heeger, Alan MacDiarmind, </a:t>
            </a:r>
            <a:r>
              <a:rPr lang="zh-CN" altLang="en-US" sz="2400"/>
              <a:t>白川英树</a:t>
            </a:r>
          </a:p>
          <a:p>
            <a:pPr lvl="1">
              <a:lnSpc>
                <a:spcPct val="90000"/>
              </a:lnSpc>
            </a:pPr>
            <a:r>
              <a:rPr lang="zh-CN" altLang="en-US" sz="2000"/>
              <a:t>聚乙炔掺杂后，呈现金属的导电性，导电高分子的发现为分子电子学的建立打下基础，在能源、光电子器件、信息、传感器、分子导线、分子器件及电磁屏蔽、金属防腐、隐身材料等方面有应用前景。</a:t>
            </a:r>
            <a:r>
              <a:rPr lang="zh-CN" altLang="zh-CN" sz="2000"/>
              <a:t>2000 </a:t>
            </a:r>
            <a:r>
              <a:rPr lang="zh-CN" altLang="en-US" sz="2000"/>
              <a:t>导电高分子合成及导电机理研究而获得诺贝尔化学奖</a:t>
            </a:r>
          </a:p>
        </p:txBody>
      </p:sp>
      <p:sp>
        <p:nvSpPr>
          <p:cNvPr id="15363" name="Rectangle 3">
            <a:extLst>
              <a:ext uri="{FF2B5EF4-FFF2-40B4-BE49-F238E27FC236}">
                <a16:creationId xmlns:a16="http://schemas.microsoft.com/office/drawing/2014/main" id="{F26AC64D-4C86-4446-84A9-F7DF0B237CAF}"/>
              </a:ext>
            </a:extLst>
          </p:cNvPr>
          <p:cNvSpPr>
            <a:spLocks noGrp="1" noRot="1" noChangeArrowheads="1"/>
          </p:cNvSpPr>
          <p:nvPr>
            <p:ph type="title"/>
          </p:nvPr>
        </p:nvSpPr>
        <p:spPr>
          <a:xfrm>
            <a:off x="755576" y="1916113"/>
            <a:ext cx="1296144" cy="1873250"/>
          </a:xfrm>
          <a:solidFill>
            <a:schemeClr val="accent2"/>
          </a:solidFill>
        </p:spPr>
        <p:txBody>
          <a:bodyPr lIns="0" tIns="0" rIns="0" bIns="0"/>
          <a:lstStyle/>
          <a:p>
            <a:r>
              <a:rPr lang="zh-CN" altLang="en-US" sz="4000" b="1" dirty="0"/>
              <a:t>发展与</a:t>
            </a:r>
            <a:br>
              <a:rPr lang="zh-CN" altLang="en-US" sz="4000" b="1" dirty="0"/>
            </a:br>
            <a:r>
              <a:rPr lang="zh-CN" altLang="en-US" sz="4000" b="1" dirty="0"/>
              <a:t>现状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0949B7CA-4433-4A9D-BD9F-0CB08B414517}"/>
              </a:ext>
            </a:extLst>
          </p:cNvPr>
          <p:cNvSpPr>
            <a:spLocks noGrp="1"/>
          </p:cNvSpPr>
          <p:nvPr>
            <p:ph type="sldNum" sz="quarter" idx="12"/>
          </p:nvPr>
        </p:nvSpPr>
        <p:spPr>
          <a:xfrm>
            <a:off x="6444208" y="6310312"/>
            <a:ext cx="2057400" cy="365125"/>
          </a:xfrm>
        </p:spPr>
        <p:txBody>
          <a:bodyPr/>
          <a:lstStyle/>
          <a:p>
            <a:pPr>
              <a:defRPr/>
            </a:pPr>
            <a:fld id="{B20F52E6-2AD8-404D-B649-4AC4199F66EF}" type="slidenum">
              <a:rPr lang="en-US" altLang="zh-CN"/>
              <a:pPr>
                <a:defRPr/>
              </a:pPr>
              <a:t>120</a:t>
            </a:fld>
            <a:endParaRPr lang="en-US" altLang="zh-CN"/>
          </a:p>
        </p:txBody>
      </p:sp>
      <p:sp>
        <p:nvSpPr>
          <p:cNvPr id="134148" name="Text Box 3">
            <a:extLst>
              <a:ext uri="{FF2B5EF4-FFF2-40B4-BE49-F238E27FC236}">
                <a16:creationId xmlns:a16="http://schemas.microsoft.com/office/drawing/2014/main" id="{F2EA6231-B0BB-475E-971D-E5E3BBD78611}"/>
              </a:ext>
            </a:extLst>
          </p:cNvPr>
          <p:cNvSpPr txBox="1">
            <a:spLocks noChangeArrowheads="1"/>
          </p:cNvSpPr>
          <p:nvPr/>
        </p:nvSpPr>
        <p:spPr bwMode="auto">
          <a:xfrm>
            <a:off x="377130" y="1322099"/>
            <a:ext cx="8305800" cy="521681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endPar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自由连接链：</a:t>
            </a:r>
          </a:p>
          <a:p>
            <a:pPr algn="just" eaLnBrk="1" hangingPunct="1"/>
            <a:endPar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W(h)</a:t>
            </a: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是未端距的几率密度分布函数。</a:t>
            </a:r>
          </a:p>
          <a:p>
            <a:pPr algn="just" eaLnBrk="1" hangingPunct="1"/>
            <a:endPar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W(h)</a:t>
            </a: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：定义高分子链端固定在坐标原点，三维空间无规行走，一端出现在离原点距离为</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a:t>
            </a: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处小体积元内几率大小。</a:t>
            </a:r>
            <a:endPar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endPar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endPar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W(</a:t>
            </a:r>
            <a:r>
              <a:rPr kumimoji="1"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x,y,z</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dxdydz</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dxdydz</a:t>
            </a: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algn="just" eaLnBrk="1" hangingPunct="1"/>
            <a:endPar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endPar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W(</a:t>
            </a:r>
            <a:r>
              <a:rPr kumimoji="1"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x,y,z</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                          </a:t>
            </a: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称为高斯密度分布函数。</a:t>
            </a:r>
          </a:p>
          <a:p>
            <a:pPr algn="just" eaLnBrk="1" hangingPunct="1"/>
            <a:endPar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4149" name="Object 4">
            <a:extLst>
              <a:ext uri="{FF2B5EF4-FFF2-40B4-BE49-F238E27FC236}">
                <a16:creationId xmlns:a16="http://schemas.microsoft.com/office/drawing/2014/main" id="{312EDD09-1568-412E-8A77-F27AD02823AA}"/>
              </a:ext>
            </a:extLst>
          </p:cNvPr>
          <p:cNvGraphicFramePr>
            <a:graphicFrameLocks noChangeAspect="1"/>
          </p:cNvGraphicFramePr>
          <p:nvPr>
            <p:extLst>
              <p:ext uri="{D42A27DB-BD31-4B8C-83A1-F6EECF244321}">
                <p14:modId xmlns:p14="http://schemas.microsoft.com/office/powerpoint/2010/main" val="361761987"/>
              </p:ext>
            </p:extLst>
          </p:nvPr>
        </p:nvGraphicFramePr>
        <p:xfrm>
          <a:off x="3294198" y="1556792"/>
          <a:ext cx="2286000" cy="766763"/>
        </p:xfrm>
        <a:graphic>
          <a:graphicData uri="http://schemas.openxmlformats.org/presentationml/2006/ole">
            <mc:AlternateContent xmlns:mc="http://schemas.openxmlformats.org/markup-compatibility/2006">
              <mc:Choice xmlns:v="urn:schemas-microsoft-com:vml" Requires="v">
                <p:oleObj spid="_x0000_s134654" name="公式" r:id="rId3" imgW="1435100" imgH="482600" progId="Equation.3">
                  <p:embed/>
                </p:oleObj>
              </mc:Choice>
              <mc:Fallback>
                <p:oleObj name="公式" r:id="rId3" imgW="1435100" imgH="482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198" y="1556792"/>
                        <a:ext cx="22860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0" name="Object 5">
            <a:extLst>
              <a:ext uri="{FF2B5EF4-FFF2-40B4-BE49-F238E27FC236}">
                <a16:creationId xmlns:a16="http://schemas.microsoft.com/office/drawing/2014/main" id="{2B505237-C133-48F3-AF86-1ECC9697C880}"/>
              </a:ext>
            </a:extLst>
          </p:cNvPr>
          <p:cNvGraphicFramePr>
            <a:graphicFrameLocks noChangeAspect="1"/>
          </p:cNvGraphicFramePr>
          <p:nvPr>
            <p:extLst>
              <p:ext uri="{D42A27DB-BD31-4B8C-83A1-F6EECF244321}">
                <p14:modId xmlns:p14="http://schemas.microsoft.com/office/powerpoint/2010/main" val="3426274418"/>
              </p:ext>
            </p:extLst>
          </p:nvPr>
        </p:nvGraphicFramePr>
        <p:xfrm>
          <a:off x="2739330" y="4419600"/>
          <a:ext cx="1295400" cy="782638"/>
        </p:xfrm>
        <a:graphic>
          <a:graphicData uri="http://schemas.openxmlformats.org/presentationml/2006/ole">
            <mc:AlternateContent xmlns:mc="http://schemas.openxmlformats.org/markup-compatibility/2006">
              <mc:Choice xmlns:v="urn:schemas-microsoft-com:vml" Requires="v">
                <p:oleObj spid="_x0000_s134655" name="公式" r:id="rId5" imgW="965200" imgH="584200" progId="Equation.3">
                  <p:embed/>
                </p:oleObj>
              </mc:Choice>
              <mc:Fallback>
                <p:oleObj name="公式" r:id="rId5" imgW="965200" imgH="584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9330" y="4419600"/>
                        <a:ext cx="1295400" cy="78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1" name="Object 6">
            <a:extLst>
              <a:ext uri="{FF2B5EF4-FFF2-40B4-BE49-F238E27FC236}">
                <a16:creationId xmlns:a16="http://schemas.microsoft.com/office/drawing/2014/main" id="{4394C6E6-BC25-44CB-8DE4-A5501A8C7E12}"/>
              </a:ext>
            </a:extLst>
          </p:cNvPr>
          <p:cNvGraphicFramePr>
            <a:graphicFrameLocks noChangeAspect="1"/>
          </p:cNvGraphicFramePr>
          <p:nvPr>
            <p:extLst>
              <p:ext uri="{D42A27DB-BD31-4B8C-83A1-F6EECF244321}">
                <p14:modId xmlns:p14="http://schemas.microsoft.com/office/powerpoint/2010/main" val="9725017"/>
              </p:ext>
            </p:extLst>
          </p:nvPr>
        </p:nvGraphicFramePr>
        <p:xfrm>
          <a:off x="1977330" y="5486400"/>
          <a:ext cx="1295400" cy="782638"/>
        </p:xfrm>
        <a:graphic>
          <a:graphicData uri="http://schemas.openxmlformats.org/presentationml/2006/ole">
            <mc:AlternateContent xmlns:mc="http://schemas.openxmlformats.org/markup-compatibility/2006">
              <mc:Choice xmlns:v="urn:schemas-microsoft-com:vml" Requires="v">
                <p:oleObj spid="_x0000_s134656" name="公式" r:id="rId7" imgW="965200" imgH="584200" progId="Equation.3">
                  <p:embed/>
                </p:oleObj>
              </mc:Choice>
              <mc:Fallback>
                <p:oleObj name="公式" r:id="rId7" imgW="965200" imgH="584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7330" y="5486400"/>
                        <a:ext cx="1295400" cy="78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2" name="Object 7">
            <a:extLst>
              <a:ext uri="{FF2B5EF4-FFF2-40B4-BE49-F238E27FC236}">
                <a16:creationId xmlns:a16="http://schemas.microsoft.com/office/drawing/2014/main" id="{1F81F6C6-9F56-461C-BF02-0BB370D5F41F}"/>
              </a:ext>
            </a:extLst>
          </p:cNvPr>
          <p:cNvGraphicFramePr>
            <a:graphicFrameLocks noChangeAspect="1"/>
          </p:cNvGraphicFramePr>
          <p:nvPr>
            <p:extLst>
              <p:ext uri="{D42A27DB-BD31-4B8C-83A1-F6EECF244321}">
                <p14:modId xmlns:p14="http://schemas.microsoft.com/office/powerpoint/2010/main" val="1748531805"/>
              </p:ext>
            </p:extLst>
          </p:nvPr>
        </p:nvGraphicFramePr>
        <p:xfrm>
          <a:off x="6015930" y="4359275"/>
          <a:ext cx="1371600" cy="819150"/>
        </p:xfrm>
        <a:graphic>
          <a:graphicData uri="http://schemas.openxmlformats.org/presentationml/2006/ole">
            <mc:AlternateContent xmlns:mc="http://schemas.openxmlformats.org/markup-compatibility/2006">
              <mc:Choice xmlns:v="urn:schemas-microsoft-com:vml" Requires="v">
                <p:oleObj spid="_x0000_s134657" name="公式" r:id="rId8" imgW="850900" imgH="508000" progId="Equation.3">
                  <p:embed/>
                </p:oleObj>
              </mc:Choice>
              <mc:Fallback>
                <p:oleObj name="公式" r:id="rId8" imgW="850900" imgH="5080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5930" y="4359275"/>
                        <a:ext cx="13716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标题 1">
            <a:extLst>
              <a:ext uri="{FF2B5EF4-FFF2-40B4-BE49-F238E27FC236}">
                <a16:creationId xmlns:a16="http://schemas.microsoft.com/office/drawing/2014/main" id="{9D499131-E3DE-41E1-866E-0E3C25D5CFCB}"/>
              </a:ext>
            </a:extLst>
          </p:cNvPr>
          <p:cNvSpPr>
            <a:spLocks noGrp="1"/>
          </p:cNvSpPr>
          <p:nvPr>
            <p:ph type="title"/>
          </p:nvPr>
        </p:nvSpPr>
        <p:spPr>
          <a:xfrm>
            <a:off x="628650" y="365125"/>
            <a:ext cx="6480000" cy="576000"/>
          </a:xfrm>
        </p:spPr>
        <p:txBody>
          <a:bodyPr/>
          <a:lstStyle/>
          <a:p>
            <a:r>
              <a:rPr lang="zh-CN" altLang="en-US" dirty="0"/>
              <a:t>均方末端距的统计计算法</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F0DF8-3C30-4120-9323-D547BCFFAD9E}"/>
              </a:ext>
            </a:extLst>
          </p:cNvPr>
          <p:cNvSpPr>
            <a:spLocks noGrp="1"/>
          </p:cNvSpPr>
          <p:nvPr>
            <p:ph type="title"/>
          </p:nvPr>
        </p:nvSpPr>
        <p:spPr/>
        <p:txBody>
          <a:bodyPr/>
          <a:lstStyle/>
          <a:p>
            <a:r>
              <a:rPr lang="zh-CN" altLang="en-US" dirty="0"/>
              <a:t>均方末端距的统计计算法</a:t>
            </a:r>
          </a:p>
        </p:txBody>
      </p:sp>
      <p:sp>
        <p:nvSpPr>
          <p:cNvPr id="11" name="灯片编号占位符 5">
            <a:extLst>
              <a:ext uri="{FF2B5EF4-FFF2-40B4-BE49-F238E27FC236}">
                <a16:creationId xmlns:a16="http://schemas.microsoft.com/office/drawing/2014/main" id="{A5498343-E4CB-47AF-ACC8-6880B3761CF4}"/>
              </a:ext>
            </a:extLst>
          </p:cNvPr>
          <p:cNvSpPr>
            <a:spLocks noGrp="1"/>
          </p:cNvSpPr>
          <p:nvPr>
            <p:ph type="sldNum" sz="quarter" idx="12"/>
          </p:nvPr>
        </p:nvSpPr>
        <p:spPr/>
        <p:txBody>
          <a:bodyPr/>
          <a:lstStyle/>
          <a:p>
            <a:pPr>
              <a:defRPr/>
            </a:pPr>
            <a:fld id="{EBAB7D70-1296-406D-A6C0-43B5483F33E7}" type="slidenum">
              <a:rPr lang="en-US" altLang="zh-CN"/>
              <a:pPr>
                <a:defRPr/>
              </a:pPr>
              <a:t>121</a:t>
            </a:fld>
            <a:endParaRPr lang="en-US" altLang="zh-CN"/>
          </a:p>
        </p:txBody>
      </p:sp>
      <p:sp>
        <p:nvSpPr>
          <p:cNvPr id="135172" name="Text Box 3">
            <a:extLst>
              <a:ext uri="{FF2B5EF4-FFF2-40B4-BE49-F238E27FC236}">
                <a16:creationId xmlns:a16="http://schemas.microsoft.com/office/drawing/2014/main" id="{40F4651F-F989-4795-B61D-FA4982F1BB03}"/>
              </a:ext>
            </a:extLst>
          </p:cNvPr>
          <p:cNvSpPr txBox="1">
            <a:spLocks noChangeArrowheads="1"/>
          </p:cNvSpPr>
          <p:nvPr/>
        </p:nvSpPr>
        <p:spPr bwMode="auto">
          <a:xfrm>
            <a:off x="0" y="1905000"/>
            <a:ext cx="9144000" cy="4847481"/>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endPar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r>
              <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rPr>
              <a:t>换成球坐标：</a:t>
            </a:r>
            <a:r>
              <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rPr>
              <a:t>W(h)=                                          </a:t>
            </a:r>
            <a:r>
              <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rPr>
              <a:t>称为径向分布函数。</a:t>
            </a:r>
          </a:p>
          <a:p>
            <a:pPr algn="just" eaLnBrk="1" hangingPunct="1">
              <a:buFontTx/>
              <a:buChar char="•"/>
            </a:pPr>
            <a:endPar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buFontTx/>
              <a:buChar char="•"/>
            </a:pPr>
            <a:r>
              <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rPr>
              <a:t>W(h)</a:t>
            </a:r>
            <a:r>
              <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rPr>
              <a:t>与</a:t>
            </a:r>
            <a:r>
              <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rPr>
              <a:t>h</a:t>
            </a:r>
            <a:r>
              <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rPr>
              <a:t>的关系图：</a:t>
            </a:r>
          </a:p>
          <a:p>
            <a:pPr algn="just" eaLnBrk="1" hangingPunct="1"/>
            <a:r>
              <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rPr>
              <a:t>                                                          计算</a:t>
            </a:r>
            <a:r>
              <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rPr>
              <a:t>:</a:t>
            </a:r>
          </a:p>
          <a:p>
            <a:pPr algn="just" eaLnBrk="1" hangingPunct="1"/>
            <a:endPar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endPar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endPar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r>
              <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rPr>
              <a:t>与几何计算法的结果一致。</a:t>
            </a:r>
          </a:p>
          <a:p>
            <a:pPr algn="just" eaLnBrk="1" hangingPunct="1">
              <a:buFontTx/>
              <a:buChar char="•"/>
            </a:pPr>
            <a:endPar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buFontTx/>
              <a:buChar char="•"/>
            </a:pPr>
            <a:endPar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endParaRPr kumimoji="1"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endParaRPr kumimoji="1" lang="en-US" altLang="zh-CN" sz="240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5173" name="Object 4">
            <a:extLst>
              <a:ext uri="{FF2B5EF4-FFF2-40B4-BE49-F238E27FC236}">
                <a16:creationId xmlns:a16="http://schemas.microsoft.com/office/drawing/2014/main" id="{40B1DFA6-1B0F-436A-ADB0-0A2E7E6B1EA3}"/>
              </a:ext>
            </a:extLst>
          </p:cNvPr>
          <p:cNvGraphicFramePr>
            <a:graphicFrameLocks noChangeAspect="1"/>
          </p:cNvGraphicFramePr>
          <p:nvPr>
            <p:extLst>
              <p:ext uri="{D42A27DB-BD31-4B8C-83A1-F6EECF244321}">
                <p14:modId xmlns:p14="http://schemas.microsoft.com/office/powerpoint/2010/main" val="2018132205"/>
              </p:ext>
            </p:extLst>
          </p:nvPr>
        </p:nvGraphicFramePr>
        <p:xfrm>
          <a:off x="2895600" y="2057400"/>
          <a:ext cx="1295400" cy="782638"/>
        </p:xfrm>
        <a:graphic>
          <a:graphicData uri="http://schemas.openxmlformats.org/presentationml/2006/ole">
            <mc:AlternateContent xmlns:mc="http://schemas.openxmlformats.org/markup-compatibility/2006">
              <mc:Choice xmlns:v="urn:schemas-microsoft-com:vml" Requires="v">
                <p:oleObj spid="_x0000_s135553" name="公式" r:id="rId3" imgW="965200" imgH="584200" progId="Equation.3">
                  <p:embed/>
                </p:oleObj>
              </mc:Choice>
              <mc:Fallback>
                <p:oleObj name="公式" r:id="rId3" imgW="965200" imgH="584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057400"/>
                        <a:ext cx="1295400" cy="78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4" name="Object 5">
            <a:extLst>
              <a:ext uri="{FF2B5EF4-FFF2-40B4-BE49-F238E27FC236}">
                <a16:creationId xmlns:a16="http://schemas.microsoft.com/office/drawing/2014/main" id="{E641EE7D-6488-4126-A0DA-89FFE353566E}"/>
              </a:ext>
            </a:extLst>
          </p:cNvPr>
          <p:cNvGraphicFramePr>
            <a:graphicFrameLocks noChangeAspect="1"/>
          </p:cNvGraphicFramePr>
          <p:nvPr>
            <p:extLst>
              <p:ext uri="{D42A27DB-BD31-4B8C-83A1-F6EECF244321}">
                <p14:modId xmlns:p14="http://schemas.microsoft.com/office/powerpoint/2010/main" val="2869662222"/>
              </p:ext>
            </p:extLst>
          </p:nvPr>
        </p:nvGraphicFramePr>
        <p:xfrm>
          <a:off x="4267200" y="2286000"/>
          <a:ext cx="914400" cy="336550"/>
        </p:xfrm>
        <a:graphic>
          <a:graphicData uri="http://schemas.openxmlformats.org/presentationml/2006/ole">
            <mc:AlternateContent xmlns:mc="http://schemas.openxmlformats.org/markup-compatibility/2006">
              <mc:Choice xmlns:v="urn:schemas-microsoft-com:vml" Requires="v">
                <p:oleObj spid="_x0000_s135554" name="公式" r:id="rId5" imgW="622030" imgH="228501" progId="Equation.3">
                  <p:embed/>
                </p:oleObj>
              </mc:Choice>
              <mc:Fallback>
                <p:oleObj name="公式" r:id="rId5" imgW="622030" imgH="228501"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28600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5175" name="Picture 6" descr="image024">
            <a:extLst>
              <a:ext uri="{FF2B5EF4-FFF2-40B4-BE49-F238E27FC236}">
                <a16:creationId xmlns:a16="http://schemas.microsoft.com/office/drawing/2014/main" id="{0CC24588-67BC-46EB-AB07-128E70CA61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733800"/>
            <a:ext cx="3500438"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5176" name="Object 7">
            <a:extLst>
              <a:ext uri="{FF2B5EF4-FFF2-40B4-BE49-F238E27FC236}">
                <a16:creationId xmlns:a16="http://schemas.microsoft.com/office/drawing/2014/main" id="{15F4E856-EA93-40A0-8E37-64761ED8288D}"/>
              </a:ext>
            </a:extLst>
          </p:cNvPr>
          <p:cNvGraphicFramePr>
            <a:graphicFrameLocks noChangeAspect="1"/>
          </p:cNvGraphicFramePr>
          <p:nvPr>
            <p:extLst>
              <p:ext uri="{D42A27DB-BD31-4B8C-83A1-F6EECF244321}">
                <p14:modId xmlns:p14="http://schemas.microsoft.com/office/powerpoint/2010/main" val="1542082996"/>
              </p:ext>
            </p:extLst>
          </p:nvPr>
        </p:nvGraphicFramePr>
        <p:xfrm>
          <a:off x="5181600" y="3200400"/>
          <a:ext cx="3200400" cy="830263"/>
        </p:xfrm>
        <a:graphic>
          <a:graphicData uri="http://schemas.openxmlformats.org/presentationml/2006/ole">
            <mc:AlternateContent xmlns:mc="http://schemas.openxmlformats.org/markup-compatibility/2006">
              <mc:Choice xmlns:v="urn:schemas-microsoft-com:vml" Requires="v">
                <p:oleObj spid="_x0000_s135555" name="公式" r:id="rId8" imgW="1854200" imgH="482600" progId="Equation.3">
                  <p:embed/>
                </p:oleObj>
              </mc:Choice>
              <mc:Fallback>
                <p:oleObj name="公式" r:id="rId8" imgW="1854200" imgH="4826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3200400"/>
                        <a:ext cx="3200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FDE5D9AF-B68C-470B-B7B9-EF57B269E65C}"/>
              </a:ext>
            </a:extLst>
          </p:cNvPr>
          <p:cNvSpPr>
            <a:spLocks noGrp="1" noChangeArrowheads="1"/>
          </p:cNvSpPr>
          <p:nvPr>
            <p:ph type="title"/>
          </p:nvPr>
        </p:nvSpPr>
        <p:spPr/>
        <p:txBody>
          <a:bodyPr/>
          <a:lstStyle/>
          <a:p>
            <a:r>
              <a:rPr lang="zh-CN" altLang="en-US" b="1" dirty="0">
                <a:latin typeface="Times New Roman" panose="02020603050405020304" pitchFamily="18" charset="0"/>
              </a:rPr>
              <a:t>等效自由结合链</a:t>
            </a:r>
            <a:r>
              <a:rPr lang="en-US" altLang="zh-CN" b="1" dirty="0">
                <a:latin typeface="Times New Roman" panose="02020603050405020304" pitchFamily="18" charset="0"/>
              </a:rPr>
              <a:t>(</a:t>
            </a:r>
            <a:r>
              <a:rPr lang="zh-CN" altLang="en-US" b="1" dirty="0">
                <a:latin typeface="Times New Roman" panose="02020603050405020304" pitchFamily="18" charset="0"/>
              </a:rPr>
              <a:t>高斯链</a:t>
            </a:r>
            <a:r>
              <a:rPr lang="en-US" altLang="zh-CN" b="1" dirty="0">
                <a:latin typeface="Times New Roman" panose="02020603050405020304" pitchFamily="18" charset="0"/>
              </a:rPr>
              <a:t>)</a:t>
            </a:r>
          </a:p>
        </p:txBody>
      </p:sp>
      <p:sp>
        <p:nvSpPr>
          <p:cNvPr id="25" name="灯片编号占位符 5">
            <a:extLst>
              <a:ext uri="{FF2B5EF4-FFF2-40B4-BE49-F238E27FC236}">
                <a16:creationId xmlns:a16="http://schemas.microsoft.com/office/drawing/2014/main" id="{E1205DB9-768E-4F5F-B445-EAACE349CCE6}"/>
              </a:ext>
            </a:extLst>
          </p:cNvPr>
          <p:cNvSpPr>
            <a:spLocks noGrp="1"/>
          </p:cNvSpPr>
          <p:nvPr>
            <p:ph type="sldNum" sz="quarter" idx="12"/>
          </p:nvPr>
        </p:nvSpPr>
        <p:spPr/>
        <p:txBody>
          <a:bodyPr/>
          <a:lstStyle/>
          <a:p>
            <a:pPr>
              <a:defRPr/>
            </a:pPr>
            <a:fld id="{7ADC4111-BBF4-4625-83BD-D72F381390CD}" type="slidenum">
              <a:rPr lang="en-US" altLang="zh-CN"/>
              <a:pPr>
                <a:defRPr/>
              </a:pPr>
              <a:t>122</a:t>
            </a:fld>
            <a:endParaRPr lang="en-US" altLang="zh-CN"/>
          </a:p>
        </p:txBody>
      </p:sp>
      <p:sp>
        <p:nvSpPr>
          <p:cNvPr id="136201" name="Freeform 4">
            <a:extLst>
              <a:ext uri="{FF2B5EF4-FFF2-40B4-BE49-F238E27FC236}">
                <a16:creationId xmlns:a16="http://schemas.microsoft.com/office/drawing/2014/main" id="{7C3F0812-D2D9-4DCB-A987-18E03243AECB}"/>
              </a:ext>
            </a:extLst>
          </p:cNvPr>
          <p:cNvSpPr>
            <a:spLocks/>
          </p:cNvSpPr>
          <p:nvPr/>
        </p:nvSpPr>
        <p:spPr bwMode="auto">
          <a:xfrm>
            <a:off x="1692275" y="3644900"/>
            <a:ext cx="3757613" cy="3049588"/>
          </a:xfrm>
          <a:custGeom>
            <a:avLst/>
            <a:gdLst>
              <a:gd name="T0" fmla="*/ 227 w 2367"/>
              <a:gd name="T1" fmla="*/ 643 h 1558"/>
              <a:gd name="T2" fmla="*/ 181 w 2367"/>
              <a:gd name="T3" fmla="*/ 598 h 1558"/>
              <a:gd name="T4" fmla="*/ 272 w 2367"/>
              <a:gd name="T5" fmla="*/ 507 h 1558"/>
              <a:gd name="T6" fmla="*/ 136 w 2367"/>
              <a:gd name="T7" fmla="*/ 462 h 1558"/>
              <a:gd name="T8" fmla="*/ 0 w 2367"/>
              <a:gd name="T9" fmla="*/ 326 h 1558"/>
              <a:gd name="T10" fmla="*/ 136 w 2367"/>
              <a:gd name="T11" fmla="*/ 190 h 1558"/>
              <a:gd name="T12" fmla="*/ 317 w 2367"/>
              <a:gd name="T13" fmla="*/ 235 h 1558"/>
              <a:gd name="T14" fmla="*/ 454 w 2367"/>
              <a:gd name="T15" fmla="*/ 99 h 1558"/>
              <a:gd name="T16" fmla="*/ 680 w 2367"/>
              <a:gd name="T17" fmla="*/ 190 h 1558"/>
              <a:gd name="T18" fmla="*/ 590 w 2367"/>
              <a:gd name="T19" fmla="*/ 462 h 1558"/>
              <a:gd name="T20" fmla="*/ 816 w 2367"/>
              <a:gd name="T21" fmla="*/ 507 h 1558"/>
              <a:gd name="T22" fmla="*/ 907 w 2367"/>
              <a:gd name="T23" fmla="*/ 326 h 1558"/>
              <a:gd name="T24" fmla="*/ 952 w 2367"/>
              <a:gd name="T25" fmla="*/ 53 h 1558"/>
              <a:gd name="T26" fmla="*/ 1089 w 2367"/>
              <a:gd name="T27" fmla="*/ 144 h 1558"/>
              <a:gd name="T28" fmla="*/ 1225 w 2367"/>
              <a:gd name="T29" fmla="*/ 8 h 1558"/>
              <a:gd name="T30" fmla="*/ 1361 w 2367"/>
              <a:gd name="T31" fmla="*/ 190 h 1558"/>
              <a:gd name="T32" fmla="*/ 1225 w 2367"/>
              <a:gd name="T33" fmla="*/ 462 h 1558"/>
              <a:gd name="T34" fmla="*/ 1270 w 2367"/>
              <a:gd name="T35" fmla="*/ 688 h 1558"/>
              <a:gd name="T36" fmla="*/ 1497 w 2367"/>
              <a:gd name="T37" fmla="*/ 643 h 1558"/>
              <a:gd name="T38" fmla="*/ 1406 w 2367"/>
              <a:gd name="T39" fmla="*/ 416 h 1558"/>
              <a:gd name="T40" fmla="*/ 1451 w 2367"/>
              <a:gd name="T41" fmla="*/ 326 h 1558"/>
              <a:gd name="T42" fmla="*/ 1678 w 2367"/>
              <a:gd name="T43" fmla="*/ 416 h 1558"/>
              <a:gd name="T44" fmla="*/ 1814 w 2367"/>
              <a:gd name="T45" fmla="*/ 190 h 1558"/>
              <a:gd name="T46" fmla="*/ 2041 w 2367"/>
              <a:gd name="T47" fmla="*/ 280 h 1558"/>
              <a:gd name="T48" fmla="*/ 2132 w 2367"/>
              <a:gd name="T49" fmla="*/ 598 h 1558"/>
              <a:gd name="T50" fmla="*/ 2223 w 2367"/>
              <a:gd name="T51" fmla="*/ 598 h 1558"/>
              <a:gd name="T52" fmla="*/ 2313 w 2367"/>
              <a:gd name="T53" fmla="*/ 462 h 1558"/>
              <a:gd name="T54" fmla="*/ 2359 w 2367"/>
              <a:gd name="T55" fmla="*/ 598 h 1558"/>
              <a:gd name="T56" fmla="*/ 2268 w 2367"/>
              <a:gd name="T57" fmla="*/ 688 h 1558"/>
              <a:gd name="T58" fmla="*/ 2132 w 2367"/>
              <a:gd name="T59" fmla="*/ 825 h 1558"/>
              <a:gd name="T60" fmla="*/ 2268 w 2367"/>
              <a:gd name="T61" fmla="*/ 1006 h 1558"/>
              <a:gd name="T62" fmla="*/ 2132 w 2367"/>
              <a:gd name="T63" fmla="*/ 1051 h 1558"/>
              <a:gd name="T64" fmla="*/ 1814 w 2367"/>
              <a:gd name="T65" fmla="*/ 915 h 1558"/>
              <a:gd name="T66" fmla="*/ 1678 w 2367"/>
              <a:gd name="T67" fmla="*/ 1051 h 1558"/>
              <a:gd name="T68" fmla="*/ 1860 w 2367"/>
              <a:gd name="T69" fmla="*/ 1142 h 1558"/>
              <a:gd name="T70" fmla="*/ 1950 w 2367"/>
              <a:gd name="T71" fmla="*/ 1324 h 1558"/>
              <a:gd name="T72" fmla="*/ 1814 w 2367"/>
              <a:gd name="T73" fmla="*/ 1369 h 1558"/>
              <a:gd name="T74" fmla="*/ 1633 w 2367"/>
              <a:gd name="T75" fmla="*/ 1233 h 1558"/>
              <a:gd name="T76" fmla="*/ 1451 w 2367"/>
              <a:gd name="T77" fmla="*/ 1233 h 1558"/>
              <a:gd name="T78" fmla="*/ 1451 w 2367"/>
              <a:gd name="T79" fmla="*/ 1006 h 1558"/>
              <a:gd name="T80" fmla="*/ 1270 w 2367"/>
              <a:gd name="T81" fmla="*/ 961 h 1558"/>
              <a:gd name="T82" fmla="*/ 1270 w 2367"/>
              <a:gd name="T83" fmla="*/ 1142 h 1558"/>
              <a:gd name="T84" fmla="*/ 1179 w 2367"/>
              <a:gd name="T85" fmla="*/ 1233 h 1558"/>
              <a:gd name="T86" fmla="*/ 952 w 2367"/>
              <a:gd name="T87" fmla="*/ 1051 h 1558"/>
              <a:gd name="T88" fmla="*/ 952 w 2367"/>
              <a:gd name="T89" fmla="*/ 1278 h 1558"/>
              <a:gd name="T90" fmla="*/ 1315 w 2367"/>
              <a:gd name="T91" fmla="*/ 1460 h 1558"/>
              <a:gd name="T92" fmla="*/ 1225 w 2367"/>
              <a:gd name="T93" fmla="*/ 1550 h 1558"/>
              <a:gd name="T94" fmla="*/ 771 w 2367"/>
              <a:gd name="T95" fmla="*/ 1414 h 1558"/>
              <a:gd name="T96" fmla="*/ 816 w 2367"/>
              <a:gd name="T97" fmla="*/ 1233 h 1558"/>
              <a:gd name="T98" fmla="*/ 590 w 2367"/>
              <a:gd name="T99" fmla="*/ 1187 h 1558"/>
              <a:gd name="T100" fmla="*/ 499 w 2367"/>
              <a:gd name="T101" fmla="*/ 1414 h 1558"/>
              <a:gd name="T102" fmla="*/ 227 w 2367"/>
              <a:gd name="T103" fmla="*/ 1324 h 1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367" h="1558">
                <a:moveTo>
                  <a:pt x="227" y="643"/>
                </a:moveTo>
                <a:cubicBezTo>
                  <a:pt x="200" y="632"/>
                  <a:pt x="174" y="621"/>
                  <a:pt x="181" y="598"/>
                </a:cubicBezTo>
                <a:cubicBezTo>
                  <a:pt x="188" y="575"/>
                  <a:pt x="279" y="530"/>
                  <a:pt x="272" y="507"/>
                </a:cubicBezTo>
                <a:cubicBezTo>
                  <a:pt x="265" y="484"/>
                  <a:pt x="181" y="492"/>
                  <a:pt x="136" y="462"/>
                </a:cubicBezTo>
                <a:cubicBezTo>
                  <a:pt x="91" y="432"/>
                  <a:pt x="0" y="371"/>
                  <a:pt x="0" y="326"/>
                </a:cubicBezTo>
                <a:cubicBezTo>
                  <a:pt x="0" y="281"/>
                  <a:pt x="83" y="205"/>
                  <a:pt x="136" y="190"/>
                </a:cubicBezTo>
                <a:cubicBezTo>
                  <a:pt x="189" y="175"/>
                  <a:pt x="264" y="250"/>
                  <a:pt x="317" y="235"/>
                </a:cubicBezTo>
                <a:cubicBezTo>
                  <a:pt x="370" y="220"/>
                  <a:pt x="393" y="106"/>
                  <a:pt x="454" y="99"/>
                </a:cubicBezTo>
                <a:cubicBezTo>
                  <a:pt x="515" y="92"/>
                  <a:pt x="657" y="130"/>
                  <a:pt x="680" y="190"/>
                </a:cubicBezTo>
                <a:cubicBezTo>
                  <a:pt x="703" y="250"/>
                  <a:pt x="567" y="409"/>
                  <a:pt x="590" y="462"/>
                </a:cubicBezTo>
                <a:cubicBezTo>
                  <a:pt x="613" y="515"/>
                  <a:pt x="763" y="530"/>
                  <a:pt x="816" y="507"/>
                </a:cubicBezTo>
                <a:cubicBezTo>
                  <a:pt x="869" y="484"/>
                  <a:pt x="884" y="402"/>
                  <a:pt x="907" y="326"/>
                </a:cubicBezTo>
                <a:cubicBezTo>
                  <a:pt x="930" y="250"/>
                  <a:pt x="922" y="83"/>
                  <a:pt x="952" y="53"/>
                </a:cubicBezTo>
                <a:cubicBezTo>
                  <a:pt x="982" y="23"/>
                  <a:pt x="1044" y="151"/>
                  <a:pt x="1089" y="144"/>
                </a:cubicBezTo>
                <a:cubicBezTo>
                  <a:pt x="1134" y="137"/>
                  <a:pt x="1180" y="0"/>
                  <a:pt x="1225" y="8"/>
                </a:cubicBezTo>
                <a:cubicBezTo>
                  <a:pt x="1270" y="16"/>
                  <a:pt x="1361" y="114"/>
                  <a:pt x="1361" y="190"/>
                </a:cubicBezTo>
                <a:cubicBezTo>
                  <a:pt x="1361" y="266"/>
                  <a:pt x="1240" y="379"/>
                  <a:pt x="1225" y="462"/>
                </a:cubicBezTo>
                <a:cubicBezTo>
                  <a:pt x="1210" y="545"/>
                  <a:pt x="1225" y="658"/>
                  <a:pt x="1270" y="688"/>
                </a:cubicBezTo>
                <a:cubicBezTo>
                  <a:pt x="1315" y="718"/>
                  <a:pt x="1474" y="688"/>
                  <a:pt x="1497" y="643"/>
                </a:cubicBezTo>
                <a:cubicBezTo>
                  <a:pt x="1520" y="598"/>
                  <a:pt x="1414" y="469"/>
                  <a:pt x="1406" y="416"/>
                </a:cubicBezTo>
                <a:cubicBezTo>
                  <a:pt x="1398" y="363"/>
                  <a:pt x="1406" y="326"/>
                  <a:pt x="1451" y="326"/>
                </a:cubicBezTo>
                <a:cubicBezTo>
                  <a:pt x="1496" y="326"/>
                  <a:pt x="1617" y="439"/>
                  <a:pt x="1678" y="416"/>
                </a:cubicBezTo>
                <a:cubicBezTo>
                  <a:pt x="1739" y="393"/>
                  <a:pt x="1753" y="213"/>
                  <a:pt x="1814" y="190"/>
                </a:cubicBezTo>
                <a:cubicBezTo>
                  <a:pt x="1875" y="167"/>
                  <a:pt x="1988" y="212"/>
                  <a:pt x="2041" y="280"/>
                </a:cubicBezTo>
                <a:cubicBezTo>
                  <a:pt x="2094" y="348"/>
                  <a:pt x="2102" y="545"/>
                  <a:pt x="2132" y="598"/>
                </a:cubicBezTo>
                <a:cubicBezTo>
                  <a:pt x="2162" y="651"/>
                  <a:pt x="2193" y="621"/>
                  <a:pt x="2223" y="598"/>
                </a:cubicBezTo>
                <a:cubicBezTo>
                  <a:pt x="2253" y="575"/>
                  <a:pt x="2290" y="462"/>
                  <a:pt x="2313" y="462"/>
                </a:cubicBezTo>
                <a:cubicBezTo>
                  <a:pt x="2336" y="462"/>
                  <a:pt x="2367" y="560"/>
                  <a:pt x="2359" y="598"/>
                </a:cubicBezTo>
                <a:cubicBezTo>
                  <a:pt x="2351" y="636"/>
                  <a:pt x="2306" y="650"/>
                  <a:pt x="2268" y="688"/>
                </a:cubicBezTo>
                <a:cubicBezTo>
                  <a:pt x="2230" y="726"/>
                  <a:pt x="2132" y="772"/>
                  <a:pt x="2132" y="825"/>
                </a:cubicBezTo>
                <a:cubicBezTo>
                  <a:pt x="2132" y="878"/>
                  <a:pt x="2268" y="968"/>
                  <a:pt x="2268" y="1006"/>
                </a:cubicBezTo>
                <a:cubicBezTo>
                  <a:pt x="2268" y="1044"/>
                  <a:pt x="2208" y="1066"/>
                  <a:pt x="2132" y="1051"/>
                </a:cubicBezTo>
                <a:cubicBezTo>
                  <a:pt x="2056" y="1036"/>
                  <a:pt x="1890" y="915"/>
                  <a:pt x="1814" y="915"/>
                </a:cubicBezTo>
                <a:cubicBezTo>
                  <a:pt x="1738" y="915"/>
                  <a:pt x="1670" y="1013"/>
                  <a:pt x="1678" y="1051"/>
                </a:cubicBezTo>
                <a:cubicBezTo>
                  <a:pt x="1686" y="1089"/>
                  <a:pt x="1815" y="1097"/>
                  <a:pt x="1860" y="1142"/>
                </a:cubicBezTo>
                <a:cubicBezTo>
                  <a:pt x="1905" y="1187"/>
                  <a:pt x="1958" y="1286"/>
                  <a:pt x="1950" y="1324"/>
                </a:cubicBezTo>
                <a:cubicBezTo>
                  <a:pt x="1942" y="1362"/>
                  <a:pt x="1867" y="1384"/>
                  <a:pt x="1814" y="1369"/>
                </a:cubicBezTo>
                <a:cubicBezTo>
                  <a:pt x="1761" y="1354"/>
                  <a:pt x="1693" y="1256"/>
                  <a:pt x="1633" y="1233"/>
                </a:cubicBezTo>
                <a:cubicBezTo>
                  <a:pt x="1573" y="1210"/>
                  <a:pt x="1481" y="1271"/>
                  <a:pt x="1451" y="1233"/>
                </a:cubicBezTo>
                <a:cubicBezTo>
                  <a:pt x="1421" y="1195"/>
                  <a:pt x="1481" y="1051"/>
                  <a:pt x="1451" y="1006"/>
                </a:cubicBezTo>
                <a:cubicBezTo>
                  <a:pt x="1421" y="961"/>
                  <a:pt x="1300" y="938"/>
                  <a:pt x="1270" y="961"/>
                </a:cubicBezTo>
                <a:cubicBezTo>
                  <a:pt x="1240" y="984"/>
                  <a:pt x="1285" y="1097"/>
                  <a:pt x="1270" y="1142"/>
                </a:cubicBezTo>
                <a:cubicBezTo>
                  <a:pt x="1255" y="1187"/>
                  <a:pt x="1232" y="1248"/>
                  <a:pt x="1179" y="1233"/>
                </a:cubicBezTo>
                <a:cubicBezTo>
                  <a:pt x="1126" y="1218"/>
                  <a:pt x="990" y="1044"/>
                  <a:pt x="952" y="1051"/>
                </a:cubicBezTo>
                <a:cubicBezTo>
                  <a:pt x="914" y="1058"/>
                  <a:pt x="891" y="1210"/>
                  <a:pt x="952" y="1278"/>
                </a:cubicBezTo>
                <a:cubicBezTo>
                  <a:pt x="1013" y="1346"/>
                  <a:pt x="1270" y="1415"/>
                  <a:pt x="1315" y="1460"/>
                </a:cubicBezTo>
                <a:cubicBezTo>
                  <a:pt x="1360" y="1505"/>
                  <a:pt x="1316" y="1558"/>
                  <a:pt x="1225" y="1550"/>
                </a:cubicBezTo>
                <a:cubicBezTo>
                  <a:pt x="1134" y="1542"/>
                  <a:pt x="839" y="1467"/>
                  <a:pt x="771" y="1414"/>
                </a:cubicBezTo>
                <a:cubicBezTo>
                  <a:pt x="703" y="1361"/>
                  <a:pt x="846" y="1271"/>
                  <a:pt x="816" y="1233"/>
                </a:cubicBezTo>
                <a:cubicBezTo>
                  <a:pt x="786" y="1195"/>
                  <a:pt x="643" y="1157"/>
                  <a:pt x="590" y="1187"/>
                </a:cubicBezTo>
                <a:cubicBezTo>
                  <a:pt x="537" y="1217"/>
                  <a:pt x="560" y="1391"/>
                  <a:pt x="499" y="1414"/>
                </a:cubicBezTo>
                <a:cubicBezTo>
                  <a:pt x="438" y="1437"/>
                  <a:pt x="332" y="1380"/>
                  <a:pt x="227" y="132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02" name="Line 5">
            <a:extLst>
              <a:ext uri="{FF2B5EF4-FFF2-40B4-BE49-F238E27FC236}">
                <a16:creationId xmlns:a16="http://schemas.microsoft.com/office/drawing/2014/main" id="{E00B8E34-811F-4603-81C5-B3246AF92E50}"/>
              </a:ext>
            </a:extLst>
          </p:cNvPr>
          <p:cNvSpPr>
            <a:spLocks noChangeShapeType="1"/>
          </p:cNvSpPr>
          <p:nvPr/>
        </p:nvSpPr>
        <p:spPr bwMode="auto">
          <a:xfrm flipV="1">
            <a:off x="2054225" y="3999185"/>
            <a:ext cx="214313" cy="888648"/>
          </a:xfrm>
          <a:prstGeom prst="line">
            <a:avLst/>
          </a:prstGeom>
          <a:noFill/>
          <a:ln w="38100">
            <a:solidFill>
              <a:srgbClr val="00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03" name="Line 6">
            <a:extLst>
              <a:ext uri="{FF2B5EF4-FFF2-40B4-BE49-F238E27FC236}">
                <a16:creationId xmlns:a16="http://schemas.microsoft.com/office/drawing/2014/main" id="{6B5C95B9-37FF-4552-8D82-867C7B0269A7}"/>
              </a:ext>
            </a:extLst>
          </p:cNvPr>
          <p:cNvSpPr>
            <a:spLocks noChangeShapeType="1"/>
          </p:cNvSpPr>
          <p:nvPr/>
        </p:nvSpPr>
        <p:spPr bwMode="auto">
          <a:xfrm>
            <a:off x="2268538" y="3999185"/>
            <a:ext cx="504825" cy="622445"/>
          </a:xfrm>
          <a:prstGeom prst="line">
            <a:avLst/>
          </a:prstGeom>
          <a:noFill/>
          <a:ln w="38100">
            <a:solidFill>
              <a:srgbClr val="00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04" name="Line 7">
            <a:extLst>
              <a:ext uri="{FF2B5EF4-FFF2-40B4-BE49-F238E27FC236}">
                <a16:creationId xmlns:a16="http://schemas.microsoft.com/office/drawing/2014/main" id="{138D2F26-32A6-4AD4-A3CF-CB76123022EF}"/>
              </a:ext>
            </a:extLst>
          </p:cNvPr>
          <p:cNvSpPr>
            <a:spLocks noChangeShapeType="1"/>
          </p:cNvSpPr>
          <p:nvPr/>
        </p:nvSpPr>
        <p:spPr bwMode="auto">
          <a:xfrm flipV="1">
            <a:off x="2773363" y="3821064"/>
            <a:ext cx="503238" cy="800566"/>
          </a:xfrm>
          <a:prstGeom prst="line">
            <a:avLst/>
          </a:prstGeom>
          <a:noFill/>
          <a:ln w="38100">
            <a:solidFill>
              <a:srgbClr val="00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05" name="Line 8">
            <a:extLst>
              <a:ext uri="{FF2B5EF4-FFF2-40B4-BE49-F238E27FC236}">
                <a16:creationId xmlns:a16="http://schemas.microsoft.com/office/drawing/2014/main" id="{E188F10B-69A5-4AF2-A3DD-7B5A0456B814}"/>
              </a:ext>
            </a:extLst>
          </p:cNvPr>
          <p:cNvSpPr>
            <a:spLocks noChangeShapeType="1"/>
          </p:cNvSpPr>
          <p:nvPr/>
        </p:nvSpPr>
        <p:spPr bwMode="auto">
          <a:xfrm>
            <a:off x="3276600" y="3821064"/>
            <a:ext cx="504825" cy="444324"/>
          </a:xfrm>
          <a:prstGeom prst="line">
            <a:avLst/>
          </a:prstGeom>
          <a:noFill/>
          <a:ln w="38100">
            <a:solidFill>
              <a:srgbClr val="00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06" name="Line 9">
            <a:extLst>
              <a:ext uri="{FF2B5EF4-FFF2-40B4-BE49-F238E27FC236}">
                <a16:creationId xmlns:a16="http://schemas.microsoft.com/office/drawing/2014/main" id="{DE01CA16-79F6-4716-923B-4BF4AB29E188}"/>
              </a:ext>
            </a:extLst>
          </p:cNvPr>
          <p:cNvSpPr>
            <a:spLocks noChangeShapeType="1"/>
          </p:cNvSpPr>
          <p:nvPr/>
        </p:nvSpPr>
        <p:spPr bwMode="auto">
          <a:xfrm>
            <a:off x="3781425" y="4265387"/>
            <a:ext cx="0" cy="710527"/>
          </a:xfrm>
          <a:prstGeom prst="line">
            <a:avLst/>
          </a:prstGeom>
          <a:noFill/>
          <a:ln w="38100">
            <a:solidFill>
              <a:srgbClr val="00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07" name="Line 10">
            <a:extLst>
              <a:ext uri="{FF2B5EF4-FFF2-40B4-BE49-F238E27FC236}">
                <a16:creationId xmlns:a16="http://schemas.microsoft.com/office/drawing/2014/main" id="{EB4B7241-C5E9-4997-8D86-01B9BB440AF6}"/>
              </a:ext>
            </a:extLst>
          </p:cNvPr>
          <p:cNvSpPr>
            <a:spLocks noChangeShapeType="1"/>
          </p:cNvSpPr>
          <p:nvPr/>
        </p:nvSpPr>
        <p:spPr bwMode="auto">
          <a:xfrm flipV="1">
            <a:off x="2268538" y="6130764"/>
            <a:ext cx="720725" cy="266203"/>
          </a:xfrm>
          <a:prstGeom prst="line">
            <a:avLst/>
          </a:prstGeom>
          <a:noFill/>
          <a:ln w="38100">
            <a:solidFill>
              <a:srgbClr val="00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08" name="Line 11">
            <a:extLst>
              <a:ext uri="{FF2B5EF4-FFF2-40B4-BE49-F238E27FC236}">
                <a16:creationId xmlns:a16="http://schemas.microsoft.com/office/drawing/2014/main" id="{2DBC90FC-0277-4833-943D-AE505CEAAB74}"/>
              </a:ext>
            </a:extLst>
          </p:cNvPr>
          <p:cNvSpPr>
            <a:spLocks noChangeShapeType="1"/>
          </p:cNvSpPr>
          <p:nvPr/>
        </p:nvSpPr>
        <p:spPr bwMode="auto">
          <a:xfrm>
            <a:off x="2989263" y="6130764"/>
            <a:ext cx="576263" cy="266203"/>
          </a:xfrm>
          <a:prstGeom prst="line">
            <a:avLst/>
          </a:prstGeom>
          <a:noFill/>
          <a:ln w="38100">
            <a:solidFill>
              <a:srgbClr val="00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09" name="Line 12">
            <a:extLst>
              <a:ext uri="{FF2B5EF4-FFF2-40B4-BE49-F238E27FC236}">
                <a16:creationId xmlns:a16="http://schemas.microsoft.com/office/drawing/2014/main" id="{07CC8557-1C46-40CA-B66D-5297633687AF}"/>
              </a:ext>
            </a:extLst>
          </p:cNvPr>
          <p:cNvSpPr>
            <a:spLocks noChangeShapeType="1"/>
          </p:cNvSpPr>
          <p:nvPr/>
        </p:nvSpPr>
        <p:spPr bwMode="auto">
          <a:xfrm flipV="1">
            <a:off x="3565525" y="5686441"/>
            <a:ext cx="142875" cy="710527"/>
          </a:xfrm>
          <a:prstGeom prst="line">
            <a:avLst/>
          </a:prstGeom>
          <a:noFill/>
          <a:ln w="38100">
            <a:solidFill>
              <a:srgbClr val="00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10" name="Line 13">
            <a:extLst>
              <a:ext uri="{FF2B5EF4-FFF2-40B4-BE49-F238E27FC236}">
                <a16:creationId xmlns:a16="http://schemas.microsoft.com/office/drawing/2014/main" id="{33B8CE00-C4BD-48D9-9192-2DFC9EE8895C}"/>
              </a:ext>
            </a:extLst>
          </p:cNvPr>
          <p:cNvSpPr>
            <a:spLocks noChangeShapeType="1"/>
          </p:cNvSpPr>
          <p:nvPr/>
        </p:nvSpPr>
        <p:spPr bwMode="auto">
          <a:xfrm>
            <a:off x="3708400" y="5686441"/>
            <a:ext cx="576263" cy="354285"/>
          </a:xfrm>
          <a:prstGeom prst="line">
            <a:avLst/>
          </a:prstGeom>
          <a:noFill/>
          <a:ln w="38100">
            <a:solidFill>
              <a:srgbClr val="00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11" name="Freeform 14">
            <a:extLst>
              <a:ext uri="{FF2B5EF4-FFF2-40B4-BE49-F238E27FC236}">
                <a16:creationId xmlns:a16="http://schemas.microsoft.com/office/drawing/2014/main" id="{0ACF94B8-11CE-4D7B-9965-8D159784BD41}"/>
              </a:ext>
            </a:extLst>
          </p:cNvPr>
          <p:cNvSpPr>
            <a:spLocks/>
          </p:cNvSpPr>
          <p:nvPr/>
        </p:nvSpPr>
        <p:spPr bwMode="auto">
          <a:xfrm>
            <a:off x="3781425" y="4118584"/>
            <a:ext cx="1655763" cy="857330"/>
          </a:xfrm>
          <a:custGeom>
            <a:avLst/>
            <a:gdLst>
              <a:gd name="T0" fmla="*/ 0 w 1043"/>
              <a:gd name="T1" fmla="*/ 438 h 438"/>
              <a:gd name="T2" fmla="*/ 272 w 1043"/>
              <a:gd name="T3" fmla="*/ 347 h 438"/>
              <a:gd name="T4" fmla="*/ 499 w 1043"/>
              <a:gd name="T5" fmla="*/ 30 h 438"/>
              <a:gd name="T6" fmla="*/ 862 w 1043"/>
              <a:gd name="T7" fmla="*/ 166 h 438"/>
              <a:gd name="T8" fmla="*/ 1043 w 1043"/>
              <a:gd name="T9" fmla="*/ 438 h 4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3" h="438">
                <a:moveTo>
                  <a:pt x="0" y="438"/>
                </a:moveTo>
                <a:cubicBezTo>
                  <a:pt x="94" y="426"/>
                  <a:pt x="189" y="415"/>
                  <a:pt x="272" y="347"/>
                </a:cubicBezTo>
                <a:cubicBezTo>
                  <a:pt x="355" y="279"/>
                  <a:pt x="401" y="60"/>
                  <a:pt x="499" y="30"/>
                </a:cubicBezTo>
                <a:cubicBezTo>
                  <a:pt x="597" y="0"/>
                  <a:pt x="771" y="98"/>
                  <a:pt x="862" y="166"/>
                </a:cubicBezTo>
                <a:cubicBezTo>
                  <a:pt x="953" y="234"/>
                  <a:pt x="998" y="336"/>
                  <a:pt x="1043" y="438"/>
                </a:cubicBezTo>
              </a:path>
            </a:pathLst>
          </a:custGeom>
          <a:noFill/>
          <a:ln w="38100" cap="flat" cmpd="sng">
            <a:solidFill>
              <a:srgbClr val="00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12" name="Freeform 15">
            <a:extLst>
              <a:ext uri="{FF2B5EF4-FFF2-40B4-BE49-F238E27FC236}">
                <a16:creationId xmlns:a16="http://schemas.microsoft.com/office/drawing/2014/main" id="{577F34C0-6432-47D7-8CC9-8B9A72141857}"/>
              </a:ext>
            </a:extLst>
          </p:cNvPr>
          <p:cNvSpPr>
            <a:spLocks/>
          </p:cNvSpPr>
          <p:nvPr/>
        </p:nvSpPr>
        <p:spPr bwMode="auto">
          <a:xfrm>
            <a:off x="4284663" y="4975914"/>
            <a:ext cx="1152525" cy="1064811"/>
          </a:xfrm>
          <a:custGeom>
            <a:avLst/>
            <a:gdLst>
              <a:gd name="T0" fmla="*/ 726 w 726"/>
              <a:gd name="T1" fmla="*/ 0 h 544"/>
              <a:gd name="T2" fmla="*/ 499 w 726"/>
              <a:gd name="T3" fmla="*/ 363 h 544"/>
              <a:gd name="T4" fmla="*/ 0 w 726"/>
              <a:gd name="T5" fmla="*/ 544 h 544"/>
              <a:gd name="T6" fmla="*/ 0 60000 65536"/>
              <a:gd name="T7" fmla="*/ 0 60000 65536"/>
              <a:gd name="T8" fmla="*/ 0 60000 65536"/>
            </a:gdLst>
            <a:ahLst/>
            <a:cxnLst>
              <a:cxn ang="T6">
                <a:pos x="T0" y="T1"/>
              </a:cxn>
              <a:cxn ang="T7">
                <a:pos x="T2" y="T3"/>
              </a:cxn>
              <a:cxn ang="T8">
                <a:pos x="T4" y="T5"/>
              </a:cxn>
            </a:cxnLst>
            <a:rect l="0" t="0" r="r" b="b"/>
            <a:pathLst>
              <a:path w="726" h="544">
                <a:moveTo>
                  <a:pt x="726" y="0"/>
                </a:moveTo>
                <a:cubicBezTo>
                  <a:pt x="673" y="136"/>
                  <a:pt x="620" y="272"/>
                  <a:pt x="499" y="363"/>
                </a:cubicBezTo>
                <a:cubicBezTo>
                  <a:pt x="378" y="454"/>
                  <a:pt x="189" y="499"/>
                  <a:pt x="0" y="544"/>
                </a:cubicBezTo>
              </a:path>
            </a:pathLst>
          </a:custGeom>
          <a:noFill/>
          <a:ln w="38100" cap="flat" cmpd="sng">
            <a:solidFill>
              <a:srgbClr val="00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36213" name="Group 16">
            <a:extLst>
              <a:ext uri="{FF2B5EF4-FFF2-40B4-BE49-F238E27FC236}">
                <a16:creationId xmlns:a16="http://schemas.microsoft.com/office/drawing/2014/main" id="{3EBFB5FB-72C6-42D1-8353-2C3980C431F3}"/>
              </a:ext>
            </a:extLst>
          </p:cNvPr>
          <p:cNvGrpSpPr>
            <a:grpSpLocks/>
          </p:cNvGrpSpPr>
          <p:nvPr/>
        </p:nvGrpSpPr>
        <p:grpSpPr bwMode="auto">
          <a:xfrm>
            <a:off x="4860925" y="3644900"/>
            <a:ext cx="3529013" cy="469770"/>
            <a:chOff x="3152" y="2251"/>
            <a:chExt cx="2223" cy="240"/>
          </a:xfrm>
        </p:grpSpPr>
        <p:sp>
          <p:nvSpPr>
            <p:cNvPr id="136214" name="Line 17">
              <a:extLst>
                <a:ext uri="{FF2B5EF4-FFF2-40B4-BE49-F238E27FC236}">
                  <a16:creationId xmlns:a16="http://schemas.microsoft.com/office/drawing/2014/main" id="{868AC0E8-E8FE-4C89-A829-DBFDA9BA0745}"/>
                </a:ext>
              </a:extLst>
            </p:cNvPr>
            <p:cNvSpPr>
              <a:spLocks noChangeShapeType="1"/>
            </p:cNvSpPr>
            <p:nvPr/>
          </p:nvSpPr>
          <p:spPr bwMode="auto">
            <a:xfrm flipV="1">
              <a:off x="3152" y="2387"/>
              <a:ext cx="907" cy="91"/>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6215" name="Text Box 18">
              <a:extLst>
                <a:ext uri="{FF2B5EF4-FFF2-40B4-BE49-F238E27FC236}">
                  <a16:creationId xmlns:a16="http://schemas.microsoft.com/office/drawing/2014/main" id="{05D112FA-39AA-44AC-8CF2-AE4180FF05E1}"/>
                </a:ext>
              </a:extLst>
            </p:cNvPr>
            <p:cNvSpPr txBox="1">
              <a:spLocks noChangeArrowheads="1"/>
            </p:cNvSpPr>
            <p:nvPr/>
          </p:nvSpPr>
          <p:spPr bwMode="auto">
            <a:xfrm>
              <a:off x="4059" y="2251"/>
              <a:ext cx="1316" cy="240"/>
            </a:xfrm>
            <a:prstGeom prst="rect">
              <a:avLst/>
            </a:prstGeom>
            <a:solidFill>
              <a:schemeClr val="accent1"/>
            </a:solidFill>
            <a:ln>
              <a:noFill/>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dirty="0">
                  <a:latin typeface="微软雅黑" panose="020B0503020204020204" pitchFamily="34" charset="-122"/>
                  <a:ea typeface="微软雅黑" panose="020B0503020204020204" pitchFamily="34" charset="-122"/>
                </a:rPr>
                <a:t>实际高分子链</a:t>
              </a:r>
            </a:p>
          </p:txBody>
        </p:sp>
      </p:grpSp>
      <p:sp>
        <p:nvSpPr>
          <p:cNvPr id="136199" name="Line 20">
            <a:extLst>
              <a:ext uri="{FF2B5EF4-FFF2-40B4-BE49-F238E27FC236}">
                <a16:creationId xmlns:a16="http://schemas.microsoft.com/office/drawing/2014/main" id="{5A13B251-9AA9-42FD-89D7-48EFFE347E37}"/>
              </a:ext>
            </a:extLst>
          </p:cNvPr>
          <p:cNvSpPr>
            <a:spLocks noChangeShapeType="1"/>
          </p:cNvSpPr>
          <p:nvPr/>
        </p:nvSpPr>
        <p:spPr bwMode="auto">
          <a:xfrm flipV="1">
            <a:off x="5294313" y="4943475"/>
            <a:ext cx="1295400" cy="431800"/>
          </a:xfrm>
          <a:prstGeom prst="line">
            <a:avLst/>
          </a:prstGeom>
          <a:solidFill>
            <a:schemeClr val="accent6"/>
          </a:solidFill>
          <a:ln w="19050">
            <a:solidFill>
              <a:schemeClr val="accent6"/>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136200" name="Text Box 21">
            <a:extLst>
              <a:ext uri="{FF2B5EF4-FFF2-40B4-BE49-F238E27FC236}">
                <a16:creationId xmlns:a16="http://schemas.microsoft.com/office/drawing/2014/main" id="{6B9DAA6F-ACB2-42AD-AF5F-0ECA9059ACE6}"/>
              </a:ext>
            </a:extLst>
          </p:cNvPr>
          <p:cNvSpPr txBox="1">
            <a:spLocks noChangeArrowheads="1"/>
          </p:cNvSpPr>
          <p:nvPr/>
        </p:nvSpPr>
        <p:spPr bwMode="auto">
          <a:xfrm>
            <a:off x="6589713" y="4540250"/>
            <a:ext cx="2447925" cy="835025"/>
          </a:xfrm>
          <a:prstGeom prst="rect">
            <a:avLst/>
          </a:prstGeom>
          <a:solidFill>
            <a:schemeClr val="accent6"/>
          </a:solidFill>
          <a:ln w="12700">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微软雅黑" panose="020B0503020204020204" pitchFamily="34" charset="-122"/>
                <a:ea typeface="微软雅黑" panose="020B0503020204020204" pitchFamily="34" charset="-122"/>
              </a:rPr>
              <a:t>等效自由结合链高斯链</a:t>
            </a:r>
          </a:p>
        </p:txBody>
      </p:sp>
      <p:sp>
        <p:nvSpPr>
          <p:cNvPr id="136198" name="Rectangle 22">
            <a:extLst>
              <a:ext uri="{FF2B5EF4-FFF2-40B4-BE49-F238E27FC236}">
                <a16:creationId xmlns:a16="http://schemas.microsoft.com/office/drawing/2014/main" id="{EA42DE65-3AB5-478B-B869-85BA56A61833}"/>
              </a:ext>
            </a:extLst>
          </p:cNvPr>
          <p:cNvSpPr>
            <a:spLocks noChangeArrowheads="1"/>
          </p:cNvSpPr>
          <p:nvPr/>
        </p:nvSpPr>
        <p:spPr bwMode="auto">
          <a:xfrm>
            <a:off x="827088" y="1557338"/>
            <a:ext cx="7993062" cy="1800225"/>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a:latin typeface="Times New Roman" panose="02020603050405020304" pitchFamily="18" charset="0"/>
                <a:ea typeface="微软雅黑" panose="020B0503020204020204" pitchFamily="34" charset="-122"/>
                <a:cs typeface="Times New Roman" panose="02020603050405020304" pitchFamily="18" charset="0"/>
              </a:rPr>
              <a:t>实际高分子链不是自由连接链，也不是自由旋转链。将一个原来含有</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n</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个 键长为</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l</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、键角</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θ</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固定、旋转不自由的键组成的链，视为一个含有</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Z</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个长度</a:t>
            </a:r>
            <a:r>
              <a:rPr kumimoji="1" lang="en-US" altLang="zh-CN" sz="2800" dirty="0">
                <a:latin typeface="Times New Roman" panose="02020603050405020304" pitchFamily="18" charset="0"/>
                <a:ea typeface="微软雅黑" panose="020B0503020204020204" pitchFamily="34" charset="-122"/>
                <a:cs typeface="Times New Roman" panose="02020603050405020304" pitchFamily="18" charset="0"/>
              </a:rPr>
              <a:t>b</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的链段组成的</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等效自由连接链</a:t>
            </a: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5F6D9A1C-1CBC-455A-8BAD-C748F598F348}"/>
              </a:ext>
            </a:extLst>
          </p:cNvPr>
          <p:cNvSpPr>
            <a:spLocks noGrp="1"/>
          </p:cNvSpPr>
          <p:nvPr>
            <p:ph type="sldNum" sz="quarter" idx="12"/>
          </p:nvPr>
        </p:nvSpPr>
        <p:spPr/>
        <p:txBody>
          <a:bodyPr/>
          <a:lstStyle/>
          <a:p>
            <a:pPr>
              <a:defRPr/>
            </a:pPr>
            <a:fld id="{A64C3900-190E-4D86-98F4-1478A69618B8}" type="slidenum">
              <a:rPr lang="en-US" altLang="zh-CN"/>
              <a:pPr>
                <a:defRPr/>
              </a:pPr>
              <a:t>123</a:t>
            </a:fld>
            <a:endParaRPr lang="en-US" altLang="zh-CN"/>
          </a:p>
        </p:txBody>
      </p:sp>
      <p:graphicFrame>
        <p:nvGraphicFramePr>
          <p:cNvPr id="133125" name="Object 4">
            <a:extLst>
              <a:ext uri="{FF2B5EF4-FFF2-40B4-BE49-F238E27FC236}">
                <a16:creationId xmlns:a16="http://schemas.microsoft.com/office/drawing/2014/main" id="{9D9A8716-FD7D-4B44-8293-2FDA94B581A1}"/>
              </a:ext>
            </a:extLst>
          </p:cNvPr>
          <p:cNvGraphicFramePr>
            <a:graphicFrameLocks noGrp="1" noChangeAspect="1"/>
          </p:cNvGraphicFramePr>
          <p:nvPr>
            <p:ph idx="4294967295"/>
            <p:extLst>
              <p:ext uri="{D42A27DB-BD31-4B8C-83A1-F6EECF244321}">
                <p14:modId xmlns:p14="http://schemas.microsoft.com/office/powerpoint/2010/main" val="2616237064"/>
              </p:ext>
            </p:extLst>
          </p:nvPr>
        </p:nvGraphicFramePr>
        <p:xfrm>
          <a:off x="4211960" y="2760662"/>
          <a:ext cx="1693862" cy="668338"/>
        </p:xfrm>
        <a:graphic>
          <a:graphicData uri="http://schemas.openxmlformats.org/presentationml/2006/ole">
            <mc:AlternateContent xmlns:mc="http://schemas.openxmlformats.org/markup-compatibility/2006">
              <mc:Choice xmlns:v="urn:schemas-microsoft-com:vml" Requires="v">
                <p:oleObj spid="_x0000_s137475" name="Equation" r:id="rId3" imgW="634725" imgH="228501" progId="Equation.DSMT4">
                  <p:embed/>
                </p:oleObj>
              </mc:Choice>
              <mc:Fallback>
                <p:oleObj name="Equation" r:id="rId3" imgW="634725" imgH="22850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2760662"/>
                        <a:ext cx="1693862" cy="668338"/>
                      </a:xfrm>
                      <a:prstGeom prst="rect">
                        <a:avLst/>
                      </a:prstGeom>
                      <a:solidFill>
                        <a:schemeClr val="accent1">
                          <a:lumMod val="75000"/>
                        </a:schemeClr>
                      </a:solidFill>
                      <a:ln w="9525">
                        <a:solidFill>
                          <a:srgbClr val="0000FF"/>
                        </a:solidFill>
                        <a:miter lim="800000"/>
                        <a:headEnd/>
                        <a:tailEnd/>
                      </a:ln>
                      <a:effectLst/>
                    </p:spPr>
                  </p:pic>
                </p:oleObj>
              </mc:Fallback>
            </mc:AlternateContent>
          </a:graphicData>
        </a:graphic>
      </p:graphicFrame>
      <p:graphicFrame>
        <p:nvGraphicFramePr>
          <p:cNvPr id="238594" name="Object 2">
            <a:extLst>
              <a:ext uri="{FF2B5EF4-FFF2-40B4-BE49-F238E27FC236}">
                <a16:creationId xmlns:a16="http://schemas.microsoft.com/office/drawing/2014/main" id="{237EF451-946F-47D6-86E1-E1408A8C8BF1}"/>
              </a:ext>
            </a:extLst>
          </p:cNvPr>
          <p:cNvGraphicFramePr>
            <a:graphicFrameLocks noChangeAspect="1"/>
          </p:cNvGraphicFramePr>
          <p:nvPr>
            <p:extLst>
              <p:ext uri="{D42A27DB-BD31-4B8C-83A1-F6EECF244321}">
                <p14:modId xmlns:p14="http://schemas.microsoft.com/office/powerpoint/2010/main" val="3642785164"/>
              </p:ext>
            </p:extLst>
          </p:nvPr>
        </p:nvGraphicFramePr>
        <p:xfrm>
          <a:off x="3563938" y="1700213"/>
          <a:ext cx="1800225" cy="738187"/>
        </p:xfrm>
        <a:graphic>
          <a:graphicData uri="http://schemas.openxmlformats.org/presentationml/2006/ole">
            <mc:AlternateContent xmlns:mc="http://schemas.openxmlformats.org/markup-compatibility/2006">
              <mc:Choice xmlns:v="urn:schemas-microsoft-com:vml" Requires="v">
                <p:oleObj spid="_x0000_s137476" name="Equation" r:id="rId5" imgW="558800" imgH="228600" progId="Equation.DSMT4">
                  <p:embed/>
                </p:oleObj>
              </mc:Choice>
              <mc:Fallback>
                <p:oleObj name="Equation" r:id="rId5" imgW="558800" imgH="2286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938" y="1700213"/>
                        <a:ext cx="1800225" cy="738187"/>
                      </a:xfrm>
                      <a:prstGeom prst="rect">
                        <a:avLst/>
                      </a:prstGeom>
                      <a:solidFill>
                        <a:schemeClr val="accent1">
                          <a:lumMod val="75000"/>
                        </a:schemeClr>
                      </a:solidFill>
                      <a:ln>
                        <a:noFill/>
                      </a:ln>
                      <a:effectLst/>
                    </p:spPr>
                  </p:pic>
                </p:oleObj>
              </mc:Fallback>
            </mc:AlternateContent>
          </a:graphicData>
        </a:graphic>
      </p:graphicFrame>
      <p:sp>
        <p:nvSpPr>
          <p:cNvPr id="137221" name="Text Box 3">
            <a:extLst>
              <a:ext uri="{FF2B5EF4-FFF2-40B4-BE49-F238E27FC236}">
                <a16:creationId xmlns:a16="http://schemas.microsoft.com/office/drawing/2014/main" id="{BF7F762B-A70A-4261-B5B6-940A7D48C83C}"/>
              </a:ext>
            </a:extLst>
          </p:cNvPr>
          <p:cNvSpPr txBox="1">
            <a:spLocks noChangeArrowheads="1"/>
          </p:cNvSpPr>
          <p:nvPr/>
        </p:nvSpPr>
        <p:spPr bwMode="auto">
          <a:xfrm>
            <a:off x="1258888" y="2852738"/>
            <a:ext cx="2592387"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微软雅黑" panose="020B0503020204020204" pitchFamily="34" charset="-122"/>
                <a:ea typeface="微软雅黑" panose="020B0503020204020204" pitchFamily="34" charset="-122"/>
              </a:rPr>
              <a:t>伸直链的长度 </a:t>
            </a:r>
          </a:p>
        </p:txBody>
      </p:sp>
      <p:sp>
        <p:nvSpPr>
          <p:cNvPr id="238597" name="Text Box 5">
            <a:extLst>
              <a:ext uri="{FF2B5EF4-FFF2-40B4-BE49-F238E27FC236}">
                <a16:creationId xmlns:a16="http://schemas.microsoft.com/office/drawing/2014/main" id="{44F3A4E7-BEDC-4CB6-BC9D-631CEA9FD609}"/>
              </a:ext>
            </a:extLst>
          </p:cNvPr>
          <p:cNvSpPr txBox="1">
            <a:spLocks noChangeArrowheads="1"/>
          </p:cNvSpPr>
          <p:nvPr/>
        </p:nvSpPr>
        <p:spPr bwMode="auto">
          <a:xfrm>
            <a:off x="886416" y="3933825"/>
            <a:ext cx="7501934" cy="140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lang="zh-CN" altLang="en-US" sz="2400" dirty="0">
                <a:latin typeface="微软雅黑" panose="020B0503020204020204" pitchFamily="34" charset="-122"/>
                <a:ea typeface="微软雅黑" panose="020B0503020204020204" pitchFamily="34" charset="-122"/>
              </a:rPr>
              <a:t>实际上</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高分子链的尺寸都是通过实验测定的</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而不是计算的</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因此</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可以通过实验数据计算高分子链的链段长度与链段内所包含的化学键的数目</a:t>
            </a:r>
            <a:r>
              <a:rPr lang="en-US" altLang="zh-CN" sz="2400" dirty="0">
                <a:latin typeface="微软雅黑" panose="020B0503020204020204" pitchFamily="34" charset="-122"/>
                <a:ea typeface="微软雅黑" panose="020B0503020204020204" pitchFamily="34" charset="-122"/>
              </a:rPr>
              <a:t>.</a:t>
            </a:r>
          </a:p>
        </p:txBody>
      </p:sp>
      <p:sp>
        <p:nvSpPr>
          <p:cNvPr id="137223" name="Text Box 6">
            <a:extLst>
              <a:ext uri="{FF2B5EF4-FFF2-40B4-BE49-F238E27FC236}">
                <a16:creationId xmlns:a16="http://schemas.microsoft.com/office/drawing/2014/main" id="{8DAB1816-43B6-42E1-BA52-7A3457E87750}"/>
              </a:ext>
            </a:extLst>
          </p:cNvPr>
          <p:cNvSpPr txBox="1">
            <a:spLocks noChangeArrowheads="1"/>
          </p:cNvSpPr>
          <p:nvPr/>
        </p:nvSpPr>
        <p:spPr bwMode="auto">
          <a:xfrm>
            <a:off x="700882" y="1026722"/>
            <a:ext cx="7129462"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微软雅黑" panose="020B0503020204020204" pitchFamily="34" charset="-122"/>
                <a:ea typeface="微软雅黑" panose="020B0503020204020204" pitchFamily="34" charset="-122"/>
              </a:rPr>
              <a:t>由链段和等效自由结合链的概念可以知道：</a:t>
            </a:r>
          </a:p>
        </p:txBody>
      </p:sp>
      <p:sp>
        <p:nvSpPr>
          <p:cNvPr id="137224" name="Text Box 7">
            <a:extLst>
              <a:ext uri="{FF2B5EF4-FFF2-40B4-BE49-F238E27FC236}">
                <a16:creationId xmlns:a16="http://schemas.microsoft.com/office/drawing/2014/main" id="{A655D4EB-24EC-4245-B987-19978C0FB3E6}"/>
              </a:ext>
            </a:extLst>
          </p:cNvPr>
          <p:cNvSpPr txBox="1">
            <a:spLocks noChangeArrowheads="1"/>
          </p:cNvSpPr>
          <p:nvPr/>
        </p:nvSpPr>
        <p:spPr bwMode="auto">
          <a:xfrm>
            <a:off x="886416" y="5557606"/>
            <a:ext cx="7651750" cy="830997"/>
          </a:xfrm>
          <a:prstGeom prst="rect">
            <a:avLst/>
          </a:prstGeom>
          <a:solidFill>
            <a:schemeClr val="accent4"/>
          </a:solidFill>
          <a:ln>
            <a:noFill/>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因为等效自由连接链的链段分布符合高斯分布函数，故也称为高斯链。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3">
            <a:extLst>
              <a:ext uri="{FF2B5EF4-FFF2-40B4-BE49-F238E27FC236}">
                <a16:creationId xmlns:a16="http://schemas.microsoft.com/office/drawing/2014/main" id="{1195E68E-6E8D-4632-A128-C2EE7D37ADFE}"/>
              </a:ext>
            </a:extLst>
          </p:cNvPr>
          <p:cNvSpPr>
            <a:spLocks noGrp="1"/>
          </p:cNvSpPr>
          <p:nvPr>
            <p:ph type="sldNum" sz="quarter" idx="12"/>
          </p:nvPr>
        </p:nvSpPr>
        <p:spPr>
          <a:xfrm>
            <a:off x="6180138" y="6136032"/>
            <a:ext cx="2057400" cy="365125"/>
          </a:xfrm>
        </p:spPr>
        <p:txBody>
          <a:bodyPr/>
          <a:lstStyle/>
          <a:p>
            <a:pPr>
              <a:defRPr/>
            </a:pPr>
            <a:fld id="{881C10FA-C3E1-42E2-903B-14E1623435BF}" type="slidenum">
              <a:rPr lang="en-US" altLang="zh-CN"/>
              <a:pPr>
                <a:defRPr/>
              </a:pPr>
              <a:t>124</a:t>
            </a:fld>
            <a:endParaRPr lang="en-US" altLang="zh-CN"/>
          </a:p>
        </p:txBody>
      </p:sp>
      <p:sp>
        <p:nvSpPr>
          <p:cNvPr id="239618" name="Text Box 2">
            <a:extLst>
              <a:ext uri="{FF2B5EF4-FFF2-40B4-BE49-F238E27FC236}">
                <a16:creationId xmlns:a16="http://schemas.microsoft.com/office/drawing/2014/main" id="{9CFD81CD-AA91-452C-B146-F597F6E1E39A}"/>
              </a:ext>
            </a:extLst>
          </p:cNvPr>
          <p:cNvSpPr txBox="1">
            <a:spLocks noChangeArrowheads="1"/>
          </p:cNvSpPr>
          <p:nvPr/>
        </p:nvSpPr>
        <p:spPr bwMode="auto">
          <a:xfrm>
            <a:off x="885429" y="807203"/>
            <a:ext cx="6409134" cy="457200"/>
          </a:xfrm>
          <a:prstGeom prst="rect">
            <a:avLst/>
          </a:prstGeom>
          <a:solidFill>
            <a:schemeClr val="accent4"/>
          </a:solidFill>
          <a:ln>
            <a:noFill/>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微软雅黑" panose="020B0503020204020204" pitchFamily="34" charset="-122"/>
                <a:ea typeface="微软雅黑" panose="020B0503020204020204" pitchFamily="34" charset="-122"/>
              </a:rPr>
              <a:t>对于聚乙烯等聚合物而言</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其伸直链长度为</a:t>
            </a:r>
            <a:r>
              <a:rPr lang="en-US" altLang="zh-CN" sz="2400" dirty="0">
                <a:latin typeface="微软雅黑" panose="020B0503020204020204" pitchFamily="34" charset="-122"/>
                <a:ea typeface="微软雅黑" panose="020B0503020204020204" pitchFamily="34" charset="-122"/>
              </a:rPr>
              <a:t>:</a:t>
            </a:r>
          </a:p>
        </p:txBody>
      </p:sp>
      <p:graphicFrame>
        <p:nvGraphicFramePr>
          <p:cNvPr id="239619" name="Object 3">
            <a:extLst>
              <a:ext uri="{FF2B5EF4-FFF2-40B4-BE49-F238E27FC236}">
                <a16:creationId xmlns:a16="http://schemas.microsoft.com/office/drawing/2014/main" id="{8DED6EF3-0412-49F9-8E0F-8A7A63DD746E}"/>
              </a:ext>
            </a:extLst>
          </p:cNvPr>
          <p:cNvGraphicFramePr>
            <a:graphicFrameLocks noChangeAspect="1"/>
          </p:cNvGraphicFramePr>
          <p:nvPr>
            <p:extLst>
              <p:ext uri="{D42A27DB-BD31-4B8C-83A1-F6EECF244321}">
                <p14:modId xmlns:p14="http://schemas.microsoft.com/office/powerpoint/2010/main" val="1499156138"/>
              </p:ext>
            </p:extLst>
          </p:nvPr>
        </p:nvGraphicFramePr>
        <p:xfrm>
          <a:off x="4475163" y="2374900"/>
          <a:ext cx="241300" cy="304800"/>
        </p:xfrm>
        <a:graphic>
          <a:graphicData uri="http://schemas.openxmlformats.org/presentationml/2006/ole">
            <mc:AlternateContent xmlns:mc="http://schemas.openxmlformats.org/markup-compatibility/2006">
              <mc:Choice xmlns:v="urn:schemas-microsoft-com:vml" Requires="v">
                <p:oleObj spid="_x0000_s138888" name="Equation" r:id="rId3" imgW="241195" imgH="304668" progId="Equation.DSMT4">
                  <p:embed/>
                </p:oleObj>
              </mc:Choice>
              <mc:Fallback>
                <p:oleObj name="Equation" r:id="rId3" imgW="241195" imgH="304668"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163" y="2374900"/>
                        <a:ext cx="241300" cy="3048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620" name="Object 4">
            <a:extLst>
              <a:ext uri="{FF2B5EF4-FFF2-40B4-BE49-F238E27FC236}">
                <a16:creationId xmlns:a16="http://schemas.microsoft.com/office/drawing/2014/main" id="{0A0A669B-1411-4A3A-B11F-EC9D37C227C9}"/>
              </a:ext>
            </a:extLst>
          </p:cNvPr>
          <p:cNvGraphicFramePr>
            <a:graphicFrameLocks noChangeAspect="1"/>
          </p:cNvGraphicFramePr>
          <p:nvPr>
            <p:extLst>
              <p:ext uri="{D42A27DB-BD31-4B8C-83A1-F6EECF244321}">
                <p14:modId xmlns:p14="http://schemas.microsoft.com/office/powerpoint/2010/main" val="4115328760"/>
              </p:ext>
            </p:extLst>
          </p:nvPr>
        </p:nvGraphicFramePr>
        <p:xfrm>
          <a:off x="1646238" y="3765550"/>
          <a:ext cx="2609850" cy="835025"/>
        </p:xfrm>
        <a:graphic>
          <a:graphicData uri="http://schemas.openxmlformats.org/presentationml/2006/ole">
            <mc:AlternateContent xmlns:mc="http://schemas.openxmlformats.org/markup-compatibility/2006">
              <mc:Choice xmlns:v="urn:schemas-microsoft-com:vml" Requires="v">
                <p:oleObj spid="_x0000_s138889" name="Equation" r:id="rId5" imgW="1231366" imgH="393529" progId="Equation.DSMT4">
                  <p:embed/>
                </p:oleObj>
              </mc:Choice>
              <mc:Fallback>
                <p:oleObj name="Equation" r:id="rId5" imgW="1231366" imgH="393529"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38" y="3765550"/>
                        <a:ext cx="2609850" cy="835025"/>
                      </a:xfrm>
                      <a:prstGeom prst="rect">
                        <a:avLst/>
                      </a:prstGeom>
                      <a:solidFill>
                        <a:schemeClr val="accent1">
                          <a:lumMod val="75000"/>
                        </a:schemeClr>
                      </a:solidFill>
                      <a:ln>
                        <a:noFill/>
                      </a:ln>
                      <a:effectLst/>
                    </p:spPr>
                  </p:pic>
                </p:oleObj>
              </mc:Fallback>
            </mc:AlternateContent>
          </a:graphicData>
        </a:graphic>
      </p:graphicFrame>
      <p:grpSp>
        <p:nvGrpSpPr>
          <p:cNvPr id="239621" name="Group 5">
            <a:extLst>
              <a:ext uri="{FF2B5EF4-FFF2-40B4-BE49-F238E27FC236}">
                <a16:creationId xmlns:a16="http://schemas.microsoft.com/office/drawing/2014/main" id="{3C4221F0-1F4D-4AA1-A2E4-2B05C6B4009A}"/>
              </a:ext>
            </a:extLst>
          </p:cNvPr>
          <p:cNvGrpSpPr>
            <a:grpSpLocks/>
          </p:cNvGrpSpPr>
          <p:nvPr/>
        </p:nvGrpSpPr>
        <p:grpSpPr bwMode="auto">
          <a:xfrm>
            <a:off x="1763713" y="2060575"/>
            <a:ext cx="5329237" cy="647700"/>
            <a:chOff x="1111" y="845"/>
            <a:chExt cx="3357" cy="408"/>
          </a:xfrm>
          <a:solidFill>
            <a:schemeClr val="accent1">
              <a:lumMod val="75000"/>
            </a:schemeClr>
          </a:solidFill>
        </p:grpSpPr>
        <p:grpSp>
          <p:nvGrpSpPr>
            <p:cNvPr id="138253" name="Group 6">
              <a:extLst>
                <a:ext uri="{FF2B5EF4-FFF2-40B4-BE49-F238E27FC236}">
                  <a16:creationId xmlns:a16="http://schemas.microsoft.com/office/drawing/2014/main" id="{7460624F-18F6-4CD3-BF03-52731DA0661A}"/>
                </a:ext>
              </a:extLst>
            </p:cNvPr>
            <p:cNvGrpSpPr>
              <a:grpSpLocks/>
            </p:cNvGrpSpPr>
            <p:nvPr/>
          </p:nvGrpSpPr>
          <p:grpSpPr bwMode="auto">
            <a:xfrm>
              <a:off x="1111" y="845"/>
              <a:ext cx="3357" cy="402"/>
              <a:chOff x="1746" y="1305"/>
              <a:chExt cx="3357" cy="402"/>
            </a:xfrm>
            <a:grpFill/>
          </p:grpSpPr>
          <p:sp>
            <p:nvSpPr>
              <p:cNvPr id="138255" name="Line 7">
                <a:extLst>
                  <a:ext uri="{FF2B5EF4-FFF2-40B4-BE49-F238E27FC236}">
                    <a16:creationId xmlns:a16="http://schemas.microsoft.com/office/drawing/2014/main" id="{52832838-8DEB-4E87-B1AE-FC474626167F}"/>
                  </a:ext>
                </a:extLst>
              </p:cNvPr>
              <p:cNvSpPr>
                <a:spLocks noChangeShapeType="1"/>
              </p:cNvSpPr>
              <p:nvPr/>
            </p:nvSpPr>
            <p:spPr bwMode="auto">
              <a:xfrm flipV="1">
                <a:off x="2018" y="1344"/>
                <a:ext cx="590" cy="362"/>
              </a:xfrm>
              <a:prstGeom prst="line">
                <a:avLst/>
              </a:prstGeom>
              <a:grpFill/>
              <a:ln w="38100">
                <a:solidFill>
                  <a:schemeClr val="accent1">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8256" name="Line 8">
                <a:extLst>
                  <a:ext uri="{FF2B5EF4-FFF2-40B4-BE49-F238E27FC236}">
                    <a16:creationId xmlns:a16="http://schemas.microsoft.com/office/drawing/2014/main" id="{92EBD107-D41D-49D0-B5B6-B0CB023D6B50}"/>
                  </a:ext>
                </a:extLst>
              </p:cNvPr>
              <p:cNvSpPr>
                <a:spLocks noChangeShapeType="1"/>
              </p:cNvSpPr>
              <p:nvPr/>
            </p:nvSpPr>
            <p:spPr bwMode="auto">
              <a:xfrm>
                <a:off x="2608" y="1344"/>
                <a:ext cx="544" cy="362"/>
              </a:xfrm>
              <a:prstGeom prst="line">
                <a:avLst/>
              </a:prstGeom>
              <a:grpFill/>
              <a:ln w="38100">
                <a:solidFill>
                  <a:schemeClr val="accent1">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8257" name="Line 9">
                <a:extLst>
                  <a:ext uri="{FF2B5EF4-FFF2-40B4-BE49-F238E27FC236}">
                    <a16:creationId xmlns:a16="http://schemas.microsoft.com/office/drawing/2014/main" id="{E1ED9579-DA27-4C31-88E8-F0953A70EB75}"/>
                  </a:ext>
                </a:extLst>
              </p:cNvPr>
              <p:cNvSpPr>
                <a:spLocks noChangeShapeType="1"/>
              </p:cNvSpPr>
              <p:nvPr/>
            </p:nvSpPr>
            <p:spPr bwMode="auto">
              <a:xfrm flipV="1">
                <a:off x="3152" y="1344"/>
                <a:ext cx="590" cy="362"/>
              </a:xfrm>
              <a:prstGeom prst="line">
                <a:avLst/>
              </a:prstGeom>
              <a:grpFill/>
              <a:ln w="38100">
                <a:solidFill>
                  <a:schemeClr val="accent1">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8258" name="Line 10">
                <a:extLst>
                  <a:ext uri="{FF2B5EF4-FFF2-40B4-BE49-F238E27FC236}">
                    <a16:creationId xmlns:a16="http://schemas.microsoft.com/office/drawing/2014/main" id="{1161C574-3215-4DED-B5A2-9025C80E94CB}"/>
                  </a:ext>
                </a:extLst>
              </p:cNvPr>
              <p:cNvSpPr>
                <a:spLocks noChangeShapeType="1"/>
              </p:cNvSpPr>
              <p:nvPr/>
            </p:nvSpPr>
            <p:spPr bwMode="auto">
              <a:xfrm>
                <a:off x="3742" y="1344"/>
                <a:ext cx="544" cy="362"/>
              </a:xfrm>
              <a:prstGeom prst="line">
                <a:avLst/>
              </a:prstGeom>
              <a:grpFill/>
              <a:ln w="38100">
                <a:solidFill>
                  <a:schemeClr val="accent1">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8259" name="Line 11">
                <a:extLst>
                  <a:ext uri="{FF2B5EF4-FFF2-40B4-BE49-F238E27FC236}">
                    <a16:creationId xmlns:a16="http://schemas.microsoft.com/office/drawing/2014/main" id="{D364CC21-65ED-4C25-BA53-279C668178EA}"/>
                  </a:ext>
                </a:extLst>
              </p:cNvPr>
              <p:cNvSpPr>
                <a:spLocks noChangeShapeType="1"/>
              </p:cNvSpPr>
              <p:nvPr/>
            </p:nvSpPr>
            <p:spPr bwMode="auto">
              <a:xfrm flipV="1">
                <a:off x="4286" y="1344"/>
                <a:ext cx="590" cy="362"/>
              </a:xfrm>
              <a:prstGeom prst="line">
                <a:avLst/>
              </a:prstGeom>
              <a:grpFill/>
              <a:ln w="38100">
                <a:solidFill>
                  <a:schemeClr val="accent1">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8260" name="Line 12">
                <a:extLst>
                  <a:ext uri="{FF2B5EF4-FFF2-40B4-BE49-F238E27FC236}">
                    <a16:creationId xmlns:a16="http://schemas.microsoft.com/office/drawing/2014/main" id="{2A042126-23E4-4737-83DF-AF52C1C82982}"/>
                  </a:ext>
                </a:extLst>
              </p:cNvPr>
              <p:cNvSpPr>
                <a:spLocks noChangeShapeType="1"/>
              </p:cNvSpPr>
              <p:nvPr/>
            </p:nvSpPr>
            <p:spPr bwMode="auto">
              <a:xfrm>
                <a:off x="1746" y="1706"/>
                <a:ext cx="3357" cy="0"/>
              </a:xfrm>
              <a:prstGeom prst="line">
                <a:avLst/>
              </a:prstGeom>
              <a:grpFill/>
              <a:ln w="19050">
                <a:solidFill>
                  <a:schemeClr val="accent1">
                    <a:lumMod val="75000"/>
                  </a:schemeClr>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8261" name="Freeform 13">
                <a:extLst>
                  <a:ext uri="{FF2B5EF4-FFF2-40B4-BE49-F238E27FC236}">
                    <a16:creationId xmlns:a16="http://schemas.microsoft.com/office/drawing/2014/main" id="{D2B07AFA-7374-4E55-B05C-9F066100A400}"/>
                  </a:ext>
                </a:extLst>
              </p:cNvPr>
              <p:cNvSpPr>
                <a:spLocks/>
              </p:cNvSpPr>
              <p:nvPr/>
            </p:nvSpPr>
            <p:spPr bwMode="auto">
              <a:xfrm>
                <a:off x="3379" y="1570"/>
                <a:ext cx="49" cy="137"/>
              </a:xfrm>
              <a:custGeom>
                <a:avLst/>
                <a:gdLst>
                  <a:gd name="T0" fmla="*/ 36 w 49"/>
                  <a:gd name="T1" fmla="*/ 137 h 137"/>
                  <a:gd name="T2" fmla="*/ 43 w 49"/>
                  <a:gd name="T3" fmla="*/ 62 h 137"/>
                  <a:gd name="T4" fmla="*/ 0 w 49"/>
                  <a:gd name="T5" fmla="*/ 0 h 137"/>
                  <a:gd name="T6" fmla="*/ 0 60000 65536"/>
                  <a:gd name="T7" fmla="*/ 0 60000 65536"/>
                  <a:gd name="T8" fmla="*/ 0 60000 65536"/>
                </a:gdLst>
                <a:ahLst/>
                <a:cxnLst>
                  <a:cxn ang="T6">
                    <a:pos x="T0" y="T1"/>
                  </a:cxn>
                  <a:cxn ang="T7">
                    <a:pos x="T2" y="T3"/>
                  </a:cxn>
                  <a:cxn ang="T8">
                    <a:pos x="T4" y="T5"/>
                  </a:cxn>
                </a:cxnLst>
                <a:rect l="0" t="0" r="r" b="b"/>
                <a:pathLst>
                  <a:path w="49" h="137">
                    <a:moveTo>
                      <a:pt x="36" y="137"/>
                    </a:moveTo>
                    <a:cubicBezTo>
                      <a:pt x="37" y="125"/>
                      <a:pt x="49" y="85"/>
                      <a:pt x="43" y="62"/>
                    </a:cubicBezTo>
                    <a:cubicBezTo>
                      <a:pt x="37" y="39"/>
                      <a:pt x="9" y="13"/>
                      <a:pt x="0" y="0"/>
                    </a:cubicBezTo>
                  </a:path>
                </a:pathLst>
              </a:custGeom>
              <a:grpFill/>
              <a:ln w="19050" cmpd="sng">
                <a:solidFill>
                  <a:schemeClr val="accent1">
                    <a:lumMod val="75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8262" name="Text Box 14">
                <a:extLst>
                  <a:ext uri="{FF2B5EF4-FFF2-40B4-BE49-F238E27FC236}">
                    <a16:creationId xmlns:a16="http://schemas.microsoft.com/office/drawing/2014/main" id="{0FF0DC3C-AAD9-422C-9DA6-0AAA21A6015D}"/>
                  </a:ext>
                </a:extLst>
              </p:cNvPr>
              <p:cNvSpPr txBox="1">
                <a:spLocks noChangeArrowheads="1"/>
              </p:cNvSpPr>
              <p:nvPr/>
            </p:nvSpPr>
            <p:spPr bwMode="auto">
              <a:xfrm>
                <a:off x="2231" y="1305"/>
                <a:ext cx="168" cy="243"/>
              </a:xfrm>
              <a:prstGeom prst="rect">
                <a:avLst/>
              </a:prstGeom>
              <a:grpFill/>
              <a:ln w="19050">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i="1">
                    <a:latin typeface="Times New Roman" panose="02020603050405020304" pitchFamily="18" charset="0"/>
                    <a:ea typeface="宋体" panose="02010600030101010101" pitchFamily="2" charset="-122"/>
                  </a:rPr>
                  <a:t>l</a:t>
                </a:r>
              </a:p>
            </p:txBody>
          </p:sp>
        </p:grpSp>
        <p:sp>
          <p:nvSpPr>
            <p:cNvPr id="138254" name="Line 15">
              <a:extLst>
                <a:ext uri="{FF2B5EF4-FFF2-40B4-BE49-F238E27FC236}">
                  <a16:creationId xmlns:a16="http://schemas.microsoft.com/office/drawing/2014/main" id="{CACFDECF-EBD3-4EB5-8406-B5D414EDF170}"/>
                </a:ext>
              </a:extLst>
            </p:cNvPr>
            <p:cNvSpPr>
              <a:spLocks noChangeShapeType="1"/>
            </p:cNvSpPr>
            <p:nvPr/>
          </p:nvSpPr>
          <p:spPr bwMode="auto">
            <a:xfrm>
              <a:off x="3100" y="890"/>
              <a:ext cx="0" cy="363"/>
            </a:xfrm>
            <a:prstGeom prst="line">
              <a:avLst/>
            </a:prstGeom>
            <a:grpFill/>
            <a:ln w="9525">
              <a:solidFill>
                <a:schemeClr val="accent1">
                  <a:lumMod val="75000"/>
                </a:schemeClr>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39632" name="AutoShape 16">
            <a:extLst>
              <a:ext uri="{FF2B5EF4-FFF2-40B4-BE49-F238E27FC236}">
                <a16:creationId xmlns:a16="http://schemas.microsoft.com/office/drawing/2014/main" id="{EB3199E2-7269-4C78-9575-CDE11594B0ED}"/>
              </a:ext>
            </a:extLst>
          </p:cNvPr>
          <p:cNvSpPr>
            <a:spLocks/>
          </p:cNvSpPr>
          <p:nvPr/>
        </p:nvSpPr>
        <p:spPr bwMode="auto">
          <a:xfrm>
            <a:off x="1403350" y="4124325"/>
            <a:ext cx="144463" cy="1079500"/>
          </a:xfrm>
          <a:prstGeom prst="leftBrace">
            <a:avLst>
              <a:gd name="adj1" fmla="val 62271"/>
              <a:gd name="adj2" fmla="val 50000"/>
            </a:avLst>
          </a:prstGeom>
          <a:noFill/>
          <a:ln w="19050">
            <a:solidFill>
              <a:schemeClr val="accent5"/>
            </a:solidFill>
            <a:round/>
            <a:headEnd/>
            <a:tailEnd/>
          </a:ln>
          <a:effec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39633" name="Object 17">
            <a:extLst>
              <a:ext uri="{FF2B5EF4-FFF2-40B4-BE49-F238E27FC236}">
                <a16:creationId xmlns:a16="http://schemas.microsoft.com/office/drawing/2014/main" id="{1726A9A0-7F8E-4EA4-BCE0-A0A9D5480FAE}"/>
              </a:ext>
            </a:extLst>
          </p:cNvPr>
          <p:cNvGraphicFramePr>
            <a:graphicFrameLocks noChangeAspect="1"/>
          </p:cNvGraphicFramePr>
          <p:nvPr>
            <p:extLst>
              <p:ext uri="{D42A27DB-BD31-4B8C-83A1-F6EECF244321}">
                <p14:modId xmlns:p14="http://schemas.microsoft.com/office/powerpoint/2010/main" val="683292144"/>
              </p:ext>
            </p:extLst>
          </p:nvPr>
        </p:nvGraphicFramePr>
        <p:xfrm>
          <a:off x="1619250" y="4773613"/>
          <a:ext cx="1296988" cy="531812"/>
        </p:xfrm>
        <a:graphic>
          <a:graphicData uri="http://schemas.openxmlformats.org/presentationml/2006/ole">
            <mc:AlternateContent xmlns:mc="http://schemas.openxmlformats.org/markup-compatibility/2006">
              <mc:Choice xmlns:v="urn:schemas-microsoft-com:vml" Requires="v">
                <p:oleObj spid="_x0000_s138890" name="Equation" r:id="rId7" imgW="558800" imgH="228600" progId="Equation.DSMT4">
                  <p:embed/>
                </p:oleObj>
              </mc:Choice>
              <mc:Fallback>
                <p:oleObj name="Equation" r:id="rId7" imgW="558800" imgH="228600" progId="Equation.DSMT4">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4773613"/>
                        <a:ext cx="1296988" cy="531812"/>
                      </a:xfrm>
                      <a:prstGeom prst="rect">
                        <a:avLst/>
                      </a:prstGeom>
                      <a:solidFill>
                        <a:schemeClr val="accent1">
                          <a:lumMod val="75000"/>
                        </a:schemeClr>
                      </a:solidFill>
                      <a:ln>
                        <a:noFill/>
                      </a:ln>
                      <a:effectLst/>
                    </p:spPr>
                  </p:pic>
                </p:oleObj>
              </mc:Fallback>
            </mc:AlternateContent>
          </a:graphicData>
        </a:graphic>
      </p:graphicFrame>
      <p:sp>
        <p:nvSpPr>
          <p:cNvPr id="239634" name="AutoShape 18">
            <a:extLst>
              <a:ext uri="{FF2B5EF4-FFF2-40B4-BE49-F238E27FC236}">
                <a16:creationId xmlns:a16="http://schemas.microsoft.com/office/drawing/2014/main" id="{BC9E7089-00F9-454F-8636-936876745969}"/>
              </a:ext>
            </a:extLst>
          </p:cNvPr>
          <p:cNvSpPr>
            <a:spLocks noChangeArrowheads="1"/>
          </p:cNvSpPr>
          <p:nvPr/>
        </p:nvSpPr>
        <p:spPr bwMode="auto">
          <a:xfrm>
            <a:off x="4284663" y="4629150"/>
            <a:ext cx="792162" cy="144463"/>
          </a:xfrm>
          <a:custGeom>
            <a:avLst/>
            <a:gdLst>
              <a:gd name="T0" fmla="*/ 799090814 w 21600"/>
              <a:gd name="T1" fmla="*/ 0 h 21600"/>
              <a:gd name="T2" fmla="*/ 0 w 21600"/>
              <a:gd name="T3" fmla="*/ 3230989 h 21600"/>
              <a:gd name="T4" fmla="*/ 799090814 w 21600"/>
              <a:gd name="T5" fmla="*/ 6461930 h 21600"/>
              <a:gd name="T6" fmla="*/ 1065453526 w 21600"/>
              <a:gd name="T7" fmla="*/ 3230989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5"/>
          </a:solidFill>
          <a:ln w="9525">
            <a:solidFill>
              <a:schemeClr val="tx1"/>
            </a:solidFill>
            <a:miter lim="800000"/>
            <a:headEnd/>
            <a:tailEnd/>
          </a:ln>
          <a:effectLst/>
        </p:spPr>
        <p:txBody>
          <a:bodyPr wrap="none" anchor="ctr"/>
          <a:lstStyle/>
          <a:p>
            <a:endParaRPr lang="zh-CN" altLang="en-US"/>
          </a:p>
        </p:txBody>
      </p:sp>
      <p:sp>
        <p:nvSpPr>
          <p:cNvPr id="239635" name="AutoShape 19">
            <a:extLst>
              <a:ext uri="{FF2B5EF4-FFF2-40B4-BE49-F238E27FC236}">
                <a16:creationId xmlns:a16="http://schemas.microsoft.com/office/drawing/2014/main" id="{A9EF9CDC-8578-4382-B154-E8E74DE36F49}"/>
              </a:ext>
            </a:extLst>
          </p:cNvPr>
          <p:cNvSpPr>
            <a:spLocks/>
          </p:cNvSpPr>
          <p:nvPr/>
        </p:nvSpPr>
        <p:spPr bwMode="auto">
          <a:xfrm>
            <a:off x="5364163" y="4124325"/>
            <a:ext cx="144462" cy="1079500"/>
          </a:xfrm>
          <a:prstGeom prst="leftBrace">
            <a:avLst>
              <a:gd name="adj1" fmla="val 62271"/>
              <a:gd name="adj2" fmla="val 50000"/>
            </a:avLst>
          </a:prstGeom>
          <a:noFill/>
          <a:ln w="19050">
            <a:solidFill>
              <a:schemeClr val="accent1">
                <a:lumMod val="75000"/>
              </a:schemeClr>
            </a:solidFill>
            <a:round/>
            <a:headEnd/>
            <a:tailEnd/>
          </a:ln>
          <a:effec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39636" name="Object 20">
            <a:extLst>
              <a:ext uri="{FF2B5EF4-FFF2-40B4-BE49-F238E27FC236}">
                <a16:creationId xmlns:a16="http://schemas.microsoft.com/office/drawing/2014/main" id="{A9862F89-CE46-4155-95B1-820A98CAADD6}"/>
              </a:ext>
            </a:extLst>
          </p:cNvPr>
          <p:cNvGraphicFramePr>
            <a:graphicFrameLocks noChangeAspect="1"/>
          </p:cNvGraphicFramePr>
          <p:nvPr>
            <p:extLst>
              <p:ext uri="{D42A27DB-BD31-4B8C-83A1-F6EECF244321}">
                <p14:modId xmlns:p14="http://schemas.microsoft.com/office/powerpoint/2010/main" val="1561566391"/>
              </p:ext>
            </p:extLst>
          </p:nvPr>
        </p:nvGraphicFramePr>
        <p:xfrm>
          <a:off x="5770563" y="3787775"/>
          <a:ext cx="1438275" cy="841375"/>
        </p:xfrm>
        <a:graphic>
          <a:graphicData uri="http://schemas.openxmlformats.org/presentationml/2006/ole">
            <mc:AlternateContent xmlns:mc="http://schemas.openxmlformats.org/markup-compatibility/2006">
              <mc:Choice xmlns:v="urn:schemas-microsoft-com:vml" Requires="v">
                <p:oleObj spid="_x0000_s138891" name="Equation" r:id="rId9" imgW="672808" imgH="393529" progId="Equation.DSMT4">
                  <p:embed/>
                </p:oleObj>
              </mc:Choice>
              <mc:Fallback>
                <p:oleObj name="Equation" r:id="rId9" imgW="672808" imgH="393529"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0563" y="3787775"/>
                        <a:ext cx="1438275" cy="841375"/>
                      </a:xfrm>
                      <a:prstGeom prst="rect">
                        <a:avLst/>
                      </a:prstGeom>
                      <a:solidFill>
                        <a:schemeClr val="accent1">
                          <a:lumMod val="75000"/>
                        </a:schemeClr>
                      </a:solidFill>
                      <a:ln>
                        <a:noFill/>
                      </a:ln>
                      <a:effectLst/>
                    </p:spPr>
                  </p:pic>
                </p:oleObj>
              </mc:Fallback>
            </mc:AlternateContent>
          </a:graphicData>
        </a:graphic>
      </p:graphicFrame>
      <p:graphicFrame>
        <p:nvGraphicFramePr>
          <p:cNvPr id="239637" name="Object 21">
            <a:extLst>
              <a:ext uri="{FF2B5EF4-FFF2-40B4-BE49-F238E27FC236}">
                <a16:creationId xmlns:a16="http://schemas.microsoft.com/office/drawing/2014/main" id="{D0909E7F-D264-4D17-9321-A0E34B8D27BE}"/>
              </a:ext>
            </a:extLst>
          </p:cNvPr>
          <p:cNvGraphicFramePr>
            <a:graphicFrameLocks noChangeAspect="1"/>
          </p:cNvGraphicFramePr>
          <p:nvPr>
            <p:extLst>
              <p:ext uri="{D42A27DB-BD31-4B8C-83A1-F6EECF244321}">
                <p14:modId xmlns:p14="http://schemas.microsoft.com/office/powerpoint/2010/main" val="2351402806"/>
              </p:ext>
            </p:extLst>
          </p:nvPr>
        </p:nvGraphicFramePr>
        <p:xfrm>
          <a:off x="5738813" y="4700588"/>
          <a:ext cx="1555750" cy="889000"/>
        </p:xfrm>
        <a:graphic>
          <a:graphicData uri="http://schemas.openxmlformats.org/presentationml/2006/ole">
            <mc:AlternateContent xmlns:mc="http://schemas.openxmlformats.org/markup-compatibility/2006">
              <mc:Choice xmlns:v="urn:schemas-microsoft-com:vml" Requires="v">
                <p:oleObj spid="_x0000_s138892" name="Equation" r:id="rId11" imgW="710891" imgH="406224" progId="Equation.DSMT4">
                  <p:embed/>
                </p:oleObj>
              </mc:Choice>
              <mc:Fallback>
                <p:oleObj name="Equation" r:id="rId11" imgW="710891" imgH="406224"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8813" y="4700588"/>
                        <a:ext cx="1555750" cy="889000"/>
                      </a:xfrm>
                      <a:prstGeom prst="rect">
                        <a:avLst/>
                      </a:prstGeom>
                      <a:solidFill>
                        <a:schemeClr val="accent1">
                          <a:lumMod val="75000"/>
                        </a:schemeClr>
                      </a:soli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1" name="Rectangle 2">
            <a:extLst>
              <a:ext uri="{FF2B5EF4-FFF2-40B4-BE49-F238E27FC236}">
                <a16:creationId xmlns:a16="http://schemas.microsoft.com/office/drawing/2014/main" id="{C52F3C79-67A0-41E5-A174-EBA121193698}"/>
              </a:ext>
            </a:extLst>
          </p:cNvPr>
          <p:cNvSpPr>
            <a:spLocks noGrp="1" noChangeArrowheads="1"/>
          </p:cNvSpPr>
          <p:nvPr>
            <p:ph type="title"/>
          </p:nvPr>
        </p:nvSpPr>
        <p:spPr/>
        <p:txBody>
          <a:bodyPr/>
          <a:lstStyle/>
          <a:p>
            <a:r>
              <a:rPr lang="zh-CN" altLang="en-US" b="1"/>
              <a:t>无扰状态与</a:t>
            </a:r>
            <a:r>
              <a:rPr lang="en-US" altLang="zh-CN" b="1" i="1">
                <a:latin typeface="Symbol" panose="05050102010706020507" pitchFamily="18" charset="2"/>
              </a:rPr>
              <a:t>q </a:t>
            </a:r>
            <a:r>
              <a:rPr lang="zh-CN" altLang="en-US" b="1"/>
              <a:t>条件</a:t>
            </a:r>
          </a:p>
        </p:txBody>
      </p:sp>
      <p:sp>
        <p:nvSpPr>
          <p:cNvPr id="8" name="灯片编号占位符 3">
            <a:extLst>
              <a:ext uri="{FF2B5EF4-FFF2-40B4-BE49-F238E27FC236}">
                <a16:creationId xmlns:a16="http://schemas.microsoft.com/office/drawing/2014/main" id="{633A49AD-1BC6-43D6-BDC5-ED90B254F5A2}"/>
              </a:ext>
            </a:extLst>
          </p:cNvPr>
          <p:cNvSpPr>
            <a:spLocks noGrp="1"/>
          </p:cNvSpPr>
          <p:nvPr>
            <p:ph type="sldNum" sz="quarter" idx="12"/>
          </p:nvPr>
        </p:nvSpPr>
        <p:spPr/>
        <p:txBody>
          <a:bodyPr/>
          <a:lstStyle/>
          <a:p>
            <a:pPr>
              <a:defRPr/>
            </a:pPr>
            <a:fld id="{B0AFE55F-6565-48F0-A5A6-0B5B62EEFFBA}" type="slidenum">
              <a:rPr lang="en-US" altLang="zh-CN"/>
              <a:pPr>
                <a:defRPr/>
              </a:pPr>
              <a:t>125</a:t>
            </a:fld>
            <a:endParaRPr lang="en-US" altLang="zh-CN"/>
          </a:p>
        </p:txBody>
      </p:sp>
      <p:sp>
        <p:nvSpPr>
          <p:cNvPr id="240643" name="Text Box 3">
            <a:extLst>
              <a:ext uri="{FF2B5EF4-FFF2-40B4-BE49-F238E27FC236}">
                <a16:creationId xmlns:a16="http://schemas.microsoft.com/office/drawing/2014/main" id="{DDB86491-CDE3-4BE5-8A17-B93BEAD96556}"/>
              </a:ext>
            </a:extLst>
          </p:cNvPr>
          <p:cNvSpPr txBox="1">
            <a:spLocks noChangeArrowheads="1"/>
          </p:cNvSpPr>
          <p:nvPr/>
        </p:nvSpPr>
        <p:spPr bwMode="auto">
          <a:xfrm>
            <a:off x="598938" y="1219314"/>
            <a:ext cx="8149526" cy="355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2800"/>
              </a:lnSpc>
              <a:spcBef>
                <a:spcPts val="2400"/>
              </a:spcBef>
            </a:pPr>
            <a:r>
              <a:rPr lang="zh-CN" altLang="en-US" sz="2000" dirty="0">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无扰状态</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：高分子在溶液中，链段与链段间具有吸引力，使高分子链紧缩，而溶剂化作用使高分子链扩张，二者处于平衡时，高分子链的形态仅由其本身结构因素决定，被称之为”无扰状态”。</a:t>
            </a:r>
          </a:p>
          <a:p>
            <a:pPr eaLnBrk="1" hangingPunct="1">
              <a:lnSpc>
                <a:spcPts val="2800"/>
              </a:lnSpc>
              <a:spcBef>
                <a:spcPts val="2400"/>
              </a:spcBef>
            </a:pPr>
            <a:r>
              <a:rPr kumimoji="1" lang="en-US" altLang="zh-CN" sz="2000" dirty="0">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θ</a:t>
            </a:r>
            <a:r>
              <a:rPr kumimoji="1" lang="zh-CN" altLang="en-US" sz="2000" dirty="0">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条件：</a:t>
            </a:r>
            <a:r>
              <a:rPr kumimoji="1"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选择合适的</a:t>
            </a:r>
            <a:r>
              <a:rPr kumimoji="1" lang="zh-CN" altLang="en-US" sz="2000" dirty="0">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溶剂</a:t>
            </a:r>
            <a:r>
              <a:rPr kumimoji="1"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和</a:t>
            </a:r>
            <a:r>
              <a:rPr kumimoji="1" lang="zh-CN" altLang="en-US" sz="2000" dirty="0">
                <a:solidFill>
                  <a:srgbClr val="CC3300"/>
                </a:solidFill>
                <a:latin typeface="Times New Roman" panose="02020603050405020304" pitchFamily="18" charset="0"/>
                <a:ea typeface="微软雅黑" panose="020B0503020204020204" pitchFamily="34" charset="-122"/>
                <a:cs typeface="Times New Roman" panose="02020603050405020304" pitchFamily="18" charset="0"/>
              </a:rPr>
              <a:t>温度</a:t>
            </a:r>
            <a:r>
              <a:rPr kumimoji="1"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，可以使溶剂分子对高分子构象所产生的干扰不计，此时高分子链段间的相互作用等于链段与溶剂分子间的相互作用，这样的条件称为</a:t>
            </a:r>
            <a:r>
              <a:rPr kumimoji="1" lang="en-US" altLang="zh-CN" sz="2000" dirty="0">
                <a:latin typeface="Times New Roman" panose="02020603050405020304" pitchFamily="18" charset="0"/>
                <a:ea typeface="微软雅黑" panose="020B0503020204020204" pitchFamily="34" charset="-122"/>
                <a:cs typeface="Times New Roman" panose="02020603050405020304" pitchFamily="18" charset="0"/>
              </a:rPr>
              <a:t>θ</a:t>
            </a:r>
            <a:r>
              <a:rPr kumimoji="1"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条件，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其中溶剂称为</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溶剂，温度称为</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q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温度</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kumimoji="1"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ts val="2800"/>
              </a:lnSpc>
              <a:spcBef>
                <a:spcPts val="2400"/>
              </a:spcBef>
            </a:pPr>
            <a:r>
              <a:rPr kumimoji="1"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无扰尺寸</a:t>
            </a:r>
            <a:r>
              <a:rPr kumimoji="1"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a:t>
            </a:r>
            <a:r>
              <a:rPr kumimoji="1" lang="en-US" altLang="zh-CN" sz="2000" dirty="0">
                <a:latin typeface="Times New Roman" panose="02020603050405020304" pitchFamily="18" charset="0"/>
                <a:ea typeface="微软雅黑" panose="020B0503020204020204" pitchFamily="34" charset="-122"/>
                <a:cs typeface="Times New Roman" panose="02020603050405020304" pitchFamily="18" charset="0"/>
              </a:rPr>
              <a:t>θ</a:t>
            </a:r>
            <a:r>
              <a:rPr kumimoji="1"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条件测定的高分子尺寸称为无扰尺寸。无扰尺寸是高分子本身的结构的反映。</a:t>
            </a:r>
          </a:p>
        </p:txBody>
      </p:sp>
      <p:graphicFrame>
        <p:nvGraphicFramePr>
          <p:cNvPr id="240644" name="Object 4">
            <a:extLst>
              <a:ext uri="{FF2B5EF4-FFF2-40B4-BE49-F238E27FC236}">
                <a16:creationId xmlns:a16="http://schemas.microsoft.com/office/drawing/2014/main" id="{3DD4A5F3-7AD0-4B07-BB54-05A60FA254D1}"/>
              </a:ext>
            </a:extLst>
          </p:cNvPr>
          <p:cNvGraphicFramePr>
            <a:graphicFrameLocks noChangeAspect="1"/>
          </p:cNvGraphicFramePr>
          <p:nvPr>
            <p:extLst>
              <p:ext uri="{D42A27DB-BD31-4B8C-83A1-F6EECF244321}">
                <p14:modId xmlns:p14="http://schemas.microsoft.com/office/powerpoint/2010/main" val="1305812418"/>
              </p:ext>
            </p:extLst>
          </p:nvPr>
        </p:nvGraphicFramePr>
        <p:xfrm>
          <a:off x="1908175" y="5445224"/>
          <a:ext cx="444500" cy="620712"/>
        </p:xfrm>
        <a:graphic>
          <a:graphicData uri="http://schemas.openxmlformats.org/presentationml/2006/ole">
            <mc:AlternateContent xmlns:mc="http://schemas.openxmlformats.org/markup-compatibility/2006">
              <mc:Choice xmlns:v="urn:schemas-microsoft-com:vml" Requires="v">
                <p:oleObj spid="_x0000_s139396" name="Equation" r:id="rId3" imgW="190335" imgH="266469" progId="Equation.DSMT4">
                  <p:embed/>
                </p:oleObj>
              </mc:Choice>
              <mc:Fallback>
                <p:oleObj name="Equation" r:id="rId3" imgW="190335" imgH="26646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5445224"/>
                        <a:ext cx="444500" cy="620712"/>
                      </a:xfrm>
                      <a:prstGeom prst="rect">
                        <a:avLst/>
                      </a:prstGeom>
                      <a:solidFill>
                        <a:schemeClr val="accent5"/>
                      </a:solidFill>
                      <a:ln>
                        <a:noFill/>
                      </a:ln>
                      <a:effectLst/>
                    </p:spPr>
                  </p:pic>
                </p:oleObj>
              </mc:Fallback>
            </mc:AlternateContent>
          </a:graphicData>
        </a:graphic>
      </p:graphicFrame>
      <p:sp>
        <p:nvSpPr>
          <p:cNvPr id="240645" name="Text Box 5">
            <a:extLst>
              <a:ext uri="{FF2B5EF4-FFF2-40B4-BE49-F238E27FC236}">
                <a16:creationId xmlns:a16="http://schemas.microsoft.com/office/drawing/2014/main" id="{370FA0DD-004F-4796-B1D8-A90BCE6FFC91}"/>
              </a:ext>
            </a:extLst>
          </p:cNvPr>
          <p:cNvSpPr txBox="1">
            <a:spLocks noChangeArrowheads="1"/>
          </p:cNvSpPr>
          <p:nvPr/>
        </p:nvSpPr>
        <p:spPr bwMode="auto">
          <a:xfrm>
            <a:off x="2483768" y="5496024"/>
            <a:ext cx="5832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微软雅黑" panose="020B0503020204020204" pitchFamily="34" charset="-122"/>
                <a:ea typeface="微软雅黑" panose="020B0503020204020204" pitchFamily="34" charset="-122"/>
              </a:rPr>
              <a:t>无扰状态下高分子链的均方末端距</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FDD82-D316-44DD-94B0-3DB546A3334B}"/>
              </a:ext>
            </a:extLst>
          </p:cNvPr>
          <p:cNvSpPr>
            <a:spLocks noGrp="1"/>
          </p:cNvSpPr>
          <p:nvPr>
            <p:ph type="title"/>
          </p:nvPr>
        </p:nvSpPr>
        <p:spPr/>
        <p:txBody>
          <a:bodyPr/>
          <a:lstStyle/>
          <a:p>
            <a:r>
              <a:rPr lang="zh-CN" altLang="en-US" dirty="0"/>
              <a:t>高斯链与自由连接链的差别</a:t>
            </a:r>
          </a:p>
        </p:txBody>
      </p:sp>
      <p:sp>
        <p:nvSpPr>
          <p:cNvPr id="7" name="灯片编号占位符 5">
            <a:extLst>
              <a:ext uri="{FF2B5EF4-FFF2-40B4-BE49-F238E27FC236}">
                <a16:creationId xmlns:a16="http://schemas.microsoft.com/office/drawing/2014/main" id="{4DECE62F-CCFF-477D-A987-D021B075794F}"/>
              </a:ext>
            </a:extLst>
          </p:cNvPr>
          <p:cNvSpPr>
            <a:spLocks noGrp="1"/>
          </p:cNvSpPr>
          <p:nvPr>
            <p:ph type="sldNum" sz="quarter" idx="12"/>
          </p:nvPr>
        </p:nvSpPr>
        <p:spPr/>
        <p:txBody>
          <a:bodyPr/>
          <a:lstStyle/>
          <a:p>
            <a:pPr>
              <a:defRPr/>
            </a:pPr>
            <a:fld id="{49988601-F896-4526-99F8-C4E3A5804F26}" type="slidenum">
              <a:rPr lang="en-US" altLang="zh-CN"/>
              <a:pPr>
                <a:defRPr/>
              </a:pPr>
              <a:t>126</a:t>
            </a:fld>
            <a:endParaRPr lang="en-US" altLang="zh-CN"/>
          </a:p>
        </p:txBody>
      </p:sp>
      <p:sp>
        <p:nvSpPr>
          <p:cNvPr id="8" name="矩形 7">
            <a:extLst>
              <a:ext uri="{FF2B5EF4-FFF2-40B4-BE49-F238E27FC236}">
                <a16:creationId xmlns:a16="http://schemas.microsoft.com/office/drawing/2014/main" id="{280F2D96-0619-4D4F-8C25-D9602B5D187E}"/>
              </a:ext>
            </a:extLst>
          </p:cNvPr>
          <p:cNvSpPr/>
          <p:nvPr/>
        </p:nvSpPr>
        <p:spPr>
          <a:xfrm>
            <a:off x="539554" y="3861048"/>
            <a:ext cx="7869957" cy="1938992"/>
          </a:xfrm>
          <a:prstGeom prst="rect">
            <a:avLst/>
          </a:prstGeom>
          <a:solidFill>
            <a:schemeClr val="accent1">
              <a:lumMod val="60000"/>
              <a:lumOff val="40000"/>
            </a:schemeClr>
          </a:solidFill>
        </p:spPr>
        <p:txBody>
          <a:bodyPr wrap="square">
            <a:spAutoFit/>
          </a:bodyPr>
          <a:lstStyle/>
          <a:p>
            <a:r>
              <a:rPr lang="en-US" altLang="zh-CN" sz="2000" dirty="0">
                <a:latin typeface="+mj-ea"/>
                <a:ea typeface="+mj-ea"/>
              </a:rPr>
              <a:t>1</a:t>
            </a:r>
            <a:r>
              <a:rPr lang="zh-CN" altLang="en-US" sz="2000" dirty="0">
                <a:latin typeface="+mj-ea"/>
                <a:ea typeface="+mj-ea"/>
              </a:rPr>
              <a:t>）高斯链不能像自由连接链呈现任意构象状态，高斯链还是要受键长键角等因素的制约；</a:t>
            </a:r>
            <a:endParaRPr lang="en-US" altLang="zh-CN" sz="2000" dirty="0">
              <a:latin typeface="+mj-ea"/>
              <a:ea typeface="+mj-ea"/>
            </a:endParaRPr>
          </a:p>
          <a:p>
            <a:endParaRPr lang="en-US" altLang="zh-CN" sz="2000" dirty="0">
              <a:latin typeface="+mj-ea"/>
              <a:ea typeface="+mj-ea"/>
            </a:endParaRPr>
          </a:p>
          <a:p>
            <a:r>
              <a:rPr lang="en-US" altLang="zh-CN" sz="2000" dirty="0">
                <a:latin typeface="+mj-ea"/>
                <a:ea typeface="+mj-ea"/>
              </a:rPr>
              <a:t>2</a:t>
            </a:r>
            <a:r>
              <a:rPr lang="zh-CN" altLang="en-US" sz="2000" dirty="0">
                <a:latin typeface="+mj-ea"/>
                <a:ea typeface="+mj-ea"/>
              </a:rPr>
              <a:t>）高斯链通常指高分子稀溶液，而自由连接链不一定是在溶液中；</a:t>
            </a:r>
            <a:endParaRPr lang="en-US" altLang="zh-CN" sz="2000" dirty="0">
              <a:latin typeface="+mj-ea"/>
              <a:ea typeface="+mj-ea"/>
            </a:endParaRPr>
          </a:p>
          <a:p>
            <a:endParaRPr lang="en-US" altLang="zh-CN" sz="2000" dirty="0">
              <a:latin typeface="+mj-ea"/>
              <a:ea typeface="+mj-ea"/>
            </a:endParaRPr>
          </a:p>
          <a:p>
            <a:r>
              <a:rPr lang="en-US" altLang="zh-CN" sz="2000" dirty="0">
                <a:latin typeface="+mj-ea"/>
                <a:ea typeface="+mj-ea"/>
              </a:rPr>
              <a:t>3)</a:t>
            </a:r>
            <a:r>
              <a:rPr lang="zh-CN" altLang="en-US" sz="2000" dirty="0">
                <a:latin typeface="+mj-ea"/>
                <a:ea typeface="+mj-ea"/>
              </a:rPr>
              <a:t>高斯链实际存在，而自由连接链只是理论模型，实际不存在。 </a:t>
            </a:r>
          </a:p>
        </p:txBody>
      </p:sp>
      <p:sp>
        <p:nvSpPr>
          <p:cNvPr id="5" name="矩形 4">
            <a:extLst>
              <a:ext uri="{FF2B5EF4-FFF2-40B4-BE49-F238E27FC236}">
                <a16:creationId xmlns:a16="http://schemas.microsoft.com/office/drawing/2014/main" id="{17A104BD-A0F5-47FE-9CFC-46EAAF0E5697}"/>
              </a:ext>
            </a:extLst>
          </p:cNvPr>
          <p:cNvSpPr/>
          <p:nvPr/>
        </p:nvSpPr>
        <p:spPr>
          <a:xfrm>
            <a:off x="539553" y="1486185"/>
            <a:ext cx="7869958" cy="1631216"/>
          </a:xfrm>
          <a:prstGeom prst="rect">
            <a:avLst/>
          </a:prstGeom>
          <a:ln w="38100">
            <a:solidFill>
              <a:schemeClr val="accent1"/>
            </a:solidFill>
          </a:ln>
        </p:spPr>
        <p:txBody>
          <a:bodyPr wrap="square">
            <a:spAutoFit/>
          </a:bodyPr>
          <a:lstStyle/>
          <a:p>
            <a:r>
              <a:rPr lang="zh-CN" altLang="en-US" sz="2000" b="1" dirty="0">
                <a:latin typeface="微软雅黑" panose="020B0503020204020204" pitchFamily="34" charset="-122"/>
                <a:ea typeface="微软雅黑" panose="020B0503020204020204" pitchFamily="34" charset="-122"/>
              </a:rPr>
              <a:t>高斯链：</a:t>
            </a:r>
            <a:r>
              <a:rPr lang="zh-CN" altLang="en-US" sz="2000" dirty="0">
                <a:latin typeface="微软雅黑" panose="020B0503020204020204" pitchFamily="34" charset="-122"/>
                <a:ea typeface="微软雅黑" panose="020B0503020204020204" pitchFamily="34" charset="-122"/>
              </a:rPr>
              <a:t>指在</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latin typeface="微软雅黑" panose="020B0503020204020204" pitchFamily="34" charset="-122"/>
                <a:ea typeface="微软雅黑" panose="020B0503020204020204" pitchFamily="34" charset="-122"/>
              </a:rPr>
              <a:t>温度时高分子链锻间的作用和聚合物与溶剂间作用相等，高分子链处于无扰状态；</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自由连接链：</a:t>
            </a:r>
            <a:r>
              <a:rPr lang="zh-CN" altLang="en-US" sz="2000" dirty="0">
                <a:latin typeface="微软雅黑" panose="020B0503020204020204" pitchFamily="34" charset="-122"/>
                <a:ea typeface="微软雅黑" panose="020B0503020204020204" pitchFamily="34" charset="-122"/>
              </a:rPr>
              <a:t>指高分子链中键与键间连接不受键长、键角的影响，各个键都可以自由旋转，呈现任意构象状态。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F076A082-A6F9-4362-9FEC-0B4B1BB0C01A}"/>
              </a:ext>
            </a:extLst>
          </p:cNvPr>
          <p:cNvSpPr>
            <a:spLocks noGrp="1" noChangeArrowheads="1"/>
          </p:cNvSpPr>
          <p:nvPr>
            <p:ph type="title"/>
          </p:nvPr>
        </p:nvSpPr>
        <p:spPr/>
        <p:txBody>
          <a:bodyPr/>
          <a:lstStyle/>
          <a:p>
            <a:r>
              <a:rPr lang="zh-CN" altLang="en-US" sz="3200" b="1">
                <a:latin typeface="黑体" panose="02010609060101010101" pitchFamily="49" charset="-122"/>
                <a:ea typeface="黑体" panose="02010609060101010101" pitchFamily="49" charset="-122"/>
              </a:rPr>
              <a:t>高分子链柔性的表征参数</a:t>
            </a:r>
            <a:endParaRPr lang="en-US" altLang="zh-CN" sz="3200" b="1">
              <a:latin typeface="黑体" panose="02010609060101010101" pitchFamily="49" charset="-122"/>
              <a:ea typeface="黑体" panose="02010609060101010101" pitchFamily="49" charset="-122"/>
            </a:endParaRPr>
          </a:p>
        </p:txBody>
      </p:sp>
      <p:sp>
        <p:nvSpPr>
          <p:cNvPr id="183299" name="Rectangle 3">
            <a:extLst>
              <a:ext uri="{FF2B5EF4-FFF2-40B4-BE49-F238E27FC236}">
                <a16:creationId xmlns:a16="http://schemas.microsoft.com/office/drawing/2014/main" id="{F6E91F0E-CB7F-4D11-8823-3D0D754FA149}"/>
              </a:ext>
            </a:extLst>
          </p:cNvPr>
          <p:cNvSpPr>
            <a:spLocks noChangeArrowheads="1"/>
          </p:cNvSpPr>
          <p:nvPr/>
        </p:nvSpPr>
        <p:spPr bwMode="auto">
          <a:xfrm>
            <a:off x="844550" y="1579563"/>
            <a:ext cx="6107113" cy="685800"/>
          </a:xfrm>
          <a:prstGeom prst="rect">
            <a:avLst/>
          </a:prstGeom>
          <a:noFill/>
          <a:ln>
            <a:noFill/>
          </a:ln>
          <a:effectLst/>
          <a:extLst>
            <a:ext uri="{909E8E84-426E-40DD-AFC4-6F175D3DCCD1}">
              <a14:hiddenFill xmlns:a14="http://schemas.microsoft.com/office/drawing/2010/main">
                <a:gradFill rotWithShape="0">
                  <a:gsLst>
                    <a:gs pos="0">
                      <a:srgbClr val="3366FF"/>
                    </a:gs>
                    <a:gs pos="50000">
                      <a:schemeClr val="tx1"/>
                    </a:gs>
                    <a:gs pos="100000">
                      <a:srgbClr val="3366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kumimoji="0" lang="en-US" altLang="zh-CN" sz="3200" dirty="0">
                <a:solidFill>
                  <a:schemeClr val="accent2"/>
                </a:solidFill>
                <a:ea typeface="黑体" panose="02010609060101010101" pitchFamily="49" charset="-122"/>
                <a:cs typeface="Times New Roman" panose="02020603050405020304" pitchFamily="18" charset="0"/>
              </a:rPr>
              <a:t>(1)</a:t>
            </a:r>
            <a:r>
              <a:rPr kumimoji="0" lang="zh-CN" altLang="en-US" sz="3200" dirty="0">
                <a:solidFill>
                  <a:schemeClr val="accent2"/>
                </a:solidFill>
                <a:latin typeface="黑体" panose="02010609060101010101" pitchFamily="49" charset="-122"/>
                <a:ea typeface="黑体" panose="02010609060101010101" pitchFamily="49" charset="-122"/>
              </a:rPr>
              <a:t>空间位阻参数</a:t>
            </a:r>
            <a:r>
              <a:rPr kumimoji="0" lang="en-US" altLang="zh-CN" sz="3200" dirty="0">
                <a:solidFill>
                  <a:schemeClr val="accent2"/>
                </a:solidFill>
                <a:latin typeface="黑体" panose="02010609060101010101" pitchFamily="49" charset="-122"/>
                <a:ea typeface="黑体" panose="02010609060101010101" pitchFamily="49" charset="-122"/>
              </a:rPr>
              <a:t>(</a:t>
            </a:r>
            <a:r>
              <a:rPr kumimoji="0" lang="zh-CN" altLang="en-US" sz="3200" dirty="0">
                <a:solidFill>
                  <a:schemeClr val="accent2"/>
                </a:solidFill>
                <a:latin typeface="黑体" panose="02010609060101010101" pitchFamily="49" charset="-122"/>
                <a:ea typeface="黑体" panose="02010609060101010101" pitchFamily="49" charset="-122"/>
              </a:rPr>
              <a:t>刚性因子</a:t>
            </a:r>
            <a:r>
              <a:rPr kumimoji="0" lang="en-US" altLang="zh-CN" sz="3200" dirty="0">
                <a:solidFill>
                  <a:schemeClr val="accent2"/>
                </a:solidFill>
                <a:latin typeface="黑体" panose="02010609060101010101" pitchFamily="49" charset="-122"/>
                <a:ea typeface="黑体" panose="02010609060101010101" pitchFamily="49" charset="-122"/>
              </a:rPr>
              <a:t>)</a:t>
            </a:r>
            <a:endParaRPr kumimoji="0" lang="zh-CN" altLang="en-US" sz="3200" dirty="0">
              <a:solidFill>
                <a:schemeClr val="accent2"/>
              </a:solidFill>
              <a:latin typeface="黑体" panose="02010609060101010101" pitchFamily="49" charset="-122"/>
              <a:ea typeface="黑体" panose="02010609060101010101" pitchFamily="49" charset="-122"/>
            </a:endParaRPr>
          </a:p>
        </p:txBody>
      </p:sp>
      <p:sp>
        <p:nvSpPr>
          <p:cNvPr id="183301" name="Text Box 5">
            <a:extLst>
              <a:ext uri="{FF2B5EF4-FFF2-40B4-BE49-F238E27FC236}">
                <a16:creationId xmlns:a16="http://schemas.microsoft.com/office/drawing/2014/main" id="{7F4B131A-8E32-4187-B238-1A6D23B9BE49}"/>
              </a:ext>
            </a:extLst>
          </p:cNvPr>
          <p:cNvSpPr txBox="1">
            <a:spLocks noChangeArrowheads="1"/>
          </p:cNvSpPr>
          <p:nvPr/>
        </p:nvSpPr>
        <p:spPr bwMode="auto">
          <a:xfrm>
            <a:off x="931863" y="2528888"/>
            <a:ext cx="7737475" cy="1200150"/>
          </a:xfrm>
          <a:prstGeom prst="rect">
            <a:avLst/>
          </a:prstGeom>
          <a:solidFill>
            <a:schemeClr val="accent5">
              <a:lumMod val="75000"/>
            </a:schemeClr>
          </a:solidFill>
          <a:ln>
            <a:noFill/>
          </a:ln>
          <a:effectLst/>
        </p:spPr>
        <p:txBody>
          <a:bodyPr>
            <a:spAutoFit/>
          </a:bodyPr>
          <a:lstStyle/>
          <a:p>
            <a:pPr eaLnBrk="1" fontAlgn="auto" hangingPunct="1">
              <a:spcBef>
                <a:spcPct val="50000"/>
              </a:spcBef>
              <a:spcAft>
                <a:spcPts val="0"/>
              </a:spcAft>
              <a:defRPr/>
            </a:pPr>
            <a:r>
              <a:rPr lang="zh-CN" altLang="en-US" sz="2400" dirty="0">
                <a:latin typeface="楷体" panose="02010609060101010101" pitchFamily="49" charset="-122"/>
                <a:ea typeface="楷体" panose="02010609060101010101" pitchFamily="49" charset="-122"/>
              </a:rPr>
              <a:t>键数和键长一定时，链越柔顺，其均方末端距愈小。因此可以用实测的无扰均方末端距与自由旋转链的均方末端距之比</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刚性因子，作为分子链柔顺性的度量。</a:t>
            </a:r>
          </a:p>
        </p:txBody>
      </p:sp>
      <p:graphicFrame>
        <p:nvGraphicFramePr>
          <p:cNvPr id="141317" name="Object 6">
            <a:extLst>
              <a:ext uri="{FF2B5EF4-FFF2-40B4-BE49-F238E27FC236}">
                <a16:creationId xmlns:a16="http://schemas.microsoft.com/office/drawing/2014/main" id="{E2E09FF5-5F41-48A2-8B89-DCCDEB642F21}"/>
              </a:ext>
            </a:extLst>
          </p:cNvPr>
          <p:cNvGraphicFramePr>
            <a:graphicFrameLocks noChangeAspect="1"/>
          </p:cNvGraphicFramePr>
          <p:nvPr>
            <p:extLst>
              <p:ext uri="{D42A27DB-BD31-4B8C-83A1-F6EECF244321}">
                <p14:modId xmlns:p14="http://schemas.microsoft.com/office/powerpoint/2010/main" val="1107249087"/>
              </p:ext>
            </p:extLst>
          </p:nvPr>
        </p:nvGraphicFramePr>
        <p:xfrm>
          <a:off x="1014413" y="4854575"/>
          <a:ext cx="2882900" cy="846138"/>
        </p:xfrm>
        <a:graphic>
          <a:graphicData uri="http://schemas.openxmlformats.org/presentationml/2006/ole">
            <mc:AlternateContent xmlns:mc="http://schemas.openxmlformats.org/markup-compatibility/2006">
              <mc:Choice xmlns:v="urn:schemas-microsoft-com:vml" Requires="v">
                <p:oleObj spid="_x0000_s141445" r:id="rId4" imgW="1016000" imgH="279400" progId="Equation.3">
                  <p:embed/>
                </p:oleObj>
              </mc:Choice>
              <mc:Fallback>
                <p:oleObj r:id="rId4" imgW="1016000" imgH="2794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3" y="4854575"/>
                        <a:ext cx="2882900" cy="846138"/>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tx1"/>
                                </a:gs>
                                <a:gs pos="100000">
                                  <a:schemeClr val="accent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18" name="Text Box 7">
            <a:extLst>
              <a:ext uri="{FF2B5EF4-FFF2-40B4-BE49-F238E27FC236}">
                <a16:creationId xmlns:a16="http://schemas.microsoft.com/office/drawing/2014/main" id="{3A7917EC-6053-4E40-8FCE-D7C16D6A1CD9}"/>
              </a:ext>
            </a:extLst>
          </p:cNvPr>
          <p:cNvSpPr txBox="1">
            <a:spLocks noChangeArrowheads="1"/>
          </p:cNvSpPr>
          <p:nvPr/>
        </p:nvSpPr>
        <p:spPr bwMode="auto">
          <a:xfrm>
            <a:off x="4643438" y="4711700"/>
            <a:ext cx="374015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越大，柔顺性差；</a:t>
            </a:r>
            <a:endParaRPr lang="en-US" altLang="zh-CN" sz="28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endParaRPr>
          </a:p>
          <a:p>
            <a:pPr eaLnBrk="1" hangingPunct="1">
              <a:spcBef>
                <a:spcPct val="5000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越小，柔顺性好。</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10B9AE57-65C9-4A62-9EF8-96D4249B377B}"/>
              </a:ext>
            </a:extLst>
          </p:cNvPr>
          <p:cNvSpPr>
            <a:spLocks noGrp="1" noChangeArrowheads="1"/>
          </p:cNvSpPr>
          <p:nvPr>
            <p:ph type="title"/>
          </p:nvPr>
        </p:nvSpPr>
        <p:spPr>
          <a:xfrm>
            <a:off x="3708400" y="1679575"/>
            <a:ext cx="2566988" cy="530225"/>
          </a:xfrm>
        </p:spPr>
        <p:txBody>
          <a:bodyPr/>
          <a:lstStyle/>
          <a:p>
            <a:r>
              <a:rPr lang="zh-CN" altLang="en-US" sz="2800" b="1">
                <a:latin typeface="楷体" panose="02010609060101010101" pitchFamily="49" charset="-122"/>
                <a:ea typeface="楷体" panose="02010609060101010101" pitchFamily="49" charset="-122"/>
              </a:rPr>
              <a:t>自由连接链</a:t>
            </a:r>
          </a:p>
        </p:txBody>
      </p:sp>
      <p:sp>
        <p:nvSpPr>
          <p:cNvPr id="185347" name="Rectangle 3">
            <a:extLst>
              <a:ext uri="{FF2B5EF4-FFF2-40B4-BE49-F238E27FC236}">
                <a16:creationId xmlns:a16="http://schemas.microsoft.com/office/drawing/2014/main" id="{E31CD7CB-17C0-4AC4-BB13-6A4D1A11DD9A}"/>
              </a:ext>
            </a:extLst>
          </p:cNvPr>
          <p:cNvSpPr>
            <a:spLocks noChangeArrowheads="1"/>
          </p:cNvSpPr>
          <p:nvPr/>
        </p:nvSpPr>
        <p:spPr bwMode="auto">
          <a:xfrm>
            <a:off x="754063" y="4281488"/>
            <a:ext cx="3817937" cy="660400"/>
          </a:xfrm>
          <a:prstGeom prst="rect">
            <a:avLst/>
          </a:prstGeom>
          <a:noFill/>
          <a:ln>
            <a:noFill/>
          </a:ln>
          <a:effectLst/>
          <a:extLst>
            <a:ext uri="{909E8E84-426E-40DD-AFC4-6F175D3DCCD1}">
              <a14:hiddenFill xmlns:a14="http://schemas.microsoft.com/office/drawing/2010/main">
                <a:gradFill rotWithShape="0">
                  <a:gsLst>
                    <a:gs pos="0">
                      <a:srgbClr val="3366FF"/>
                    </a:gs>
                    <a:gs pos="50000">
                      <a:schemeClr val="tx1"/>
                    </a:gs>
                    <a:gs pos="100000">
                      <a:srgbClr val="3366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kumimoji="0" lang="en-US" altLang="zh-CN" sz="3200" dirty="0">
                <a:solidFill>
                  <a:schemeClr val="accent2"/>
                </a:solidFill>
                <a:ea typeface="微软雅黑" panose="020B0503020204020204" pitchFamily="34" charset="-122"/>
                <a:cs typeface="Times New Roman" panose="02020603050405020304" pitchFamily="18" charset="0"/>
              </a:rPr>
              <a:t>(3)</a:t>
            </a:r>
            <a:r>
              <a:rPr kumimoji="0" lang="zh-CN" altLang="en-US" sz="3200" dirty="0">
                <a:solidFill>
                  <a:schemeClr val="accent2"/>
                </a:solidFill>
                <a:ea typeface="微软雅黑" panose="020B0503020204020204" pitchFamily="34" charset="-122"/>
                <a:cs typeface="Times New Roman" panose="02020603050405020304" pitchFamily="18" charset="0"/>
              </a:rPr>
              <a:t>链段长度 </a:t>
            </a:r>
            <a:r>
              <a:rPr kumimoji="0" lang="en-US" altLang="zh-CN" sz="3200" i="1" dirty="0">
                <a:solidFill>
                  <a:schemeClr val="accent2"/>
                </a:solidFill>
                <a:ea typeface="微软雅黑" panose="020B0503020204020204" pitchFamily="34" charset="-122"/>
                <a:cs typeface="Times New Roman" panose="02020603050405020304" pitchFamily="18" charset="0"/>
              </a:rPr>
              <a:t>b</a:t>
            </a:r>
            <a:endParaRPr kumimoji="0" lang="en-US" altLang="zh-CN" sz="3200" dirty="0">
              <a:solidFill>
                <a:schemeClr val="accent2"/>
              </a:solidFill>
              <a:ea typeface="微软雅黑" panose="020B0503020204020204" pitchFamily="34" charset="-122"/>
              <a:cs typeface="Times New Roman" panose="02020603050405020304" pitchFamily="18" charset="0"/>
            </a:endParaRPr>
          </a:p>
        </p:txBody>
      </p:sp>
      <p:graphicFrame>
        <p:nvGraphicFramePr>
          <p:cNvPr id="143364" name="Object 4">
            <a:extLst>
              <a:ext uri="{FF2B5EF4-FFF2-40B4-BE49-F238E27FC236}">
                <a16:creationId xmlns:a16="http://schemas.microsoft.com/office/drawing/2014/main" id="{D090A5E6-D444-4362-89BD-CBA12F80CBED}"/>
              </a:ext>
            </a:extLst>
          </p:cNvPr>
          <p:cNvGraphicFramePr>
            <a:graphicFrameLocks noChangeAspect="1"/>
          </p:cNvGraphicFramePr>
          <p:nvPr>
            <p:extLst>
              <p:ext uri="{D42A27DB-BD31-4B8C-83A1-F6EECF244321}">
                <p14:modId xmlns:p14="http://schemas.microsoft.com/office/powerpoint/2010/main" val="1328861797"/>
              </p:ext>
            </p:extLst>
          </p:nvPr>
        </p:nvGraphicFramePr>
        <p:xfrm>
          <a:off x="6156325" y="1546225"/>
          <a:ext cx="2638425" cy="735013"/>
        </p:xfrm>
        <a:graphic>
          <a:graphicData uri="http://schemas.openxmlformats.org/presentationml/2006/ole">
            <mc:AlternateContent xmlns:mc="http://schemas.openxmlformats.org/markup-compatibility/2006">
              <mc:Choice xmlns:v="urn:schemas-microsoft-com:vml" Requires="v">
                <p:oleObj spid="_x0000_s143751" r:id="rId4" imgW="1040948" imgH="266584" progId="Equation.3">
                  <p:embed/>
                </p:oleObj>
              </mc:Choice>
              <mc:Fallback>
                <p:oleObj r:id="rId4" imgW="1040948" imgH="26658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1546225"/>
                        <a:ext cx="26384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65" name="Text Box 5">
            <a:extLst>
              <a:ext uri="{FF2B5EF4-FFF2-40B4-BE49-F238E27FC236}">
                <a16:creationId xmlns:a16="http://schemas.microsoft.com/office/drawing/2014/main" id="{07DFAA9A-34B3-4793-B7FF-E18563858291}"/>
              </a:ext>
            </a:extLst>
          </p:cNvPr>
          <p:cNvSpPr txBox="1">
            <a:spLocks noChangeArrowheads="1"/>
          </p:cNvSpPr>
          <p:nvPr/>
        </p:nvSpPr>
        <p:spPr bwMode="auto">
          <a:xfrm>
            <a:off x="3708400" y="247332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完全伸直链</a:t>
            </a:r>
          </a:p>
        </p:txBody>
      </p:sp>
      <p:graphicFrame>
        <p:nvGraphicFramePr>
          <p:cNvPr id="143366" name="Object 6">
            <a:extLst>
              <a:ext uri="{FF2B5EF4-FFF2-40B4-BE49-F238E27FC236}">
                <a16:creationId xmlns:a16="http://schemas.microsoft.com/office/drawing/2014/main" id="{4713AADB-3F3C-49A9-833D-EF219CEF0F84}"/>
              </a:ext>
            </a:extLst>
          </p:cNvPr>
          <p:cNvGraphicFramePr>
            <a:graphicFrameLocks noChangeAspect="1"/>
          </p:cNvGraphicFramePr>
          <p:nvPr>
            <p:extLst>
              <p:ext uri="{D42A27DB-BD31-4B8C-83A1-F6EECF244321}">
                <p14:modId xmlns:p14="http://schemas.microsoft.com/office/powerpoint/2010/main" val="2851384424"/>
              </p:ext>
            </p:extLst>
          </p:nvPr>
        </p:nvGraphicFramePr>
        <p:xfrm>
          <a:off x="6153150" y="2265363"/>
          <a:ext cx="2741613" cy="773112"/>
        </p:xfrm>
        <a:graphic>
          <a:graphicData uri="http://schemas.openxmlformats.org/presentationml/2006/ole">
            <mc:AlternateContent xmlns:mc="http://schemas.openxmlformats.org/markup-compatibility/2006">
              <mc:Choice xmlns:v="urn:schemas-microsoft-com:vml" Requires="v">
                <p:oleObj spid="_x0000_s143752" name="Equation" r:id="rId6" imgW="1028254" imgH="266584" progId="Equation.3">
                  <p:embed/>
                </p:oleObj>
              </mc:Choice>
              <mc:Fallback>
                <p:oleObj name="Equation" r:id="rId6" imgW="1028254" imgH="266584"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3150" y="2265363"/>
                        <a:ext cx="2741613"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51" name="Text Box 7">
            <a:extLst>
              <a:ext uri="{FF2B5EF4-FFF2-40B4-BE49-F238E27FC236}">
                <a16:creationId xmlns:a16="http://schemas.microsoft.com/office/drawing/2014/main" id="{AB52CACD-2901-43F1-88F9-7FF83198293A}"/>
              </a:ext>
            </a:extLst>
          </p:cNvPr>
          <p:cNvSpPr txBox="1">
            <a:spLocks noChangeArrowheads="1"/>
          </p:cNvSpPr>
          <p:nvPr/>
        </p:nvSpPr>
        <p:spPr bwMode="auto">
          <a:xfrm>
            <a:off x="776288" y="5073650"/>
            <a:ext cx="8132762" cy="830263"/>
          </a:xfrm>
          <a:prstGeom prst="rect">
            <a:avLst/>
          </a:prstGeom>
          <a:solidFill>
            <a:schemeClr val="accent5">
              <a:lumMod val="75000"/>
            </a:schemeClr>
          </a:solidFill>
          <a:ln>
            <a:noFill/>
          </a:ln>
          <a:effectLst/>
        </p:spPr>
        <p:txBody>
          <a:bodyPr>
            <a:spAutoFit/>
          </a:bodyPr>
          <a:lstStyle/>
          <a:p>
            <a:pPr eaLnBrk="1" fontAlgn="auto" hangingPunct="1">
              <a:spcBef>
                <a:spcPct val="50000"/>
              </a:spcBef>
              <a:spcAft>
                <a:spcPts val="0"/>
              </a:spcAft>
              <a:defRPr/>
            </a:pPr>
            <a:r>
              <a:rPr lang="zh-CN" altLang="en-US" sz="2400" dirty="0">
                <a:latin typeface="楷体" panose="02010609060101010101" pitchFamily="49" charset="-122"/>
                <a:ea typeface="楷体" panose="02010609060101010101" pitchFamily="49" charset="-122"/>
              </a:rPr>
              <a:t>若以等效自由连接链描述分子尺寸，则链越柔顺，高分子链可能实现的构象数越多，链段越短。</a:t>
            </a:r>
            <a:endParaRPr lang="en-US" altLang="zh-CN" sz="2400" dirty="0">
              <a:latin typeface="楷体" panose="02010609060101010101" pitchFamily="49" charset="-122"/>
              <a:ea typeface="楷体" panose="02010609060101010101" pitchFamily="49" charset="-122"/>
            </a:endParaRPr>
          </a:p>
        </p:txBody>
      </p:sp>
      <p:sp>
        <p:nvSpPr>
          <p:cNvPr id="8" name="Rectangle 4">
            <a:extLst>
              <a:ext uri="{FF2B5EF4-FFF2-40B4-BE49-F238E27FC236}">
                <a16:creationId xmlns:a16="http://schemas.microsoft.com/office/drawing/2014/main" id="{66182A04-55CD-4F51-928E-B5F6F6594BEF}"/>
              </a:ext>
            </a:extLst>
          </p:cNvPr>
          <p:cNvSpPr>
            <a:spLocks noChangeArrowheads="1"/>
          </p:cNvSpPr>
          <p:nvPr/>
        </p:nvSpPr>
        <p:spPr bwMode="auto">
          <a:xfrm>
            <a:off x="965200" y="298450"/>
            <a:ext cx="2320925" cy="533400"/>
          </a:xfrm>
          <a:prstGeom prst="rect">
            <a:avLst/>
          </a:prstGeom>
          <a:noFill/>
          <a:ln>
            <a:noFill/>
          </a:ln>
          <a:effectLst/>
          <a:extLst>
            <a:ext uri="{909E8E84-426E-40DD-AFC4-6F175D3DCCD1}">
              <a14:hiddenFill xmlns:a14="http://schemas.microsoft.com/office/drawing/2010/main">
                <a:gradFill rotWithShape="0">
                  <a:gsLst>
                    <a:gs pos="0">
                      <a:srgbClr val="3366FF"/>
                    </a:gs>
                    <a:gs pos="50000">
                      <a:schemeClr val="tx1"/>
                    </a:gs>
                    <a:gs pos="100000">
                      <a:srgbClr val="3366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kumimoji="0" lang="en-US" altLang="zh-CN" sz="3200" dirty="0">
                <a:solidFill>
                  <a:schemeClr val="accent2"/>
                </a:solidFill>
                <a:latin typeface="+mj-ea"/>
                <a:ea typeface="+mj-ea"/>
                <a:cs typeface="Times New Roman" panose="02020603050405020304" pitchFamily="18" charset="0"/>
              </a:rPr>
              <a:t>(2)</a:t>
            </a:r>
            <a:r>
              <a:rPr kumimoji="0" lang="zh-CN" altLang="en-US" sz="3200" dirty="0">
                <a:solidFill>
                  <a:schemeClr val="accent2"/>
                </a:solidFill>
                <a:latin typeface="+mj-ea"/>
                <a:ea typeface="+mj-ea"/>
              </a:rPr>
              <a:t>特征比</a:t>
            </a:r>
          </a:p>
        </p:txBody>
      </p:sp>
      <p:sp>
        <p:nvSpPr>
          <p:cNvPr id="9" name="Text Box 8">
            <a:extLst>
              <a:ext uri="{FF2B5EF4-FFF2-40B4-BE49-F238E27FC236}">
                <a16:creationId xmlns:a16="http://schemas.microsoft.com/office/drawing/2014/main" id="{8142F49F-1ADD-4BF1-8854-0222B7A88BF3}"/>
              </a:ext>
            </a:extLst>
          </p:cNvPr>
          <p:cNvSpPr txBox="1">
            <a:spLocks noChangeArrowheads="1"/>
          </p:cNvSpPr>
          <p:nvPr/>
        </p:nvSpPr>
        <p:spPr bwMode="auto">
          <a:xfrm>
            <a:off x="857250" y="857250"/>
            <a:ext cx="7661275" cy="461963"/>
          </a:xfrm>
          <a:prstGeom prst="rect">
            <a:avLst/>
          </a:prstGeom>
          <a:solidFill>
            <a:schemeClr val="accent5">
              <a:lumMod val="75000"/>
            </a:schemeClr>
          </a:solidFill>
          <a:ln>
            <a:noFill/>
          </a:ln>
          <a:effectLst/>
        </p:spPr>
        <p:txBody>
          <a:bodyPr>
            <a:spAutoFit/>
          </a:bodyPr>
          <a:lstStyle/>
          <a:p>
            <a:pPr eaLnBrk="1" fontAlgn="auto" hangingPunct="1">
              <a:spcBef>
                <a:spcPct val="50000"/>
              </a:spcBef>
              <a:spcAft>
                <a:spcPts val="0"/>
              </a:spcAft>
              <a:defRPr/>
            </a:pPr>
            <a:r>
              <a:rPr lang="zh-CN" altLang="en-US" sz="2400" dirty="0">
                <a:latin typeface="楷体" panose="02010609060101010101" pitchFamily="49" charset="-122"/>
                <a:ea typeface="楷体" panose="02010609060101010101" pitchFamily="49" charset="-122"/>
              </a:rPr>
              <a:t>无扰链与自由连接链均方末端距的比值</a:t>
            </a:r>
          </a:p>
        </p:txBody>
      </p:sp>
      <p:graphicFrame>
        <p:nvGraphicFramePr>
          <p:cNvPr id="143370" name="Object 9">
            <a:extLst>
              <a:ext uri="{FF2B5EF4-FFF2-40B4-BE49-F238E27FC236}">
                <a16:creationId xmlns:a16="http://schemas.microsoft.com/office/drawing/2014/main" id="{00A64FA5-015B-4A31-A30C-358948F2E936}"/>
              </a:ext>
            </a:extLst>
          </p:cNvPr>
          <p:cNvGraphicFramePr>
            <a:graphicFrameLocks noChangeAspect="1"/>
          </p:cNvGraphicFramePr>
          <p:nvPr>
            <p:extLst>
              <p:ext uri="{D42A27DB-BD31-4B8C-83A1-F6EECF244321}">
                <p14:modId xmlns:p14="http://schemas.microsoft.com/office/powerpoint/2010/main" val="2026387128"/>
              </p:ext>
            </p:extLst>
          </p:nvPr>
        </p:nvGraphicFramePr>
        <p:xfrm>
          <a:off x="965200" y="1804988"/>
          <a:ext cx="2320925" cy="828675"/>
        </p:xfrm>
        <a:graphic>
          <a:graphicData uri="http://schemas.openxmlformats.org/presentationml/2006/ole">
            <mc:AlternateContent xmlns:mc="http://schemas.openxmlformats.org/markup-compatibility/2006">
              <mc:Choice xmlns:v="urn:schemas-microsoft-com:vml" Requires="v">
                <p:oleObj spid="_x0000_s143753" r:id="rId8" imgW="812447" imgH="266584" progId="Equation.3">
                  <p:embed/>
                </p:oleObj>
              </mc:Choice>
              <mc:Fallback>
                <p:oleObj r:id="rId8" imgW="812447" imgH="266584"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200" y="1804988"/>
                        <a:ext cx="2320925" cy="82867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tx1"/>
                                </a:gs>
                                <a:gs pos="100000">
                                  <a:schemeClr val="accent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1" name="文本框 1">
            <a:extLst>
              <a:ext uri="{FF2B5EF4-FFF2-40B4-BE49-F238E27FC236}">
                <a16:creationId xmlns:a16="http://schemas.microsoft.com/office/drawing/2014/main" id="{9D7A5072-AD67-433D-BAAF-6E400FC69B1C}"/>
              </a:ext>
            </a:extLst>
          </p:cNvPr>
          <p:cNvSpPr txBox="1">
            <a:spLocks noChangeArrowheads="1"/>
          </p:cNvSpPr>
          <p:nvPr/>
        </p:nvSpPr>
        <p:spPr bwMode="auto">
          <a:xfrm>
            <a:off x="838200" y="3040063"/>
            <a:ext cx="4435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i="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800" baseline="-250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越大，柔顺性越差</a:t>
            </a:r>
          </a:p>
        </p:txBody>
      </p:sp>
      <p:sp>
        <p:nvSpPr>
          <p:cNvPr id="143372" name="矩形 2">
            <a:extLst>
              <a:ext uri="{FF2B5EF4-FFF2-40B4-BE49-F238E27FC236}">
                <a16:creationId xmlns:a16="http://schemas.microsoft.com/office/drawing/2014/main" id="{DF62B1AE-6677-462E-9D3E-CA6BF14916F1}"/>
              </a:ext>
            </a:extLst>
          </p:cNvPr>
          <p:cNvSpPr>
            <a:spLocks noChangeArrowheads="1"/>
          </p:cNvSpPr>
          <p:nvPr/>
        </p:nvSpPr>
        <p:spPr bwMode="auto">
          <a:xfrm>
            <a:off x="689079" y="6064250"/>
            <a:ext cx="39549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链段长度</a:t>
            </a:r>
            <a:r>
              <a:rPr lang="en-US" altLang="zh-CN" sz="2800" i="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8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愈大，柔性差</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4471B8A4-3CE8-4BD1-BE7C-250B3AA6FAC4}"/>
              </a:ext>
            </a:extLst>
          </p:cNvPr>
          <p:cNvSpPr>
            <a:spLocks noGrp="1" noChangeArrowheads="1"/>
          </p:cNvSpPr>
          <p:nvPr>
            <p:ph type="title"/>
          </p:nvPr>
        </p:nvSpPr>
        <p:spPr/>
        <p:txBody>
          <a:bodyPr/>
          <a:lstStyle/>
          <a:p>
            <a:r>
              <a:rPr lang="zh-CN" altLang="en-US">
                <a:latin typeface="黑体" panose="02010609060101010101" pitchFamily="49" charset="-122"/>
                <a:ea typeface="黑体" panose="02010609060101010101" pitchFamily="49" charset="-122"/>
              </a:rPr>
              <a:t>例 题</a:t>
            </a:r>
          </a:p>
        </p:txBody>
      </p:sp>
      <p:sp>
        <p:nvSpPr>
          <p:cNvPr id="198659" name="Rectangle 3">
            <a:extLst>
              <a:ext uri="{FF2B5EF4-FFF2-40B4-BE49-F238E27FC236}">
                <a16:creationId xmlns:a16="http://schemas.microsoft.com/office/drawing/2014/main" id="{C444D215-E564-462E-AA83-0A0B9DD26F0C}"/>
              </a:ext>
            </a:extLst>
          </p:cNvPr>
          <p:cNvSpPr>
            <a:spLocks noGrp="1" noChangeArrowheads="1"/>
          </p:cNvSpPr>
          <p:nvPr>
            <p:ph idx="1"/>
          </p:nvPr>
        </p:nvSpPr>
        <p:spPr/>
        <p:txBody>
          <a:bodyPr/>
          <a:lstStyle/>
          <a:p>
            <a:pPr fontAlgn="auto">
              <a:spcAft>
                <a:spcPts val="0"/>
              </a:spcAft>
              <a:defRP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：由丙烯得到的全同立构聚丙烯有无旋光性</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假若聚丙烯的等规度不高，能不能用改变构象的办法提高等规度</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参考答案</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0" indent="0" fontAlgn="auto">
              <a:spcAft>
                <a:spcPts val="0"/>
              </a:spcAft>
              <a:buFont typeface="Wingdings" panose="05000000000000000000" pitchFamily="2" charset="2"/>
              <a:buNone/>
              <a:defRPr/>
            </a:pP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a:p>
            <a:pPr fontAlgn="auto">
              <a:spcAft>
                <a:spcPts val="0"/>
              </a:spcAft>
              <a:defRP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例</a:t>
            </a:r>
            <a:r>
              <a:rPr lang="en-US" altLang="zh-CN" b="1" dirty="0">
                <a:ea typeface="楷体" panose="02010609060101010101" pitchFamily="49" charset="-122"/>
              </a:rPr>
              <a:t>2</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：比较以下两种聚合物的柔顺性，并说明为什么</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hlinkClick r:id="rId3" action="ppaction://hlinksldjump"/>
              </a:rPr>
              <a:t>参考答案</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45412" name="Picture 4">
            <a:extLst>
              <a:ext uri="{FF2B5EF4-FFF2-40B4-BE49-F238E27FC236}">
                <a16:creationId xmlns:a16="http://schemas.microsoft.com/office/drawing/2014/main" id="{2DE846A1-D697-42C3-A949-E566EC80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093" y="4221088"/>
            <a:ext cx="6119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5">
            <a:extLst>
              <a:ext uri="{FF2B5EF4-FFF2-40B4-BE49-F238E27FC236}">
                <a16:creationId xmlns:a16="http://schemas.microsoft.com/office/drawing/2014/main" id="{2F8C4D3C-51F4-4F20-A9FE-B2478AB34B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7DDBE833-E7B0-4AFD-83E0-79B67448C220}" type="slidenum">
              <a:rPr lang="zh-CN" altLang="zh-CN" smtClean="0"/>
              <a:pPr/>
              <a:t>13</a:t>
            </a:fld>
            <a:endParaRPr lang="zh-CN" altLang="zh-CN"/>
          </a:p>
        </p:txBody>
      </p:sp>
      <p:sp>
        <p:nvSpPr>
          <p:cNvPr id="16386" name="Rectangle 2">
            <a:extLst>
              <a:ext uri="{FF2B5EF4-FFF2-40B4-BE49-F238E27FC236}">
                <a16:creationId xmlns:a16="http://schemas.microsoft.com/office/drawing/2014/main" id="{67255FF2-DE01-4181-BEAC-6EF504615610}"/>
              </a:ext>
            </a:extLst>
          </p:cNvPr>
          <p:cNvSpPr>
            <a:spLocks noGrp="1" noRot="1" noChangeArrowheads="1"/>
          </p:cNvSpPr>
          <p:nvPr>
            <p:ph type="title"/>
          </p:nvPr>
        </p:nvSpPr>
        <p:spPr>
          <a:xfrm>
            <a:off x="628650" y="365125"/>
            <a:ext cx="7111702" cy="576000"/>
          </a:xfrm>
        </p:spPr>
        <p:txBody>
          <a:bodyPr/>
          <a:lstStyle/>
          <a:p>
            <a:r>
              <a:rPr lang="zh-CN" altLang="en-US" sz="3600" b="1"/>
              <a:t>中国高分子领域院士及从事的领域</a:t>
            </a:r>
          </a:p>
        </p:txBody>
      </p:sp>
      <p:sp>
        <p:nvSpPr>
          <p:cNvPr id="16387" name="Rectangle 3">
            <a:extLst>
              <a:ext uri="{FF2B5EF4-FFF2-40B4-BE49-F238E27FC236}">
                <a16:creationId xmlns:a16="http://schemas.microsoft.com/office/drawing/2014/main" id="{9EBA4DCD-A0FC-461B-A9C1-95FDA0508AD0}"/>
              </a:ext>
            </a:extLst>
          </p:cNvPr>
          <p:cNvSpPr>
            <a:spLocks noGrp="1" noRot="1" noChangeArrowheads="1"/>
          </p:cNvSpPr>
          <p:nvPr>
            <p:ph idx="1"/>
          </p:nvPr>
        </p:nvSpPr>
        <p:spPr>
          <a:xfrm>
            <a:off x="2841625" y="1600200"/>
            <a:ext cx="5921375" cy="4498975"/>
          </a:xfrm>
        </p:spPr>
        <p:txBody>
          <a:bodyPr>
            <a:normAutofit lnSpcReduction="10000"/>
          </a:bodyPr>
          <a:lstStyle/>
          <a:p>
            <a:pPr>
              <a:lnSpc>
                <a:spcPct val="120000"/>
              </a:lnSpc>
              <a:buFont typeface="Wingdings" panose="05000000000000000000" pitchFamily="2" charset="2"/>
              <a:buNone/>
            </a:pPr>
            <a:r>
              <a:rPr lang="zh-CN" altLang="en-US" sz="2400" dirty="0"/>
              <a:t>冯新德    北大         高分子化学</a:t>
            </a:r>
          </a:p>
          <a:p>
            <a:pPr>
              <a:lnSpc>
                <a:spcPct val="120000"/>
              </a:lnSpc>
              <a:buFont typeface="Wingdings" panose="05000000000000000000" pitchFamily="2" charset="2"/>
              <a:buNone/>
            </a:pPr>
            <a:r>
              <a:rPr lang="zh-CN" altLang="en-US" sz="2400" dirty="0"/>
              <a:t>王佛松    长春应化   顺丁橡胶国产化</a:t>
            </a:r>
          </a:p>
          <a:p>
            <a:pPr>
              <a:lnSpc>
                <a:spcPct val="120000"/>
              </a:lnSpc>
              <a:buFont typeface="Wingdings" panose="05000000000000000000" pitchFamily="2" charset="2"/>
              <a:buNone/>
            </a:pPr>
            <a:r>
              <a:rPr lang="zh-CN" altLang="en-US" sz="2400" dirty="0"/>
              <a:t>沈芝荃    浙大         高分子合成</a:t>
            </a:r>
          </a:p>
          <a:p>
            <a:pPr>
              <a:lnSpc>
                <a:spcPct val="120000"/>
              </a:lnSpc>
              <a:buFont typeface="Wingdings" panose="05000000000000000000" pitchFamily="2" charset="2"/>
              <a:buNone/>
            </a:pPr>
            <a:r>
              <a:rPr lang="zh-CN" altLang="en-US" sz="2400" dirty="0"/>
              <a:t>林尚安    中山大学   高分子化学</a:t>
            </a:r>
          </a:p>
          <a:p>
            <a:pPr>
              <a:lnSpc>
                <a:spcPct val="120000"/>
              </a:lnSpc>
              <a:buFont typeface="Wingdings" panose="05000000000000000000" pitchFamily="2" charset="2"/>
              <a:buNone/>
            </a:pPr>
            <a:r>
              <a:rPr lang="zh-CN" altLang="en-US" sz="2400" dirty="0"/>
              <a:t>沈家骢    吉大         功能高分子</a:t>
            </a:r>
          </a:p>
          <a:p>
            <a:pPr>
              <a:lnSpc>
                <a:spcPct val="120000"/>
              </a:lnSpc>
              <a:buFont typeface="Wingdings" panose="05000000000000000000" pitchFamily="2" charset="2"/>
              <a:buNone/>
            </a:pPr>
            <a:r>
              <a:rPr lang="zh-CN" altLang="en-US" sz="2400" dirty="0"/>
              <a:t>程镕时    南京大学   高分子合成</a:t>
            </a:r>
          </a:p>
          <a:p>
            <a:pPr>
              <a:lnSpc>
                <a:spcPct val="120000"/>
              </a:lnSpc>
              <a:buFont typeface="Wingdings" panose="05000000000000000000" pitchFamily="2" charset="2"/>
              <a:buNone/>
            </a:pPr>
            <a:r>
              <a:rPr lang="zh-CN" altLang="en-US" sz="2400" dirty="0"/>
              <a:t>卓仁喜    武汉大学   生物高分子 </a:t>
            </a:r>
          </a:p>
          <a:p>
            <a:pPr>
              <a:lnSpc>
                <a:spcPct val="120000"/>
              </a:lnSpc>
              <a:buFont typeface="Wingdings" panose="05000000000000000000" pitchFamily="2" charset="2"/>
              <a:buNone/>
            </a:pPr>
            <a:r>
              <a:rPr lang="zh-CN" altLang="en-US" sz="2400" dirty="0"/>
              <a:t>周其凤    北京大学   高分子液晶 </a:t>
            </a:r>
            <a:endParaRPr lang="en-US" altLang="zh-CN" sz="2400" dirty="0"/>
          </a:p>
          <a:p>
            <a:pPr>
              <a:lnSpc>
                <a:spcPct val="120000"/>
              </a:lnSpc>
              <a:buFont typeface="Wingdings" panose="05000000000000000000" pitchFamily="2" charset="2"/>
              <a:buNone/>
            </a:pPr>
            <a:r>
              <a:rPr lang="zh-CN" altLang="en-US" sz="2400" dirty="0"/>
              <a:t>王琪        </a:t>
            </a:r>
            <a:r>
              <a:rPr lang="zh-CN" altLang="en-US" sz="2400"/>
              <a:t>四川大学   塑料加工装备</a:t>
            </a:r>
            <a:endParaRPr lang="zh-CN" altLang="en-US" sz="2400" dirty="0"/>
          </a:p>
        </p:txBody>
      </p:sp>
      <p:sp>
        <p:nvSpPr>
          <p:cNvPr id="16388" name="Rectangle 4">
            <a:extLst>
              <a:ext uri="{FF2B5EF4-FFF2-40B4-BE49-F238E27FC236}">
                <a16:creationId xmlns:a16="http://schemas.microsoft.com/office/drawing/2014/main" id="{2A64D6C3-9441-4691-941D-F7E55AFD14AB}"/>
              </a:ext>
            </a:extLst>
          </p:cNvPr>
          <p:cNvSpPr>
            <a:spLocks noChangeArrowheads="1"/>
          </p:cNvSpPr>
          <p:nvPr/>
        </p:nvSpPr>
        <p:spPr bwMode="auto">
          <a:xfrm>
            <a:off x="468313" y="2924175"/>
            <a:ext cx="2089150" cy="554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3200" b="1">
                <a:solidFill>
                  <a:schemeClr val="tx2"/>
                </a:solidFill>
              </a:rPr>
              <a:t>高分子化学</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94683FB7-B45A-479C-96E0-0372FB0C988A}"/>
              </a:ext>
            </a:extLst>
          </p:cNvPr>
          <p:cNvSpPr>
            <a:spLocks noGrp="1" noChangeArrowheads="1"/>
          </p:cNvSpPr>
          <p:nvPr>
            <p:ph type="title"/>
          </p:nvPr>
        </p:nvSpPr>
        <p:spPr/>
        <p:txBody>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参考答案</a:t>
            </a:r>
          </a:p>
        </p:txBody>
      </p:sp>
      <p:sp>
        <p:nvSpPr>
          <p:cNvPr id="146435" name="Rectangle 3">
            <a:extLst>
              <a:ext uri="{FF2B5EF4-FFF2-40B4-BE49-F238E27FC236}">
                <a16:creationId xmlns:a16="http://schemas.microsoft.com/office/drawing/2014/main" id="{73E077E6-F188-48C9-B374-0EFDF47E650C}"/>
              </a:ext>
            </a:extLst>
          </p:cNvPr>
          <p:cNvSpPr>
            <a:spLocks noGrp="1" noChangeArrowheads="1"/>
          </p:cNvSpPr>
          <p:nvPr>
            <p:ph idx="1"/>
          </p:nvPr>
        </p:nvSpPr>
        <p:spPr bwMode="auto"/>
        <p:txBody>
          <a:bodyPr wrap="square" numCol="1" anchor="t" anchorCtr="0" compatLnSpc="1">
            <a:prstTxWarp prst="textNoShape">
              <a:avLst/>
            </a:prstTxWarp>
          </a:bodyPr>
          <a:lstStyle/>
          <a:p>
            <a:r>
              <a:rPr lang="zh-CN" altLang="en-US" b="1">
                <a:latin typeface="楷体" panose="02010609060101010101" pitchFamily="49" charset="-122"/>
                <a:ea typeface="楷体" panose="02010609060101010101" pitchFamily="49" charset="-122"/>
              </a:rPr>
              <a:t>答：无旋光性；不能用改变构象的办法提高等规度 。因为提高聚丙烯的等规度须改变构型，而改变构型与改变构象的方法根本不同。构象是围绕单键内旋转所引起的排列变化，改变构象只需克服单键内旋转位垒即可实现；而改变构型必须经过化学键的断裂才能实现。</a:t>
            </a:r>
            <a:r>
              <a:rPr lang="zh-CN" altLang="en-US">
                <a:latin typeface="楷体" panose="02010609060101010101" pitchFamily="49" charset="-122"/>
                <a:ea typeface="楷体" panose="02010609060101010101" pitchFamily="49" charset="-122"/>
              </a:rPr>
              <a:t>                             </a:t>
            </a:r>
          </a:p>
          <a:p>
            <a:pPr algn="r">
              <a:buFontTx/>
              <a:buNone/>
            </a:pPr>
            <a:r>
              <a:rPr lang="zh-CN" altLang="en-US">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hlinkClick r:id="rId2" action="ppaction://hlinksldjump"/>
              </a:rPr>
              <a:t>返回题目                  </a:t>
            </a:r>
            <a:endParaRPr lang="zh-CN" altLang="en-US">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CCC57E12-E912-47E9-8ED4-5B8774A52A63}"/>
              </a:ext>
            </a:extLst>
          </p:cNvPr>
          <p:cNvSpPr>
            <a:spLocks noGrp="1" noChangeArrowheads="1"/>
          </p:cNvSpPr>
          <p:nvPr>
            <p:ph type="title"/>
          </p:nvPr>
        </p:nvSpPr>
        <p:spPr/>
        <p:txBody>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参考答案</a:t>
            </a:r>
          </a:p>
        </p:txBody>
      </p:sp>
      <p:sp>
        <p:nvSpPr>
          <p:cNvPr id="147459" name="Rectangle 3">
            <a:extLst>
              <a:ext uri="{FF2B5EF4-FFF2-40B4-BE49-F238E27FC236}">
                <a16:creationId xmlns:a16="http://schemas.microsoft.com/office/drawing/2014/main" id="{632BAD8E-C58A-426B-BE76-4E96505BF482}"/>
              </a:ext>
            </a:extLst>
          </p:cNvPr>
          <p:cNvSpPr>
            <a:spLocks noGrp="1" noChangeArrowheads="1"/>
          </p:cNvSpPr>
          <p:nvPr>
            <p:ph idx="1"/>
          </p:nvPr>
        </p:nvSpPr>
        <p:spPr bwMode="auto"/>
        <p:txBody>
          <a:bodyPr wrap="square" numCol="1" anchor="t" anchorCtr="0" compatLnSpc="1">
            <a:prstTxWarp prst="textNoShape">
              <a:avLst/>
            </a:prstTxWarp>
          </a:bodyPr>
          <a:lstStyle/>
          <a:p>
            <a:r>
              <a:rPr lang="zh-CN" altLang="en-US" b="1">
                <a:latin typeface="Times New Roman" panose="02020603050405020304" pitchFamily="18" charset="0"/>
                <a:ea typeface="楷体" panose="02010609060101010101" pitchFamily="49" charset="-122"/>
                <a:cs typeface="Times New Roman" panose="02020603050405020304" pitchFamily="18" charset="0"/>
              </a:rPr>
              <a:t>解：聚氯丁二烯的柔顺性好于聚氯乙烯，所以前者用作橡胶而后者用作塑料。聚氯乙烯有极性的侧基</a:t>
            </a:r>
            <a:r>
              <a:rPr lang="en-US" altLang="zh-CN" b="1">
                <a:latin typeface="Times New Roman" panose="02020603050405020304" pitchFamily="18" charset="0"/>
                <a:ea typeface="楷体" panose="02010609060101010101" pitchFamily="49" charset="-122"/>
                <a:cs typeface="Times New Roman" panose="02020603050405020304" pitchFamily="18" charset="0"/>
              </a:rPr>
              <a:t>Cl</a:t>
            </a:r>
            <a:r>
              <a:rPr lang="zh-CN" altLang="en-US" b="1">
                <a:latin typeface="Times New Roman" panose="02020603050405020304" pitchFamily="18" charset="0"/>
                <a:ea typeface="楷体" panose="02010609060101010101" pitchFamily="49" charset="-122"/>
                <a:cs typeface="Times New Roman" panose="02020603050405020304" pitchFamily="18" charset="0"/>
              </a:rPr>
              <a:t>，有一定刚性。聚氯丁二烯虽然也有极性取代基</a:t>
            </a:r>
            <a:r>
              <a:rPr lang="en-US" altLang="zh-CN" b="1">
                <a:latin typeface="Times New Roman" panose="02020603050405020304" pitchFamily="18" charset="0"/>
                <a:ea typeface="楷体" panose="02010609060101010101" pitchFamily="49" charset="-122"/>
                <a:cs typeface="Times New Roman" panose="02020603050405020304" pitchFamily="18" charset="0"/>
              </a:rPr>
              <a:t>Cl</a:t>
            </a:r>
            <a:r>
              <a:rPr lang="zh-CN" altLang="en-US" b="1">
                <a:latin typeface="Times New Roman" panose="02020603050405020304" pitchFamily="18" charset="0"/>
                <a:ea typeface="楷体" panose="02010609060101010101" pitchFamily="49" charset="-122"/>
                <a:cs typeface="Times New Roman" panose="02020603050405020304" pitchFamily="18" charset="0"/>
              </a:rPr>
              <a:t>，但</a:t>
            </a:r>
            <a:r>
              <a:rPr lang="en-US" altLang="zh-CN" b="1">
                <a:latin typeface="Times New Roman" panose="02020603050405020304" pitchFamily="18" charset="0"/>
                <a:ea typeface="楷体" panose="02010609060101010101" pitchFamily="49" charset="-122"/>
                <a:cs typeface="Times New Roman" panose="02020603050405020304" pitchFamily="18" charset="0"/>
              </a:rPr>
              <a:t>Cl</a:t>
            </a:r>
            <a:r>
              <a:rPr lang="zh-CN" altLang="en-US" b="1">
                <a:latin typeface="Times New Roman" panose="02020603050405020304" pitchFamily="18" charset="0"/>
                <a:ea typeface="楷体" panose="02010609060101010101" pitchFamily="49" charset="-122"/>
                <a:cs typeface="Times New Roman" panose="02020603050405020304" pitchFamily="18" charset="0"/>
              </a:rPr>
              <a:t>的密度较小，极性较弱，另一方面主链上存在孤立双键，孤立双键相邻的单键的内旋转位垒较小，因为①键角较大（</a:t>
            </a:r>
            <a:r>
              <a:rPr lang="en-US" altLang="zh-CN" b="1">
                <a:latin typeface="Times New Roman" panose="02020603050405020304" pitchFamily="18" charset="0"/>
                <a:ea typeface="楷体" panose="02010609060101010101" pitchFamily="49" charset="-122"/>
                <a:cs typeface="Times New Roman" panose="02020603050405020304" pitchFamily="18" charset="0"/>
              </a:rPr>
              <a:t>120°</a:t>
            </a:r>
            <a:r>
              <a:rPr lang="zh-CN" altLang="en-US" b="1">
                <a:latin typeface="Times New Roman" panose="02020603050405020304" pitchFamily="18" charset="0"/>
                <a:ea typeface="楷体" panose="02010609060101010101" pitchFamily="49" charset="-122"/>
                <a:cs typeface="Times New Roman" panose="02020603050405020304" pitchFamily="18" charset="0"/>
              </a:rPr>
              <a:t>而不是</a:t>
            </a:r>
            <a:r>
              <a:rPr lang="en-US" altLang="zh-CN" b="1">
                <a:latin typeface="Times New Roman" panose="02020603050405020304" pitchFamily="18" charset="0"/>
                <a:ea typeface="楷体" panose="02010609060101010101" pitchFamily="49" charset="-122"/>
                <a:cs typeface="Times New Roman" panose="02020603050405020304" pitchFamily="18" charset="0"/>
              </a:rPr>
              <a:t>109.5°</a:t>
            </a:r>
            <a:r>
              <a:rPr lang="zh-CN" altLang="en-US" b="1">
                <a:latin typeface="Times New Roman" panose="02020603050405020304" pitchFamily="18" charset="0"/>
                <a:ea typeface="楷体" panose="02010609060101010101" pitchFamily="49" charset="-122"/>
                <a:cs typeface="Times New Roman" panose="02020603050405020304" pitchFamily="18" charset="0"/>
              </a:rPr>
              <a:t>），②双键上只有一个</a:t>
            </a:r>
            <a:r>
              <a:rPr lang="en-US" altLang="zh-CN" b="1">
                <a:latin typeface="Times New Roman" panose="02020603050405020304" pitchFamily="18" charset="0"/>
                <a:ea typeface="楷体" panose="02010609060101010101" pitchFamily="49" charset="-122"/>
                <a:cs typeface="Times New Roman" panose="02020603050405020304" pitchFamily="18" charset="0"/>
              </a:rPr>
              <a:t>H</a:t>
            </a:r>
            <a:r>
              <a:rPr lang="zh-CN" altLang="en-US" b="1">
                <a:latin typeface="Times New Roman" panose="02020603050405020304" pitchFamily="18" charset="0"/>
                <a:ea typeface="楷体" panose="02010609060101010101" pitchFamily="49" charset="-122"/>
                <a:cs typeface="Times New Roman" panose="02020603050405020304" pitchFamily="18" charset="0"/>
              </a:rPr>
              <a:t>原子或取代基，而不是两个。</a:t>
            </a:r>
          </a:p>
          <a:p>
            <a:pPr>
              <a:buFontTx/>
              <a:buNone/>
            </a:pPr>
            <a:r>
              <a:rPr lang="zh-CN" altLang="en-US">
                <a:latin typeface="Times New Roman" panose="02020603050405020304" pitchFamily="18" charset="0"/>
                <a:ea typeface="楷体" panose="02010609060101010101" pitchFamily="49" charset="-122"/>
                <a:cs typeface="Times New Roman" panose="02020603050405020304" pitchFamily="18" charset="0"/>
              </a:rPr>
              <a:t>                                                </a:t>
            </a:r>
            <a:r>
              <a:rPr lang="zh-CN" altLang="en-US" b="1">
                <a:latin typeface="Times New Roman" panose="02020603050405020304" pitchFamily="18" charset="0"/>
                <a:ea typeface="楷体" panose="02010609060101010101" pitchFamily="49" charset="-122"/>
                <a:cs typeface="Times New Roman" panose="02020603050405020304" pitchFamily="18" charset="0"/>
                <a:hlinkClick r:id="rId2" action="ppaction://hlinksldjump"/>
              </a:rPr>
              <a:t>返回题目</a:t>
            </a:r>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4AFF72CF-6A2F-4808-BA0C-EA1E452A7604}"/>
              </a:ext>
            </a:extLst>
          </p:cNvPr>
          <p:cNvSpPr>
            <a:spLocks noGrp="1" noChangeArrowheads="1"/>
          </p:cNvSpPr>
          <p:nvPr>
            <p:ph type="title"/>
          </p:nvPr>
        </p:nvSpPr>
        <p:spPr>
          <a:xfrm>
            <a:off x="457200" y="277813"/>
            <a:ext cx="6480000" cy="576000"/>
          </a:xfrm>
          <a:solidFill>
            <a:schemeClr val="accent4"/>
          </a:solidFill>
        </p:spPr>
        <p:txBody>
          <a:bodyPr/>
          <a:lstStyle/>
          <a:p>
            <a:r>
              <a:rPr lang="zh-CN" altLang="en-US" sz="3200" b="1">
                <a:latin typeface="Times New Roman" panose="02020603050405020304" pitchFamily="18" charset="0"/>
              </a:rPr>
              <a:t>晶体，熔体和溶液中的构象</a:t>
            </a:r>
          </a:p>
        </p:txBody>
      </p:sp>
      <p:sp>
        <p:nvSpPr>
          <p:cNvPr id="243715" name="Rectangle 3">
            <a:extLst>
              <a:ext uri="{FF2B5EF4-FFF2-40B4-BE49-F238E27FC236}">
                <a16:creationId xmlns:a16="http://schemas.microsoft.com/office/drawing/2014/main" id="{4BF5BC4D-8B97-4885-A1F5-1BEDAA5E0E6B}"/>
              </a:ext>
            </a:extLst>
          </p:cNvPr>
          <p:cNvSpPr>
            <a:spLocks noGrp="1" noChangeArrowheads="1"/>
          </p:cNvSpPr>
          <p:nvPr>
            <p:ph type="body" sz="half" idx="1"/>
          </p:nvPr>
        </p:nvSpPr>
        <p:spPr bwMode="auto">
          <a:xfrm>
            <a:off x="612775" y="1981200"/>
            <a:ext cx="5472113" cy="3824288"/>
          </a:xfrm>
        </p:spPr>
        <p:txBody>
          <a:bodyPr wrap="square" numCol="1" anchor="t" anchorCtr="0" compatLnSpc="1">
            <a:prstTxWarp prst="textNoShape">
              <a:avLst/>
            </a:prstTxWarp>
          </a:bodyPr>
          <a:lstStyle/>
          <a:p>
            <a:pPr>
              <a:lnSpc>
                <a:spcPct val="120000"/>
              </a:lnSpc>
            </a:pPr>
            <a:r>
              <a:rPr lang="zh-CN" altLang="en-US" sz="2400" b="1">
                <a:latin typeface="Times New Roman" panose="02020603050405020304" pitchFamily="18" charset="0"/>
              </a:rPr>
              <a:t>在晶体中要采取能量最低的构象。</a:t>
            </a:r>
          </a:p>
          <a:p>
            <a:pPr lvl="1">
              <a:lnSpc>
                <a:spcPct val="120000"/>
              </a:lnSpc>
            </a:pPr>
            <a:r>
              <a:rPr lang="zh-CN" altLang="en-US" sz="2000" b="1">
                <a:latin typeface="Times New Roman" panose="02020603050405020304" pitchFamily="18" charset="0"/>
              </a:rPr>
              <a:t>反式</a:t>
            </a:r>
            <a:r>
              <a:rPr lang="en-US" altLang="zh-CN" sz="2000" b="1">
                <a:latin typeface="Times New Roman" panose="02020603050405020304" pitchFamily="18" charset="0"/>
              </a:rPr>
              <a:t>(t)</a:t>
            </a:r>
            <a:r>
              <a:rPr lang="zh-CN" altLang="en-US" sz="2000" b="1">
                <a:latin typeface="Times New Roman" panose="02020603050405020304" pitchFamily="18" charset="0"/>
              </a:rPr>
              <a:t>，旁式</a:t>
            </a:r>
            <a:r>
              <a:rPr lang="en-US" altLang="zh-CN" sz="2000" b="1">
                <a:latin typeface="Times New Roman" panose="02020603050405020304" pitchFamily="18" charset="0"/>
              </a:rPr>
              <a:t>(g)</a:t>
            </a:r>
          </a:p>
          <a:p>
            <a:pPr lvl="1">
              <a:lnSpc>
                <a:spcPct val="120000"/>
              </a:lnSpc>
            </a:pPr>
            <a:r>
              <a:rPr lang="zh-CN" altLang="en-US" sz="2000" b="1">
                <a:latin typeface="Times New Roman" panose="02020603050405020304" pitchFamily="18" charset="0"/>
              </a:rPr>
              <a:t>全反式平面锯齿状 </a:t>
            </a:r>
            <a:r>
              <a:rPr lang="en-US" altLang="zh-CN" sz="2000" b="1">
                <a:latin typeface="Times New Roman" panose="02020603050405020304" pitchFamily="18" charset="0"/>
              </a:rPr>
              <a:t>(</a:t>
            </a:r>
            <a:r>
              <a:rPr lang="zh-CN" altLang="en-US" sz="2000" b="1">
                <a:latin typeface="Times New Roman" panose="02020603050405020304" pitchFamily="18" charset="0"/>
              </a:rPr>
              <a:t>如</a:t>
            </a:r>
            <a:r>
              <a:rPr lang="en-US" altLang="zh-CN" sz="2000" b="1">
                <a:latin typeface="Times New Roman" panose="02020603050405020304" pitchFamily="18" charset="0"/>
              </a:rPr>
              <a:t>PE)</a:t>
            </a:r>
          </a:p>
          <a:p>
            <a:pPr lvl="1">
              <a:lnSpc>
                <a:spcPct val="120000"/>
              </a:lnSpc>
            </a:pPr>
            <a:r>
              <a:rPr lang="zh-CN" altLang="en-US" sz="2000" b="1">
                <a:latin typeface="Times New Roman" panose="02020603050405020304" pitchFamily="18" charset="0"/>
              </a:rPr>
              <a:t>反式旁式交替的螺旋状 </a:t>
            </a:r>
            <a:r>
              <a:rPr lang="en-US" altLang="zh-CN" sz="2000" b="1">
                <a:latin typeface="Times New Roman" panose="02020603050405020304" pitchFamily="18" charset="0"/>
              </a:rPr>
              <a:t>(</a:t>
            </a:r>
            <a:r>
              <a:rPr lang="zh-CN" altLang="en-US" sz="2000" b="1">
                <a:latin typeface="Times New Roman" panose="02020603050405020304" pitchFamily="18" charset="0"/>
              </a:rPr>
              <a:t>如</a:t>
            </a:r>
            <a:r>
              <a:rPr lang="en-US" altLang="zh-CN" sz="2000" b="1" i="1">
                <a:latin typeface="Times New Roman" panose="02020603050405020304" pitchFamily="18" charset="0"/>
              </a:rPr>
              <a:t>i</a:t>
            </a:r>
            <a:r>
              <a:rPr lang="en-US" altLang="zh-CN" sz="2000" b="1">
                <a:latin typeface="Times New Roman" panose="02020603050405020304" pitchFamily="18" charset="0"/>
              </a:rPr>
              <a:t>-PP)</a:t>
            </a:r>
          </a:p>
          <a:p>
            <a:pPr lvl="1">
              <a:lnSpc>
                <a:spcPct val="120000"/>
              </a:lnSpc>
            </a:pPr>
            <a:endParaRPr lang="en-US" altLang="zh-CN" sz="2000" b="1">
              <a:latin typeface="Times New Roman" panose="02020603050405020304" pitchFamily="18" charset="0"/>
            </a:endParaRPr>
          </a:p>
          <a:p>
            <a:pPr>
              <a:lnSpc>
                <a:spcPct val="120000"/>
              </a:lnSpc>
            </a:pPr>
            <a:r>
              <a:rPr lang="zh-CN" altLang="en-US" sz="2400" b="1">
                <a:latin typeface="Times New Roman" panose="02020603050405020304" pitchFamily="18" charset="0"/>
              </a:rPr>
              <a:t>在溶液和熔体中趋向于“自由状态”</a:t>
            </a:r>
          </a:p>
          <a:p>
            <a:pPr lvl="1">
              <a:lnSpc>
                <a:spcPct val="120000"/>
              </a:lnSpc>
            </a:pPr>
            <a:r>
              <a:rPr lang="zh-CN" altLang="en-US" sz="2000" b="1">
                <a:latin typeface="Times New Roman" panose="02020603050405020304" pitchFamily="18" charset="0"/>
              </a:rPr>
              <a:t>无规线团</a:t>
            </a:r>
          </a:p>
          <a:p>
            <a:pPr lvl="1">
              <a:lnSpc>
                <a:spcPct val="120000"/>
              </a:lnSpc>
            </a:pPr>
            <a:r>
              <a:rPr lang="zh-CN" altLang="en-US" sz="2000" b="1">
                <a:latin typeface="Times New Roman" panose="02020603050405020304" pitchFamily="18" charset="0"/>
              </a:rPr>
              <a:t>部分保留螺旋形</a:t>
            </a:r>
          </a:p>
        </p:txBody>
      </p:sp>
      <p:pic>
        <p:nvPicPr>
          <p:cNvPr id="243716" name="等规聚α-烯烃的螺旋型构型H31.avi">
            <a:hlinkClick r:id="" action="ppaction://media"/>
            <a:extLst>
              <a:ext uri="{FF2B5EF4-FFF2-40B4-BE49-F238E27FC236}">
                <a16:creationId xmlns:a16="http://schemas.microsoft.com/office/drawing/2014/main" id="{A4315D3F-9167-479F-A875-7C694494EF5B}"/>
              </a:ext>
            </a:extLst>
          </p:cNvPr>
          <p:cNvPicPr>
            <a:picLocks noGrp="1" noRot="1" noChangeAspect="1" noChangeArrowheads="1"/>
          </p:cNvPicPr>
          <p:nvPr>
            <p:ph type="media" sz="half" idx="2"/>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5556250" y="1736725"/>
            <a:ext cx="3119438" cy="2339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灯片编号占位符 6">
            <a:extLst>
              <a:ext uri="{FF2B5EF4-FFF2-40B4-BE49-F238E27FC236}">
                <a16:creationId xmlns:a16="http://schemas.microsoft.com/office/drawing/2014/main" id="{3375CE73-C8DA-4997-B68F-2C1D1CD0B3A1}"/>
              </a:ext>
            </a:extLst>
          </p:cNvPr>
          <p:cNvSpPr>
            <a:spLocks noGrp="1"/>
          </p:cNvSpPr>
          <p:nvPr>
            <p:ph type="sldNum" sz="quarter" idx="12"/>
          </p:nvPr>
        </p:nvSpPr>
        <p:spPr/>
        <p:txBody>
          <a:bodyPr/>
          <a:lstStyle/>
          <a:p>
            <a:pPr>
              <a:defRPr/>
            </a:pPr>
            <a:fld id="{12A00D5A-9E12-4241-8770-73FE07ABAD3F}" type="slidenum">
              <a:rPr lang="en-US" altLang="zh-CN"/>
              <a:pPr>
                <a:defRPr/>
              </a:pPr>
              <a:t>132</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243716"/>
                </p:tgtEl>
              </p:cMediaNode>
            </p:vide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a:extLst>
              <a:ext uri="{FF2B5EF4-FFF2-40B4-BE49-F238E27FC236}">
                <a16:creationId xmlns:a16="http://schemas.microsoft.com/office/drawing/2014/main" id="{F9C28342-834A-4763-808E-D2EDE0A5E1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8605"/>
          <a:stretch>
            <a:fillRect/>
          </a:stretch>
        </p:blipFill>
        <p:spPr bwMode="auto">
          <a:xfrm>
            <a:off x="1258888" y="2492375"/>
            <a:ext cx="374332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Lst>
        </p:spPr>
      </p:pic>
      <p:sp>
        <p:nvSpPr>
          <p:cNvPr id="7" name="灯片编号占位符 5">
            <a:extLst>
              <a:ext uri="{FF2B5EF4-FFF2-40B4-BE49-F238E27FC236}">
                <a16:creationId xmlns:a16="http://schemas.microsoft.com/office/drawing/2014/main" id="{5FDFAC49-2768-4E5F-ACA0-BE4FE4540822}"/>
              </a:ext>
            </a:extLst>
          </p:cNvPr>
          <p:cNvSpPr>
            <a:spLocks noGrp="1"/>
          </p:cNvSpPr>
          <p:nvPr>
            <p:ph type="sldNum" sz="quarter" idx="12"/>
          </p:nvPr>
        </p:nvSpPr>
        <p:spPr/>
        <p:txBody>
          <a:bodyPr/>
          <a:lstStyle/>
          <a:p>
            <a:pPr>
              <a:defRPr/>
            </a:pPr>
            <a:fld id="{DACAC081-AD32-4914-A8F5-CDF810EE2A62}" type="slidenum">
              <a:rPr lang="en-US" altLang="zh-CN"/>
              <a:pPr>
                <a:defRPr/>
              </a:pPr>
              <a:t>133</a:t>
            </a:fld>
            <a:endParaRPr lang="en-US" altLang="zh-CN"/>
          </a:p>
        </p:txBody>
      </p:sp>
      <p:sp>
        <p:nvSpPr>
          <p:cNvPr id="149508" name="Text Box 3">
            <a:extLst>
              <a:ext uri="{FF2B5EF4-FFF2-40B4-BE49-F238E27FC236}">
                <a16:creationId xmlns:a16="http://schemas.microsoft.com/office/drawing/2014/main" id="{70F165A5-F715-4834-9A7F-4D9EF0A0D682}"/>
              </a:ext>
            </a:extLst>
          </p:cNvPr>
          <p:cNvSpPr txBox="1">
            <a:spLocks noChangeArrowheads="1"/>
          </p:cNvSpPr>
          <p:nvPr/>
        </p:nvSpPr>
        <p:spPr bwMode="auto">
          <a:xfrm>
            <a:off x="5508625" y="5734050"/>
            <a:ext cx="2951163"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000" dirty="0">
                <a:latin typeface="微软雅黑" panose="020B0503020204020204" pitchFamily="34" charset="-122"/>
                <a:ea typeface="微软雅黑" panose="020B0503020204020204" pitchFamily="34" charset="-122"/>
              </a:rPr>
              <a:t>聚乙烯在晶体中的构象</a:t>
            </a:r>
          </a:p>
        </p:txBody>
      </p:sp>
      <p:sp>
        <p:nvSpPr>
          <p:cNvPr id="149509" name="Text Box 4">
            <a:extLst>
              <a:ext uri="{FF2B5EF4-FFF2-40B4-BE49-F238E27FC236}">
                <a16:creationId xmlns:a16="http://schemas.microsoft.com/office/drawing/2014/main" id="{525A1266-DAFA-4E2D-9DF2-2C0DA2C16991}"/>
              </a:ext>
            </a:extLst>
          </p:cNvPr>
          <p:cNvSpPr txBox="1">
            <a:spLocks noChangeArrowheads="1"/>
          </p:cNvSpPr>
          <p:nvPr/>
        </p:nvSpPr>
        <p:spPr bwMode="auto">
          <a:xfrm>
            <a:off x="395288" y="260350"/>
            <a:ext cx="8532812" cy="19030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endParaRPr kumimoji="1" lang="en-US" altLang="zh-CN" sz="2000" dirty="0">
              <a:latin typeface="Times New Roman" panose="02020603050405020304" pitchFamily="18" charset="0"/>
              <a:ea typeface="+mj-ea"/>
              <a:cs typeface="Times New Roman" panose="02020603050405020304" pitchFamily="18" charset="0"/>
            </a:endParaRPr>
          </a:p>
          <a:p>
            <a:pPr eaLnBrk="1" hangingPunct="1">
              <a:spcAft>
                <a:spcPts val="2000"/>
              </a:spcAft>
            </a:pPr>
            <a:r>
              <a:rPr kumimoji="1" lang="zh-CN" altLang="en-US" sz="2400" dirty="0">
                <a:solidFill>
                  <a:srgbClr val="CC3300"/>
                </a:solidFill>
                <a:latin typeface="Times New Roman" panose="02020603050405020304" pitchFamily="18" charset="0"/>
                <a:ea typeface="+mj-ea"/>
                <a:cs typeface="Times New Roman" panose="02020603050405020304" pitchFamily="18" charset="0"/>
              </a:rPr>
              <a:t>平面锯齿形结构</a:t>
            </a:r>
          </a:p>
          <a:p>
            <a:pPr eaLnBrk="1" hangingPunct="1"/>
            <a:r>
              <a:rPr kumimoji="1" lang="zh-CN" altLang="en-US" sz="2000" dirty="0">
                <a:latin typeface="Times New Roman" panose="02020603050405020304" pitchFamily="18" charset="0"/>
                <a:ea typeface="+mj-ea"/>
                <a:cs typeface="Times New Roman" panose="02020603050405020304" pitchFamily="18" charset="0"/>
              </a:rPr>
              <a:t>聚乙烯</a:t>
            </a:r>
            <a:r>
              <a:rPr kumimoji="1" lang="en-US" altLang="zh-CN" sz="2000" dirty="0">
                <a:latin typeface="Times New Roman" panose="02020603050405020304" pitchFamily="18" charset="0"/>
                <a:ea typeface="+mj-ea"/>
                <a:cs typeface="Times New Roman" panose="02020603050405020304" pitchFamily="18" charset="0"/>
              </a:rPr>
              <a:t>:</a:t>
            </a:r>
            <a:r>
              <a:rPr kumimoji="1" lang="zh-CN" altLang="en-US" sz="2000" dirty="0">
                <a:latin typeface="Times New Roman" panose="02020603050405020304" pitchFamily="18" charset="0"/>
                <a:ea typeface="+mj-ea"/>
                <a:cs typeface="Times New Roman" panose="02020603050405020304" pitchFamily="18" charset="0"/>
              </a:rPr>
              <a:t>聚乙烯分子链具有锯齿形的反式构象。聚乙烯在分子链方向的等同周期</a:t>
            </a:r>
            <a:r>
              <a:rPr kumimoji="1" lang="en-US" altLang="zh-CN" sz="2000" dirty="0">
                <a:latin typeface="Times New Roman" panose="02020603050405020304" pitchFamily="18" charset="0"/>
                <a:ea typeface="+mj-ea"/>
                <a:cs typeface="Times New Roman" panose="02020603050405020304" pitchFamily="18" charset="0"/>
              </a:rPr>
              <a:t>C=2.534 A  </a:t>
            </a:r>
            <a:r>
              <a:rPr kumimoji="1" lang="zh-CN" altLang="en-US" sz="2000" dirty="0">
                <a:latin typeface="Times New Roman" panose="02020603050405020304" pitchFamily="18" charset="0"/>
                <a:ea typeface="+mj-ea"/>
                <a:cs typeface="Times New Roman" panose="02020603050405020304" pitchFamily="18" charset="0"/>
              </a:rPr>
              <a:t>。反式构象聚乙烯链上最近邻的非键合氢原子的最近距离</a:t>
            </a:r>
            <a:r>
              <a:rPr kumimoji="1" lang="en-US" altLang="zh-CN" sz="2000" dirty="0">
                <a:latin typeface="Times New Roman" panose="02020603050405020304" pitchFamily="18" charset="0"/>
                <a:ea typeface="+mj-ea"/>
                <a:cs typeface="Times New Roman" panose="02020603050405020304" pitchFamily="18" charset="0"/>
              </a:rPr>
              <a:t>D=2.5</a:t>
            </a:r>
            <a:r>
              <a:rPr kumimoji="1" lang="en-US" altLang="zh-CN" sz="1400" dirty="0">
                <a:latin typeface="Times New Roman" panose="02020603050405020304" pitchFamily="18" charset="0"/>
                <a:ea typeface="+mj-ea"/>
                <a:cs typeface="Times New Roman" panose="02020603050405020304" pitchFamily="18" charset="0"/>
              </a:rPr>
              <a:t> </a:t>
            </a:r>
            <a:r>
              <a:rPr kumimoji="1" lang="en-US" altLang="zh-CN" sz="2000" dirty="0">
                <a:latin typeface="Times New Roman" panose="02020603050405020304" pitchFamily="18" charset="0"/>
                <a:ea typeface="+mj-ea"/>
                <a:cs typeface="Times New Roman" panose="02020603050405020304" pitchFamily="18" charset="0"/>
              </a:rPr>
              <a:t>A</a:t>
            </a:r>
            <a:r>
              <a:rPr kumimoji="1" lang="en-US" altLang="zh-CN" sz="1400" dirty="0">
                <a:latin typeface="Times New Roman" panose="02020603050405020304" pitchFamily="18" charset="0"/>
                <a:ea typeface="+mj-ea"/>
                <a:cs typeface="Times New Roman" panose="02020603050405020304" pitchFamily="18" charset="0"/>
              </a:rPr>
              <a:t>   </a:t>
            </a:r>
            <a:r>
              <a:rPr kumimoji="1" lang="zh-CN" altLang="en-US" sz="1400" dirty="0">
                <a:latin typeface="Times New Roman" panose="02020603050405020304" pitchFamily="18" charset="0"/>
                <a:ea typeface="+mj-ea"/>
                <a:cs typeface="Times New Roman" panose="02020603050405020304" pitchFamily="18" charset="0"/>
              </a:rPr>
              <a:t>。</a:t>
            </a:r>
            <a:endParaRPr kumimoji="1" lang="zh-CN" altLang="en-US" dirty="0">
              <a:latin typeface="Times New Roman" panose="02020603050405020304" pitchFamily="18" charset="0"/>
              <a:ea typeface="+mj-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a:extLst>
              <a:ext uri="{FF2B5EF4-FFF2-40B4-BE49-F238E27FC236}">
                <a16:creationId xmlns:a16="http://schemas.microsoft.com/office/drawing/2014/main" id="{1165CC53-88AB-4136-90F5-D71E884E950C}"/>
              </a:ext>
            </a:extLst>
          </p:cNvPr>
          <p:cNvPicPr>
            <a:picLocks noGrp="1" noChangeAspect="1" noChangeArrowheads="1"/>
          </p:cNvPicPr>
          <p:nvPr>
            <p:ph idx="1"/>
          </p:nvPr>
        </p:nvPicPr>
        <p:blipFill>
          <a:blip r:embed="rId2">
            <a:lum contrast="6000"/>
            <a:extLst>
              <a:ext uri="{28A0092B-C50C-407E-A947-70E740481C1C}">
                <a14:useLocalDpi xmlns:a14="http://schemas.microsoft.com/office/drawing/2010/main" val="0"/>
              </a:ext>
            </a:extLst>
          </a:blip>
          <a:srcRect/>
          <a:stretch>
            <a:fillRect/>
          </a:stretch>
        </p:blipFill>
        <p:spPr bwMode="auto">
          <a:xfrm>
            <a:off x="1603375" y="1825625"/>
            <a:ext cx="5937250" cy="4351338"/>
          </a:xfrm>
          <a:noFill/>
          <a:extLst>
            <a:ext uri="{909E8E84-426E-40DD-AFC4-6F175D3DCCD1}">
              <a14:hiddenFill xmlns:a14="http://schemas.microsoft.com/office/drawing/2010/main">
                <a:solidFill>
                  <a:srgbClr val="FFFFFF"/>
                </a:solidFill>
              </a14:hiddenFill>
            </a:ext>
          </a:extLst>
        </p:spPr>
      </p:pic>
      <p:sp>
        <p:nvSpPr>
          <p:cNvPr id="6" name="灯片编号占位符 5">
            <a:extLst>
              <a:ext uri="{FF2B5EF4-FFF2-40B4-BE49-F238E27FC236}">
                <a16:creationId xmlns:a16="http://schemas.microsoft.com/office/drawing/2014/main" id="{B927D113-7EC7-40A6-B6E2-F640207F60FD}"/>
              </a:ext>
            </a:extLst>
          </p:cNvPr>
          <p:cNvSpPr>
            <a:spLocks noGrp="1"/>
          </p:cNvSpPr>
          <p:nvPr>
            <p:ph type="sldNum" sz="quarter" idx="12"/>
          </p:nvPr>
        </p:nvSpPr>
        <p:spPr/>
        <p:txBody>
          <a:bodyPr/>
          <a:lstStyle/>
          <a:p>
            <a:pPr>
              <a:defRPr/>
            </a:pPr>
            <a:fld id="{3BF74C3E-1C75-41DC-9E7F-5953E4AF0171}" type="slidenum">
              <a:rPr lang="en-US" altLang="zh-CN"/>
              <a:pPr>
                <a:defRPr/>
              </a:pPr>
              <a:t>134</a:t>
            </a:fld>
            <a:endParaRPr lang="en-US" altLang="zh-CN"/>
          </a:p>
        </p:txBody>
      </p:sp>
      <p:sp>
        <p:nvSpPr>
          <p:cNvPr id="150532" name="Rectangle 3">
            <a:extLst>
              <a:ext uri="{FF2B5EF4-FFF2-40B4-BE49-F238E27FC236}">
                <a16:creationId xmlns:a16="http://schemas.microsoft.com/office/drawing/2014/main" id="{13E00BF4-34A2-449E-8D40-3CA7A0D0E6B6}"/>
              </a:ext>
            </a:extLst>
          </p:cNvPr>
          <p:cNvSpPr>
            <a:spLocks noChangeArrowheads="1"/>
          </p:cNvSpPr>
          <p:nvPr/>
        </p:nvSpPr>
        <p:spPr bwMode="auto">
          <a:xfrm>
            <a:off x="395288" y="188913"/>
            <a:ext cx="8424862" cy="1323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聚酰胺：聚酰胺分子的主链中含有酰胺键，其中碳氮键的 距离约为</a:t>
            </a:r>
            <a:r>
              <a:rPr kumimoji="1" lang="en-US" altLang="zh-CN" sz="2000" dirty="0">
                <a:latin typeface="微软雅黑" panose="020B0503020204020204" pitchFamily="34" charset="-122"/>
                <a:ea typeface="微软雅黑" panose="020B0503020204020204" pitchFamily="34" charset="-122"/>
              </a:rPr>
              <a:t>1.32A</a:t>
            </a:r>
            <a:r>
              <a:rPr kumimoji="1" lang="zh-CN" altLang="en-US" sz="2000" dirty="0">
                <a:latin typeface="微软雅黑" panose="020B0503020204020204" pitchFamily="34" charset="-122"/>
                <a:ea typeface="微软雅黑" panose="020B0503020204020204" pitchFamily="34" charset="-122"/>
              </a:rPr>
              <a:t>，呈</a:t>
            </a:r>
            <a:r>
              <a:rPr kumimoji="1" lang="en-US" altLang="zh-CN" sz="2000" dirty="0">
                <a:latin typeface="微软雅黑" panose="020B0503020204020204" pitchFamily="34" charset="-122"/>
                <a:ea typeface="微软雅黑" panose="020B0503020204020204" pitchFamily="34" charset="-122"/>
              </a:rPr>
              <a:t>T</a:t>
            </a:r>
            <a:r>
              <a:rPr kumimoji="1" lang="zh-CN" altLang="en-US" sz="2000" dirty="0">
                <a:latin typeface="微软雅黑" panose="020B0503020204020204" pitchFamily="34" charset="-122"/>
                <a:ea typeface="微软雅黑" panose="020B0503020204020204" pitchFamily="34" charset="-122"/>
              </a:rPr>
              <a:t>型排列。</a:t>
            </a:r>
          </a:p>
          <a:p>
            <a:pPr eaLnBrk="1" hangingPunct="1"/>
            <a:r>
              <a:rPr kumimoji="1" lang="zh-CN" altLang="en-US" sz="2000" dirty="0">
                <a:latin typeface="微软雅黑" panose="020B0503020204020204" pitchFamily="34" charset="-122"/>
                <a:ea typeface="微软雅黑" panose="020B0503020204020204" pitchFamily="34" charset="-122"/>
              </a:rPr>
              <a:t>在脂肪族聚酰胺中，分子链多呈平面锯齿型结构。尼龙</a:t>
            </a:r>
            <a:r>
              <a:rPr kumimoji="1" lang="en-US" altLang="zh-CN" sz="2000" dirty="0">
                <a:latin typeface="微软雅黑" panose="020B0503020204020204" pitchFamily="34" charset="-122"/>
                <a:ea typeface="微软雅黑" panose="020B0503020204020204" pitchFamily="34" charset="-122"/>
              </a:rPr>
              <a:t>66</a:t>
            </a:r>
            <a:r>
              <a:rPr kumimoji="1" lang="zh-CN" altLang="en-US" sz="2000" dirty="0">
                <a:latin typeface="微软雅黑" panose="020B0503020204020204" pitchFamily="34" charset="-122"/>
                <a:ea typeface="微软雅黑" panose="020B0503020204020204" pitchFamily="34" charset="-122"/>
              </a:rPr>
              <a:t>和尼龙</a:t>
            </a:r>
            <a:r>
              <a:rPr kumimoji="1" lang="en-US" altLang="zh-CN" sz="2000" dirty="0">
                <a:latin typeface="微软雅黑" panose="020B0503020204020204" pitchFamily="34" charset="-122"/>
                <a:ea typeface="微软雅黑" panose="020B0503020204020204" pitchFamily="34" charset="-122"/>
              </a:rPr>
              <a:t>6</a:t>
            </a:r>
            <a:r>
              <a:rPr kumimoji="1" lang="zh-CN" altLang="en-US" sz="2000" dirty="0">
                <a:latin typeface="微软雅黑" panose="020B0503020204020204" pitchFamily="34" charset="-122"/>
                <a:ea typeface="微软雅黑" panose="020B0503020204020204" pitchFamily="34" charset="-122"/>
              </a:rPr>
              <a:t>：平面锯齿结构。</a:t>
            </a:r>
          </a:p>
        </p:txBody>
      </p:sp>
      <p:sp>
        <p:nvSpPr>
          <p:cNvPr id="2" name="矩形 1">
            <a:extLst>
              <a:ext uri="{FF2B5EF4-FFF2-40B4-BE49-F238E27FC236}">
                <a16:creationId xmlns:a16="http://schemas.microsoft.com/office/drawing/2014/main" id="{028C7399-8FFF-4FA3-80A6-979AA39B4A97}"/>
              </a:ext>
            </a:extLst>
          </p:cNvPr>
          <p:cNvSpPr/>
          <p:nvPr/>
        </p:nvSpPr>
        <p:spPr>
          <a:xfrm>
            <a:off x="3419872" y="5445224"/>
            <a:ext cx="79208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8A6FBBB6-A850-4CD0-BF0A-1F2D5F4A9377}"/>
              </a:ext>
            </a:extLst>
          </p:cNvPr>
          <p:cNvSpPr>
            <a:spLocks noGrp="1"/>
          </p:cNvSpPr>
          <p:nvPr>
            <p:ph type="sldNum" sz="quarter" idx="12"/>
          </p:nvPr>
        </p:nvSpPr>
        <p:spPr/>
        <p:txBody>
          <a:bodyPr/>
          <a:lstStyle/>
          <a:p>
            <a:pPr>
              <a:defRPr/>
            </a:pPr>
            <a:fld id="{543C109F-70D7-419A-BFE1-0BBB137FF143}" type="slidenum">
              <a:rPr lang="en-US" altLang="zh-CN"/>
              <a:pPr>
                <a:defRPr/>
              </a:pPr>
              <a:t>135</a:t>
            </a:fld>
            <a:endParaRPr lang="en-US" altLang="zh-CN"/>
          </a:p>
        </p:txBody>
      </p:sp>
      <p:sp>
        <p:nvSpPr>
          <p:cNvPr id="153603" name="Text Box 2">
            <a:extLst>
              <a:ext uri="{FF2B5EF4-FFF2-40B4-BE49-F238E27FC236}">
                <a16:creationId xmlns:a16="http://schemas.microsoft.com/office/drawing/2014/main" id="{0EA487CA-2635-4441-9EA4-7E425D95D876}"/>
              </a:ext>
            </a:extLst>
          </p:cNvPr>
          <p:cNvSpPr txBox="1">
            <a:spLocks noChangeArrowheads="1"/>
          </p:cNvSpPr>
          <p:nvPr/>
        </p:nvSpPr>
        <p:spPr bwMode="auto">
          <a:xfrm>
            <a:off x="574675" y="1484313"/>
            <a:ext cx="7885113"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dirty="0" err="1">
                <a:latin typeface="+mj-ea"/>
                <a:ea typeface="+mj-ea"/>
              </a:rPr>
              <a:t>P</a:t>
            </a:r>
            <a:r>
              <a:rPr kumimoji="1" lang="en-US" altLang="zh-CN" sz="2800" baseline="-25000" dirty="0" err="1">
                <a:latin typeface="+mj-ea"/>
                <a:ea typeface="+mj-ea"/>
              </a:rPr>
              <a:t>q</a:t>
            </a:r>
            <a:r>
              <a:rPr kumimoji="1" lang="zh-CN" altLang="en-US" sz="2800" dirty="0">
                <a:latin typeface="+mj-ea"/>
                <a:ea typeface="+mj-ea"/>
              </a:rPr>
              <a:t>为螺旋结构的符号。</a:t>
            </a:r>
            <a:r>
              <a:rPr kumimoji="1" lang="en-US" altLang="zh-CN" sz="2800" dirty="0">
                <a:latin typeface="+mj-ea"/>
                <a:ea typeface="+mj-ea"/>
              </a:rPr>
              <a:t>P</a:t>
            </a:r>
            <a:r>
              <a:rPr kumimoji="1" lang="zh-CN" altLang="en-US" sz="2800" dirty="0">
                <a:latin typeface="+mj-ea"/>
                <a:ea typeface="+mj-ea"/>
              </a:rPr>
              <a:t>为每个等同周期中单体的数目，</a:t>
            </a:r>
            <a:r>
              <a:rPr kumimoji="1" lang="en-US" altLang="zh-CN" sz="2800" dirty="0">
                <a:latin typeface="+mj-ea"/>
                <a:ea typeface="+mj-ea"/>
              </a:rPr>
              <a:t>q</a:t>
            </a:r>
            <a:r>
              <a:rPr kumimoji="1" lang="zh-CN" altLang="en-US" sz="2800" dirty="0">
                <a:latin typeface="+mj-ea"/>
                <a:ea typeface="+mj-ea"/>
              </a:rPr>
              <a:t>为每个等同周期中有几个螺旋。</a:t>
            </a:r>
          </a:p>
        </p:txBody>
      </p:sp>
      <p:pic>
        <p:nvPicPr>
          <p:cNvPr id="153604" name="Picture 3">
            <a:extLst>
              <a:ext uri="{FF2B5EF4-FFF2-40B4-BE49-F238E27FC236}">
                <a16:creationId xmlns:a16="http://schemas.microsoft.com/office/drawing/2014/main" id="{E9AB41AC-0D4C-4F52-A20F-3076B7F6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3213100"/>
            <a:ext cx="149225"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05" name="Rectangle 4">
            <a:extLst>
              <a:ext uri="{FF2B5EF4-FFF2-40B4-BE49-F238E27FC236}">
                <a16:creationId xmlns:a16="http://schemas.microsoft.com/office/drawing/2014/main" id="{66C91029-6B88-47F0-9647-7DB5C5D07688}"/>
              </a:ext>
            </a:extLst>
          </p:cNvPr>
          <p:cNvSpPr>
            <a:spLocks noChangeArrowheads="1"/>
          </p:cNvSpPr>
          <p:nvPr/>
        </p:nvSpPr>
        <p:spPr bwMode="auto">
          <a:xfrm>
            <a:off x="611188" y="784225"/>
            <a:ext cx="1816100" cy="579438"/>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3200" dirty="0">
                <a:solidFill>
                  <a:srgbClr val="CC3300"/>
                </a:solidFill>
                <a:latin typeface="微软雅黑" panose="020B0503020204020204" pitchFamily="34" charset="-122"/>
                <a:ea typeface="微软雅黑" panose="020B0503020204020204" pitchFamily="34" charset="-122"/>
              </a:rPr>
              <a:t>螺旋结构</a:t>
            </a:r>
          </a:p>
        </p:txBody>
      </p:sp>
      <p:sp>
        <p:nvSpPr>
          <p:cNvPr id="153606" name="Rectangle 5">
            <a:extLst>
              <a:ext uri="{FF2B5EF4-FFF2-40B4-BE49-F238E27FC236}">
                <a16:creationId xmlns:a16="http://schemas.microsoft.com/office/drawing/2014/main" id="{4BD14607-18A7-402F-863F-E223EE90E4A7}"/>
              </a:ext>
            </a:extLst>
          </p:cNvPr>
          <p:cNvSpPr>
            <a:spLocks noChangeArrowheads="1"/>
          </p:cNvSpPr>
          <p:nvPr/>
        </p:nvSpPr>
        <p:spPr bwMode="auto">
          <a:xfrm>
            <a:off x="684213" y="2781300"/>
            <a:ext cx="2159000" cy="2308324"/>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rPr>
              <a:t>例如：等规聚丙烯的螺旋结构可表示为</a:t>
            </a:r>
            <a:r>
              <a:rPr kumimoji="1" lang="en-US" altLang="zh-CN" sz="2400" dirty="0">
                <a:latin typeface="微软雅黑" panose="020B0503020204020204" pitchFamily="34" charset="-122"/>
                <a:ea typeface="微软雅黑" panose="020B0503020204020204" pitchFamily="34" charset="-122"/>
              </a:rPr>
              <a:t>3</a:t>
            </a:r>
            <a:r>
              <a:rPr kumimoji="1" lang="en-US" altLang="zh-CN" sz="2400" baseline="-250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，表示一个等同周期中有个</a:t>
            </a:r>
            <a:r>
              <a:rPr kumimoji="1" lang="en-US" altLang="zh-CN" sz="2400" dirty="0">
                <a:latin typeface="微软雅黑" panose="020B0503020204020204" pitchFamily="34" charset="-122"/>
                <a:ea typeface="微软雅黑" panose="020B0503020204020204" pitchFamily="34" charset="-122"/>
              </a:rPr>
              <a:t>3</a:t>
            </a:r>
            <a:r>
              <a:rPr kumimoji="1" lang="zh-CN" altLang="en-US" sz="2400" dirty="0">
                <a:latin typeface="微软雅黑" panose="020B0503020204020204" pitchFamily="34" charset="-122"/>
                <a:ea typeface="微软雅黑" panose="020B0503020204020204" pitchFamily="34" charset="-122"/>
              </a:rPr>
              <a:t>单体旋转</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圈。</a:t>
            </a:r>
          </a:p>
        </p:txBody>
      </p:sp>
      <p:pic>
        <p:nvPicPr>
          <p:cNvPr id="153607" name="Picture 6" descr="image074">
            <a:extLst>
              <a:ext uri="{FF2B5EF4-FFF2-40B4-BE49-F238E27FC236}">
                <a16:creationId xmlns:a16="http://schemas.microsoft.com/office/drawing/2014/main" id="{DFF1203C-C1C6-464A-9958-824209027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420938"/>
            <a:ext cx="586740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DF34D11-3F40-4DF3-A616-B4D55AB02760}"/>
              </a:ext>
            </a:extLst>
          </p:cNvPr>
          <p:cNvSpPr/>
          <p:nvPr/>
        </p:nvSpPr>
        <p:spPr>
          <a:xfrm>
            <a:off x="4136546" y="6383220"/>
            <a:ext cx="57606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A8278617-7C6C-46E4-8FA8-A7C8D0DFFD66}"/>
              </a:ext>
            </a:extLst>
          </p:cNvPr>
          <p:cNvSpPr>
            <a:spLocks noGrp="1" noChangeArrowheads="1"/>
          </p:cNvSpPr>
          <p:nvPr>
            <p:ph type="title"/>
          </p:nvPr>
        </p:nvSpPr>
        <p:spPr>
          <a:xfrm>
            <a:off x="684213" y="252413"/>
            <a:ext cx="4537075" cy="762000"/>
          </a:xfrm>
        </p:spPr>
        <p:txBody>
          <a:bodyPr/>
          <a:lstStyle/>
          <a:p>
            <a:r>
              <a:rPr lang="en-US" altLang="zh-CN" dirty="0">
                <a:latin typeface="微软雅黑" panose="020B0503020204020204" pitchFamily="34" charset="-122"/>
                <a:ea typeface="微软雅黑" panose="020B0503020204020204" pitchFamily="34" charset="-122"/>
              </a:rPr>
              <a:t>PTFE </a:t>
            </a:r>
            <a:r>
              <a:rPr lang="zh-CN" altLang="en-US" dirty="0">
                <a:latin typeface="微软雅黑" panose="020B0503020204020204" pitchFamily="34" charset="-122"/>
                <a:ea typeface="微软雅黑" panose="020B0503020204020204" pitchFamily="34" charset="-122"/>
              </a:rPr>
              <a:t>四氟乙烯</a:t>
            </a:r>
          </a:p>
        </p:txBody>
      </p:sp>
      <p:sp>
        <p:nvSpPr>
          <p:cNvPr id="9" name="灯片编号占位符 4">
            <a:extLst>
              <a:ext uri="{FF2B5EF4-FFF2-40B4-BE49-F238E27FC236}">
                <a16:creationId xmlns:a16="http://schemas.microsoft.com/office/drawing/2014/main" id="{B9AEF1C8-9A4A-472B-804F-8D2AE9C2A37D}"/>
              </a:ext>
            </a:extLst>
          </p:cNvPr>
          <p:cNvSpPr>
            <a:spLocks noGrp="1"/>
          </p:cNvSpPr>
          <p:nvPr>
            <p:ph type="sldNum" sz="quarter" idx="12"/>
          </p:nvPr>
        </p:nvSpPr>
        <p:spPr/>
        <p:txBody>
          <a:bodyPr/>
          <a:lstStyle/>
          <a:p>
            <a:pPr>
              <a:defRPr/>
            </a:pPr>
            <a:fld id="{8E68B4C9-B5C2-4D26-AA77-4E2D3F79AEA4}" type="slidenum">
              <a:rPr lang="en-US" altLang="zh-CN"/>
              <a:pPr>
                <a:defRPr/>
              </a:pPr>
              <a:t>136</a:t>
            </a:fld>
            <a:endParaRPr lang="en-US" altLang="zh-CN"/>
          </a:p>
        </p:txBody>
      </p:sp>
      <p:sp>
        <p:nvSpPr>
          <p:cNvPr id="154628" name="Text Box 3">
            <a:extLst>
              <a:ext uri="{FF2B5EF4-FFF2-40B4-BE49-F238E27FC236}">
                <a16:creationId xmlns:a16="http://schemas.microsoft.com/office/drawing/2014/main" id="{8FFC7A5C-D3FE-4078-BD55-546A068B26F9}"/>
              </a:ext>
            </a:extLst>
          </p:cNvPr>
          <p:cNvSpPr txBox="1">
            <a:spLocks noChangeArrowheads="1"/>
          </p:cNvSpPr>
          <p:nvPr/>
        </p:nvSpPr>
        <p:spPr bwMode="auto">
          <a:xfrm>
            <a:off x="684213" y="3068638"/>
            <a:ext cx="2251075" cy="1190625"/>
          </a:xfrm>
          <a:prstGeom prst="rect">
            <a:avLst/>
          </a:prstGeom>
          <a:solidFill>
            <a:srgbClr val="99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13</a:t>
            </a:r>
            <a:r>
              <a:rPr lang="en-US" altLang="zh-CN" sz="3600" baseline="-25000"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3600" dirty="0">
                <a:latin typeface="Times New Roman" panose="02020603050405020304" pitchFamily="18" charset="0"/>
                <a:ea typeface="微软雅黑" panose="020B0503020204020204" pitchFamily="34" charset="-122"/>
                <a:cs typeface="Times New Roman" panose="02020603050405020304" pitchFamily="18" charset="0"/>
              </a:rPr>
              <a:t>螺旋 </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90°C</a:t>
            </a:r>
            <a:r>
              <a:rPr lang="zh-CN" altLang="en-US" sz="3600" dirty="0">
                <a:latin typeface="Times New Roman" panose="02020603050405020304" pitchFamily="18" charset="0"/>
                <a:ea typeface="微软雅黑" panose="020B0503020204020204" pitchFamily="34" charset="-122"/>
                <a:cs typeface="Times New Roman" panose="02020603050405020304" pitchFamily="18" charset="0"/>
              </a:rPr>
              <a:t>以下</a:t>
            </a:r>
          </a:p>
        </p:txBody>
      </p:sp>
      <p:pic>
        <p:nvPicPr>
          <p:cNvPr id="154629" name="Picture 4" descr="ptfe04">
            <a:extLst>
              <a:ext uri="{FF2B5EF4-FFF2-40B4-BE49-F238E27FC236}">
                <a16:creationId xmlns:a16="http://schemas.microsoft.com/office/drawing/2014/main" id="{35061E2F-5A9E-4169-8492-9A73FE41E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125538"/>
            <a:ext cx="8153400" cy="176053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4630" name="Picture 5">
            <a:extLst>
              <a:ext uri="{FF2B5EF4-FFF2-40B4-BE49-F238E27FC236}">
                <a16:creationId xmlns:a16="http://schemas.microsoft.com/office/drawing/2014/main" id="{883D19A0-678B-4DF6-A3C2-5E3436047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2997200"/>
            <a:ext cx="2514600" cy="357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31" name="Picture 6">
            <a:extLst>
              <a:ext uri="{FF2B5EF4-FFF2-40B4-BE49-F238E27FC236}">
                <a16:creationId xmlns:a16="http://schemas.microsoft.com/office/drawing/2014/main" id="{4DFBA082-499A-4215-B7F3-E2A775A151A7}"/>
              </a:ext>
            </a:extLst>
          </p:cNvPr>
          <p:cNvPicPr>
            <a:picLocks noChangeAspect="1" noChangeArrowheads="1"/>
          </p:cNvPicPr>
          <p:nvPr/>
        </p:nvPicPr>
        <p:blipFill>
          <a:blip r:embed="rId6">
            <a:lum contrast="6000"/>
            <a:extLst>
              <a:ext uri="{28A0092B-C50C-407E-A947-70E740481C1C}">
                <a14:useLocalDpi xmlns:a14="http://schemas.microsoft.com/office/drawing/2010/main" val="0"/>
              </a:ext>
            </a:extLst>
          </a:blip>
          <a:srcRect t="14299" r="62311"/>
          <a:stretch>
            <a:fillRect/>
          </a:stretch>
        </p:blipFill>
        <p:spPr bwMode="auto">
          <a:xfrm>
            <a:off x="3563938" y="2924175"/>
            <a:ext cx="1936750"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a:extLst>
              <a:ext uri="{FF2B5EF4-FFF2-40B4-BE49-F238E27FC236}">
                <a16:creationId xmlns:a16="http://schemas.microsoft.com/office/drawing/2014/main" id="{21874501-19BE-4CD0-9B9D-9935B93E4B40}"/>
              </a:ext>
            </a:extLst>
          </p:cNvPr>
          <p:cNvPicPr>
            <a:picLocks noGrp="1" noChangeAspect="1" noChangeArrowheads="1"/>
          </p:cNvPicPr>
          <p:nvPr>
            <p:ph idx="1"/>
          </p:nvPr>
        </p:nvPicPr>
        <p:blipFill>
          <a:blip r:embed="rId2">
            <a:lum contrast="6000"/>
            <a:extLst>
              <a:ext uri="{28A0092B-C50C-407E-A947-70E740481C1C}">
                <a14:useLocalDpi xmlns:a14="http://schemas.microsoft.com/office/drawing/2010/main" val="0"/>
              </a:ext>
            </a:extLst>
          </a:blip>
          <a:srcRect l="1636" t="1952" r="1636" b="1813"/>
          <a:stretch>
            <a:fillRect/>
          </a:stretch>
        </p:blipFill>
        <p:spPr bwMode="auto">
          <a:xfrm>
            <a:off x="468313" y="454025"/>
            <a:ext cx="8135937" cy="5908675"/>
          </a:xfrm>
          <a:noFill/>
          <a:extLst>
            <a:ext uri="{909E8E84-426E-40DD-AFC4-6F175D3DCCD1}">
              <a14:hiddenFill xmlns:a14="http://schemas.microsoft.com/office/drawing/2010/main">
                <a:solidFill>
                  <a:srgbClr val="FFFFFF"/>
                </a:solidFill>
              </a14:hiddenFill>
            </a:ext>
          </a:extLst>
        </p:spPr>
      </p:pic>
      <p:sp>
        <p:nvSpPr>
          <p:cNvPr id="5" name="灯片编号占位符 5">
            <a:extLst>
              <a:ext uri="{FF2B5EF4-FFF2-40B4-BE49-F238E27FC236}">
                <a16:creationId xmlns:a16="http://schemas.microsoft.com/office/drawing/2014/main" id="{C42D8400-93D5-41BE-B954-AC02D29A1A2F}"/>
              </a:ext>
            </a:extLst>
          </p:cNvPr>
          <p:cNvSpPr>
            <a:spLocks noGrp="1"/>
          </p:cNvSpPr>
          <p:nvPr>
            <p:ph type="sldNum" sz="quarter" idx="12"/>
          </p:nvPr>
        </p:nvSpPr>
        <p:spPr/>
        <p:txBody>
          <a:bodyPr/>
          <a:lstStyle/>
          <a:p>
            <a:pPr>
              <a:defRPr/>
            </a:pPr>
            <a:fld id="{CD3E4354-C1B9-45AA-AEF1-EDE719B8BA54}" type="slidenum">
              <a:rPr lang="en-US" altLang="zh-CN"/>
              <a:pPr>
                <a:defRPr/>
              </a:pPr>
              <a:t>137</a:t>
            </a:fld>
            <a:endParaRPr lang="en-US" altLang="zh-CN"/>
          </a:p>
        </p:txBody>
      </p:sp>
      <p:sp>
        <p:nvSpPr>
          <p:cNvPr id="2" name="矩形 1">
            <a:extLst>
              <a:ext uri="{FF2B5EF4-FFF2-40B4-BE49-F238E27FC236}">
                <a16:creationId xmlns:a16="http://schemas.microsoft.com/office/drawing/2014/main" id="{8AC7EB3D-492E-4B30-A1FB-2B4A38E5602B}"/>
              </a:ext>
            </a:extLst>
          </p:cNvPr>
          <p:cNvSpPr/>
          <p:nvPr/>
        </p:nvSpPr>
        <p:spPr>
          <a:xfrm>
            <a:off x="2051720" y="4437112"/>
            <a:ext cx="86409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65208C-F4A1-4CCB-B585-C61AE7A0C7E7}"/>
              </a:ext>
            </a:extLst>
          </p:cNvPr>
          <p:cNvSpPr>
            <a:spLocks noGrp="1"/>
          </p:cNvSpPr>
          <p:nvPr>
            <p:ph idx="1"/>
          </p:nvPr>
        </p:nvSpPr>
        <p:spPr>
          <a:xfrm>
            <a:off x="2526804" y="2636912"/>
            <a:ext cx="3943350" cy="1387351"/>
          </a:xfrm>
        </p:spPr>
        <p:txBody>
          <a:bodyPr>
            <a:normAutofit/>
          </a:bodyPr>
          <a:lstStyle/>
          <a:p>
            <a:r>
              <a:rPr lang="en-US" altLang="zh-CN" sz="6600" b="1" dirty="0"/>
              <a:t>The end</a:t>
            </a:r>
            <a:endParaRPr lang="zh-CN" altLang="en-US" sz="6600" b="1" dirty="0"/>
          </a:p>
        </p:txBody>
      </p:sp>
      <p:sp>
        <p:nvSpPr>
          <p:cNvPr id="4" name="灯片编号占位符 3">
            <a:extLst>
              <a:ext uri="{FF2B5EF4-FFF2-40B4-BE49-F238E27FC236}">
                <a16:creationId xmlns:a16="http://schemas.microsoft.com/office/drawing/2014/main" id="{E069238B-B06B-43D1-BE4E-81CEC9540320}"/>
              </a:ext>
            </a:extLst>
          </p:cNvPr>
          <p:cNvSpPr>
            <a:spLocks noGrp="1"/>
          </p:cNvSpPr>
          <p:nvPr>
            <p:ph type="sldNum" sz="quarter" idx="12"/>
          </p:nvPr>
        </p:nvSpPr>
        <p:spPr/>
        <p:txBody>
          <a:bodyPr/>
          <a:lstStyle/>
          <a:p>
            <a:pPr>
              <a:defRPr/>
            </a:pPr>
            <a:fld id="{0B3D2561-7168-43C9-A1CD-F11C404278A9}" type="slidenum">
              <a:rPr lang="en-US" altLang="zh-CN" smtClean="0"/>
              <a:pPr>
                <a:defRPr/>
              </a:pPr>
              <a:t>138</a:t>
            </a:fld>
            <a:endParaRPr lang="en-US" altLang="zh-CN"/>
          </a:p>
        </p:txBody>
      </p:sp>
    </p:spTree>
    <p:extLst>
      <p:ext uri="{BB962C8B-B14F-4D97-AF65-F5344CB8AC3E}">
        <p14:creationId xmlns:p14="http://schemas.microsoft.com/office/powerpoint/2010/main" val="3477131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E018337B-395C-447E-8049-038057747113}"/>
              </a:ext>
            </a:extLst>
          </p:cNvPr>
          <p:cNvSpPr>
            <a:spLocks noGrp="1"/>
          </p:cNvSpPr>
          <p:nvPr>
            <p:ph type="sldNum" sz="quarter" idx="12"/>
          </p:nvPr>
        </p:nvSpPr>
        <p:spPr/>
        <p:txBody>
          <a:bodyPr/>
          <a:lstStyle/>
          <a:p>
            <a:pPr>
              <a:defRPr/>
            </a:pPr>
            <a:fld id="{C3172418-1036-4143-9F8B-040FCA7B80E6}" type="slidenum">
              <a:rPr lang="en-US" altLang="zh-CN"/>
              <a:pPr>
                <a:defRPr/>
              </a:pPr>
              <a:t>139</a:t>
            </a:fld>
            <a:endParaRPr lang="en-US" altLang="zh-CN"/>
          </a:p>
        </p:txBody>
      </p:sp>
      <p:sp>
        <p:nvSpPr>
          <p:cNvPr id="81924" name="Rectangle 6">
            <a:extLst>
              <a:ext uri="{FF2B5EF4-FFF2-40B4-BE49-F238E27FC236}">
                <a16:creationId xmlns:a16="http://schemas.microsoft.com/office/drawing/2014/main" id="{855F30A2-BAC4-402B-9320-0BC12B42E720}"/>
              </a:ext>
            </a:extLst>
          </p:cNvPr>
          <p:cNvSpPr>
            <a:spLocks noChangeArrowheads="1"/>
          </p:cNvSpPr>
          <p:nvPr/>
        </p:nvSpPr>
        <p:spPr bwMode="auto">
          <a:xfrm>
            <a:off x="323850" y="2060575"/>
            <a:ext cx="8137525" cy="151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rgbClr val="FF66CC"/>
                </a:solidFill>
                <a:latin typeface="Times New Roman" panose="02020603050405020304" pitchFamily="18" charset="0"/>
                <a:ea typeface="楷体_GB2312" pitchFamily="49" charset="-122"/>
              </a:defRPr>
            </a:lvl1pPr>
            <a:lvl2pPr marL="742950" indent="-285750" algn="ctr">
              <a:defRPr kumimoji="1" sz="2400">
                <a:solidFill>
                  <a:srgbClr val="FF66CC"/>
                </a:solidFill>
                <a:latin typeface="Times New Roman" panose="02020603050405020304" pitchFamily="18" charset="0"/>
                <a:ea typeface="楷体_GB2312" pitchFamily="49" charset="-122"/>
              </a:defRPr>
            </a:lvl2pPr>
            <a:lvl3pPr marL="1143000" indent="-228600" algn="ctr">
              <a:defRPr kumimoji="1" sz="2400">
                <a:solidFill>
                  <a:srgbClr val="FF66CC"/>
                </a:solidFill>
                <a:latin typeface="Times New Roman" panose="02020603050405020304" pitchFamily="18" charset="0"/>
                <a:ea typeface="楷体_GB2312" pitchFamily="49" charset="-122"/>
              </a:defRPr>
            </a:lvl3pPr>
            <a:lvl4pPr marL="1600200" indent="-228600" algn="ctr">
              <a:defRPr kumimoji="1" sz="2400">
                <a:solidFill>
                  <a:srgbClr val="FF66CC"/>
                </a:solidFill>
                <a:latin typeface="Times New Roman" panose="02020603050405020304" pitchFamily="18" charset="0"/>
                <a:ea typeface="楷体_GB2312" pitchFamily="49" charset="-122"/>
              </a:defRPr>
            </a:lvl4pPr>
            <a:lvl5pPr marL="2057400" indent="-228600" algn="ctr">
              <a:defRPr kumimoji="1" sz="2400">
                <a:solidFill>
                  <a:srgbClr val="FF66CC"/>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9pPr>
          </a:lstStyle>
          <a:p>
            <a:pPr algn="l" eaLnBrk="1" hangingPunct="1">
              <a:lnSpc>
                <a:spcPct val="80000"/>
              </a:lnSpc>
              <a:spcBef>
                <a:spcPct val="20000"/>
              </a:spcBef>
              <a:spcAft>
                <a:spcPts val="2000"/>
              </a:spcAft>
              <a:buClr>
                <a:schemeClr val="hlink"/>
              </a:buClr>
            </a:pPr>
            <a:r>
              <a:rPr lang="zh-CN" altLang="en-US" sz="3200" b="1" dirty="0">
                <a:solidFill>
                  <a:schemeClr val="tx1"/>
                </a:solidFill>
                <a:latin typeface="楷体_GB2312" pitchFamily="49" charset="-122"/>
              </a:rPr>
              <a:t>思考题：</a:t>
            </a:r>
            <a:endParaRPr lang="en-US" altLang="zh-CN" sz="3200" b="1" dirty="0">
              <a:solidFill>
                <a:schemeClr val="tx1"/>
              </a:solidFill>
              <a:latin typeface="楷体_GB2312" pitchFamily="49" charset="-122"/>
            </a:endParaRPr>
          </a:p>
          <a:p>
            <a:pPr algn="l" eaLnBrk="1" hangingPunct="1">
              <a:lnSpc>
                <a:spcPct val="80000"/>
              </a:lnSpc>
              <a:spcBef>
                <a:spcPct val="20000"/>
              </a:spcBef>
              <a:buClr>
                <a:schemeClr val="hlink"/>
              </a:buClr>
            </a:pPr>
            <a:r>
              <a:rPr lang="zh-CN" altLang="en-US" sz="2800" b="1" dirty="0">
                <a:solidFill>
                  <a:schemeClr val="accent1">
                    <a:lumMod val="75000"/>
                  </a:schemeClr>
                </a:solidFill>
                <a:latin typeface="楷体_GB2312" pitchFamily="49" charset="-122"/>
              </a:rPr>
              <a:t>根据结构排列下列聚合物分子链的柔顺性（以</a:t>
            </a:r>
            <a:r>
              <a:rPr lang="en-US" altLang="zh-CN" sz="2800" b="1" dirty="0">
                <a:solidFill>
                  <a:schemeClr val="accent1">
                    <a:lumMod val="75000"/>
                  </a:schemeClr>
                </a:solidFill>
                <a:latin typeface="楷体_GB2312" pitchFamily="49" charset="-122"/>
              </a:rPr>
              <a:t>1</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2</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3</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4</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5</a:t>
            </a:r>
            <a:r>
              <a:rPr lang="zh-CN" altLang="en-US" sz="2800" b="1" dirty="0">
                <a:solidFill>
                  <a:schemeClr val="accent1">
                    <a:lumMod val="75000"/>
                  </a:schemeClr>
                </a:solidFill>
                <a:latin typeface="楷体_GB2312" pitchFamily="49" charset="-122"/>
              </a:rPr>
              <a:t>，</a:t>
            </a:r>
            <a:r>
              <a:rPr lang="en-US" altLang="zh-CN" sz="2800" b="1" dirty="0">
                <a:solidFill>
                  <a:schemeClr val="accent1">
                    <a:lumMod val="75000"/>
                  </a:schemeClr>
                </a:solidFill>
                <a:latin typeface="楷体_GB2312" pitchFamily="49" charset="-122"/>
              </a:rPr>
              <a:t>6</a:t>
            </a:r>
            <a:r>
              <a:rPr lang="zh-CN" altLang="en-US" sz="2800" b="1" dirty="0">
                <a:solidFill>
                  <a:schemeClr val="accent1">
                    <a:lumMod val="75000"/>
                  </a:schemeClr>
                </a:solidFill>
                <a:latin typeface="楷体_GB2312" pitchFamily="49" charset="-122"/>
              </a:rPr>
              <a:t>加再名称前）并简述理由。</a:t>
            </a:r>
          </a:p>
        </p:txBody>
      </p:sp>
      <p:sp>
        <p:nvSpPr>
          <p:cNvPr id="81925" name="Rectangle 8">
            <a:extLst>
              <a:ext uri="{FF2B5EF4-FFF2-40B4-BE49-F238E27FC236}">
                <a16:creationId xmlns:a16="http://schemas.microsoft.com/office/drawing/2014/main" id="{8375D30F-C50E-4B52-81F6-A9BB7F0F2DF8}"/>
              </a:ext>
            </a:extLst>
          </p:cNvPr>
          <p:cNvSpPr>
            <a:spLocks noChangeArrowheads="1"/>
          </p:cNvSpPr>
          <p:nvPr/>
        </p:nvSpPr>
        <p:spPr bwMode="auto">
          <a:xfrm>
            <a:off x="0" y="3933825"/>
            <a:ext cx="874871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rgbClr val="FF66CC"/>
                </a:solidFill>
                <a:latin typeface="Times New Roman" panose="02020603050405020304" pitchFamily="18" charset="0"/>
                <a:ea typeface="楷体_GB2312" pitchFamily="49" charset="-122"/>
              </a:defRPr>
            </a:lvl1pPr>
            <a:lvl2pPr marL="742950" indent="-285750" algn="ctr">
              <a:defRPr kumimoji="1" sz="2400">
                <a:solidFill>
                  <a:srgbClr val="FF66CC"/>
                </a:solidFill>
                <a:latin typeface="Times New Roman" panose="02020603050405020304" pitchFamily="18" charset="0"/>
                <a:ea typeface="楷体_GB2312" pitchFamily="49" charset="-122"/>
              </a:defRPr>
            </a:lvl2pPr>
            <a:lvl3pPr marL="1143000" indent="-228600" algn="ctr">
              <a:defRPr kumimoji="1" sz="2400">
                <a:solidFill>
                  <a:srgbClr val="FF66CC"/>
                </a:solidFill>
                <a:latin typeface="Times New Roman" panose="02020603050405020304" pitchFamily="18" charset="0"/>
                <a:ea typeface="楷体_GB2312" pitchFamily="49" charset="-122"/>
              </a:defRPr>
            </a:lvl3pPr>
            <a:lvl4pPr marL="1600200" indent="-228600" algn="ctr">
              <a:defRPr kumimoji="1" sz="2400">
                <a:solidFill>
                  <a:srgbClr val="FF66CC"/>
                </a:solidFill>
                <a:latin typeface="Times New Roman" panose="02020603050405020304" pitchFamily="18" charset="0"/>
                <a:ea typeface="楷体_GB2312" pitchFamily="49" charset="-122"/>
              </a:defRPr>
            </a:lvl4pPr>
            <a:lvl5pPr marL="2057400" indent="-228600" algn="ctr">
              <a:defRPr kumimoji="1" sz="2400">
                <a:solidFill>
                  <a:srgbClr val="FF66CC"/>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rgbClr val="FF66CC"/>
                </a:solidFill>
                <a:latin typeface="Times New Roman" panose="02020603050405020304" pitchFamily="18" charset="0"/>
                <a:ea typeface="楷体_GB2312" pitchFamily="49" charset="-122"/>
              </a:defRPr>
            </a:lvl9pPr>
          </a:lstStyle>
          <a:p>
            <a:pPr eaLnBrk="1" hangingPunct="1"/>
            <a:r>
              <a:rPr lang="en-US" altLang="zh-CN" b="1">
                <a:solidFill>
                  <a:schemeClr val="tx1"/>
                </a:solidFill>
              </a:rPr>
              <a:t>1              2                       3            4             5              6</a:t>
            </a:r>
            <a:br>
              <a:rPr lang="en-US" altLang="zh-CN" b="1">
                <a:solidFill>
                  <a:schemeClr val="tx1"/>
                </a:solidFill>
              </a:rPr>
            </a:br>
            <a:r>
              <a:rPr lang="zh-CN" altLang="en-US" b="1">
                <a:solidFill>
                  <a:schemeClr val="tx1"/>
                </a:solidFill>
              </a:rPr>
              <a:t>聚甲醛 聚二甲基硅氧烷 聚乙炔 聚苯乙烯 聚乙烯 聚丙烯睛</a:t>
            </a:r>
            <a:br>
              <a:rPr lang="zh-CN" altLang="en-US" b="1">
                <a:solidFill>
                  <a:schemeClr val="tx1"/>
                </a:solidFill>
              </a:rPr>
            </a:br>
            <a:endParaRPr lang="zh-CN" altLang="en-US" b="1">
              <a:solidFill>
                <a:schemeClr val="tx1"/>
              </a:solidFill>
            </a:endParaRPr>
          </a:p>
        </p:txBody>
      </p:sp>
    </p:spTree>
    <p:extLst>
      <p:ext uri="{BB962C8B-B14F-4D97-AF65-F5344CB8AC3E}">
        <p14:creationId xmlns:p14="http://schemas.microsoft.com/office/powerpoint/2010/main" val="255443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5">
            <a:extLst>
              <a:ext uri="{FF2B5EF4-FFF2-40B4-BE49-F238E27FC236}">
                <a16:creationId xmlns:a16="http://schemas.microsoft.com/office/drawing/2014/main" id="{CAD6BCAB-19D3-4C5D-8117-41F7018A63B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D8200D6-0D13-42AC-ABDB-D2EEE2043B42}" type="slidenum">
              <a:rPr lang="zh-CN" altLang="zh-CN" smtClean="0"/>
              <a:pPr/>
              <a:t>14</a:t>
            </a:fld>
            <a:endParaRPr lang="zh-CN" altLang="zh-CN"/>
          </a:p>
        </p:txBody>
      </p:sp>
      <p:sp>
        <p:nvSpPr>
          <p:cNvPr id="17410" name="Rectangle 2">
            <a:extLst>
              <a:ext uri="{FF2B5EF4-FFF2-40B4-BE49-F238E27FC236}">
                <a16:creationId xmlns:a16="http://schemas.microsoft.com/office/drawing/2014/main" id="{AA26E161-1328-44B9-8BDE-2AE72EA88CA4}"/>
              </a:ext>
            </a:extLst>
          </p:cNvPr>
          <p:cNvSpPr>
            <a:spLocks noGrp="1" noRot="1" noChangeArrowheads="1"/>
          </p:cNvSpPr>
          <p:nvPr>
            <p:ph type="title"/>
          </p:nvPr>
        </p:nvSpPr>
        <p:spPr>
          <a:xfrm>
            <a:off x="628650" y="365125"/>
            <a:ext cx="7255718" cy="576000"/>
          </a:xfrm>
        </p:spPr>
        <p:txBody>
          <a:bodyPr/>
          <a:lstStyle/>
          <a:p>
            <a:r>
              <a:rPr lang="zh-CN" altLang="en-US" sz="3600" b="1"/>
              <a:t>中国高分子领域院士及从事的领域</a:t>
            </a:r>
          </a:p>
        </p:txBody>
      </p:sp>
      <p:sp>
        <p:nvSpPr>
          <p:cNvPr id="17411" name="Rectangle 3">
            <a:extLst>
              <a:ext uri="{FF2B5EF4-FFF2-40B4-BE49-F238E27FC236}">
                <a16:creationId xmlns:a16="http://schemas.microsoft.com/office/drawing/2014/main" id="{2BB3E206-46C3-40DA-909E-101066DA6CE4}"/>
              </a:ext>
            </a:extLst>
          </p:cNvPr>
          <p:cNvSpPr>
            <a:spLocks noGrp="1" noRot="1" noChangeArrowheads="1"/>
          </p:cNvSpPr>
          <p:nvPr>
            <p:ph idx="1"/>
          </p:nvPr>
        </p:nvSpPr>
        <p:spPr>
          <a:xfrm>
            <a:off x="3116263" y="1700213"/>
            <a:ext cx="5619750" cy="4656137"/>
          </a:xfrm>
        </p:spPr>
        <p:txBody>
          <a:bodyPr/>
          <a:lstStyle/>
          <a:p>
            <a:pPr>
              <a:lnSpc>
                <a:spcPct val="90000"/>
              </a:lnSpc>
              <a:buFont typeface="Wingdings" panose="05000000000000000000" pitchFamily="2" charset="2"/>
              <a:buNone/>
            </a:pPr>
            <a:endParaRPr lang="zh-CN" altLang="zh-CN" sz="2400" dirty="0"/>
          </a:p>
          <a:p>
            <a:pPr>
              <a:lnSpc>
                <a:spcPct val="90000"/>
              </a:lnSpc>
              <a:buFont typeface="Wingdings" panose="05000000000000000000" pitchFamily="2" charset="2"/>
              <a:buNone/>
            </a:pPr>
            <a:r>
              <a:rPr lang="zh-CN" altLang="en-US" sz="2400" dirty="0">
                <a:solidFill>
                  <a:srgbClr val="0000FF"/>
                </a:solidFill>
              </a:rPr>
              <a:t>钱人元   中科院化学所</a:t>
            </a:r>
          </a:p>
          <a:p>
            <a:pPr lvl="1">
              <a:lnSpc>
                <a:spcPct val="90000"/>
              </a:lnSpc>
              <a:buFont typeface="Wingdings" panose="05000000000000000000" pitchFamily="2" charset="2"/>
              <a:buNone/>
            </a:pPr>
            <a:r>
              <a:rPr lang="zh-CN" altLang="en-US" sz="2000" dirty="0"/>
              <a:t>高分子物理，主要从事凝聚态物理的研究</a:t>
            </a:r>
          </a:p>
          <a:p>
            <a:pPr>
              <a:lnSpc>
                <a:spcPct val="90000"/>
              </a:lnSpc>
              <a:buFont typeface="Wingdings" panose="05000000000000000000" pitchFamily="2" charset="2"/>
              <a:buNone/>
            </a:pPr>
            <a:r>
              <a:rPr lang="zh-CN" altLang="en-US" sz="2400" dirty="0"/>
              <a:t>唐敖庆   吉大  </a:t>
            </a:r>
          </a:p>
          <a:p>
            <a:pPr lvl="1">
              <a:lnSpc>
                <a:spcPct val="90000"/>
              </a:lnSpc>
              <a:buFont typeface="Wingdings" panose="05000000000000000000" pitchFamily="2" charset="2"/>
              <a:buNone/>
            </a:pPr>
            <a:r>
              <a:rPr lang="zh-CN" altLang="en-US" sz="2000" dirty="0"/>
              <a:t>量子物理与统计在高分子中应用</a:t>
            </a:r>
          </a:p>
          <a:p>
            <a:pPr>
              <a:lnSpc>
                <a:spcPct val="90000"/>
              </a:lnSpc>
              <a:buFont typeface="Wingdings" panose="05000000000000000000" pitchFamily="2" charset="2"/>
              <a:buNone/>
            </a:pPr>
            <a:endParaRPr lang="zh-CN" altLang="zh-CN" sz="2400" dirty="0"/>
          </a:p>
          <a:p>
            <a:pPr>
              <a:lnSpc>
                <a:spcPct val="90000"/>
              </a:lnSpc>
              <a:buFont typeface="Wingdings" panose="05000000000000000000" pitchFamily="2" charset="2"/>
              <a:buNone/>
            </a:pPr>
            <a:r>
              <a:rPr lang="zh-CN" altLang="en-US" sz="2400" dirty="0">
                <a:solidFill>
                  <a:srgbClr val="0000FF"/>
                </a:solidFill>
              </a:rPr>
              <a:t>徐僖      四川大学</a:t>
            </a:r>
          </a:p>
          <a:p>
            <a:pPr lvl="1">
              <a:lnSpc>
                <a:spcPct val="90000"/>
              </a:lnSpc>
              <a:buFont typeface="Wingdings" panose="05000000000000000000" pitchFamily="2" charset="2"/>
              <a:buNone/>
            </a:pPr>
            <a:r>
              <a:rPr lang="zh-CN" altLang="en-US" sz="2000" dirty="0"/>
              <a:t>聚合物的成型加工理论</a:t>
            </a:r>
          </a:p>
          <a:p>
            <a:pPr>
              <a:lnSpc>
                <a:spcPct val="90000"/>
              </a:lnSpc>
              <a:buFont typeface="Wingdings" panose="05000000000000000000" pitchFamily="2" charset="2"/>
              <a:buNone/>
            </a:pPr>
            <a:r>
              <a:rPr lang="zh-CN" altLang="en-US" sz="2400" dirty="0"/>
              <a:t>徐端夫   中科院化学所</a:t>
            </a:r>
          </a:p>
          <a:p>
            <a:pPr lvl="1">
              <a:lnSpc>
                <a:spcPct val="90000"/>
              </a:lnSpc>
              <a:buFont typeface="Wingdings" panose="05000000000000000000" pitchFamily="2" charset="2"/>
              <a:buNone/>
            </a:pPr>
            <a:r>
              <a:rPr lang="zh-CN" altLang="en-US" sz="2000" dirty="0"/>
              <a:t>高分子物理及纤维材料（工程院士）</a:t>
            </a:r>
            <a:endParaRPr lang="en-US" altLang="zh-CN" sz="2000" dirty="0"/>
          </a:p>
          <a:p>
            <a:pPr lvl="1">
              <a:lnSpc>
                <a:spcPct val="90000"/>
              </a:lnSpc>
              <a:buFont typeface="Wingdings" panose="05000000000000000000" pitchFamily="2" charset="2"/>
              <a:buNone/>
            </a:pPr>
            <a:r>
              <a:rPr lang="zh-CN" altLang="en-US" sz="2000" dirty="0"/>
              <a:t>王琪  四川大学</a:t>
            </a:r>
            <a:r>
              <a:rPr lang="en-US" altLang="zh-CN" sz="2000" dirty="0"/>
              <a:t>(</a:t>
            </a:r>
            <a:r>
              <a:rPr lang="zh-CN" altLang="en-US" sz="2000" dirty="0"/>
              <a:t>工程院士）</a:t>
            </a:r>
            <a:endParaRPr lang="en-US" altLang="zh-CN" sz="2000" dirty="0"/>
          </a:p>
          <a:p>
            <a:pPr lvl="1">
              <a:lnSpc>
                <a:spcPct val="90000"/>
              </a:lnSpc>
              <a:buFont typeface="Wingdings" panose="05000000000000000000" pitchFamily="2" charset="2"/>
              <a:buNone/>
            </a:pPr>
            <a:r>
              <a:rPr lang="zh-CN" altLang="en-US" sz="2000" dirty="0"/>
              <a:t>王玉忠 四川大学</a:t>
            </a:r>
            <a:r>
              <a:rPr lang="en-US" altLang="zh-CN" sz="2000" dirty="0"/>
              <a:t>(</a:t>
            </a:r>
            <a:r>
              <a:rPr lang="zh-CN" altLang="en-US" sz="2000" dirty="0"/>
              <a:t>工程院士</a:t>
            </a:r>
            <a:r>
              <a:rPr lang="en-US" altLang="zh-CN" sz="2000" dirty="0"/>
              <a:t>)</a:t>
            </a:r>
            <a:endParaRPr lang="zh-CN" altLang="en-US" sz="2000" dirty="0"/>
          </a:p>
        </p:txBody>
      </p:sp>
      <p:sp>
        <p:nvSpPr>
          <p:cNvPr id="17412" name="Rectangle 4">
            <a:extLst>
              <a:ext uri="{FF2B5EF4-FFF2-40B4-BE49-F238E27FC236}">
                <a16:creationId xmlns:a16="http://schemas.microsoft.com/office/drawing/2014/main" id="{71375929-FDB8-45B5-A4BD-44430580AE76}"/>
              </a:ext>
            </a:extLst>
          </p:cNvPr>
          <p:cNvSpPr>
            <a:spLocks noChangeArrowheads="1"/>
          </p:cNvSpPr>
          <p:nvPr/>
        </p:nvSpPr>
        <p:spPr bwMode="auto">
          <a:xfrm>
            <a:off x="684213" y="2060575"/>
            <a:ext cx="2089150" cy="554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3200" b="1">
                <a:solidFill>
                  <a:schemeClr val="tx2"/>
                </a:solidFill>
                <a:latin typeface="+mj-ea"/>
                <a:ea typeface="+mj-ea"/>
              </a:rPr>
              <a:t>高分子物理</a:t>
            </a:r>
          </a:p>
        </p:txBody>
      </p:sp>
      <p:sp>
        <p:nvSpPr>
          <p:cNvPr id="17413" name="Rectangle 5">
            <a:extLst>
              <a:ext uri="{FF2B5EF4-FFF2-40B4-BE49-F238E27FC236}">
                <a16:creationId xmlns:a16="http://schemas.microsoft.com/office/drawing/2014/main" id="{B839D133-940F-43D0-8DEC-D61DBDB5CA7C}"/>
              </a:ext>
            </a:extLst>
          </p:cNvPr>
          <p:cNvSpPr>
            <a:spLocks noChangeArrowheads="1"/>
          </p:cNvSpPr>
          <p:nvPr/>
        </p:nvSpPr>
        <p:spPr bwMode="auto">
          <a:xfrm>
            <a:off x="323850" y="3933825"/>
            <a:ext cx="2520950" cy="554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chemeClr val="tx2"/>
                </a:solidFill>
                <a:latin typeface="+mj-ea"/>
                <a:ea typeface="+mj-ea"/>
              </a:rPr>
              <a:t>高分子材料与工程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CBBEB033-C619-4726-B3BB-F038BA492B55}"/>
              </a:ext>
            </a:extLst>
          </p:cNvPr>
          <p:cNvSpPr>
            <a:spLocks noGrp="1"/>
          </p:cNvSpPr>
          <p:nvPr>
            <p:ph type="sldNum" sz="quarter" idx="12"/>
          </p:nvPr>
        </p:nvSpPr>
        <p:spPr/>
        <p:txBody>
          <a:bodyPr/>
          <a:lstStyle/>
          <a:p>
            <a:pPr>
              <a:defRPr/>
            </a:pPr>
            <a:fld id="{CDF19A29-7848-4E05-8F28-01507CBEC724}" type="slidenum">
              <a:rPr lang="en-US" altLang="zh-CN"/>
              <a:pPr>
                <a:defRPr/>
              </a:pPr>
              <a:t>140</a:t>
            </a:fld>
            <a:endParaRPr lang="en-US" altLang="zh-CN"/>
          </a:p>
        </p:txBody>
      </p:sp>
      <p:sp>
        <p:nvSpPr>
          <p:cNvPr id="82947" name="Rectangle 4">
            <a:extLst>
              <a:ext uri="{FF2B5EF4-FFF2-40B4-BE49-F238E27FC236}">
                <a16:creationId xmlns:a16="http://schemas.microsoft.com/office/drawing/2014/main" id="{77BA4545-DA16-47C7-8E72-7DA8931C4CC2}"/>
              </a:ext>
            </a:extLst>
          </p:cNvPr>
          <p:cNvSpPr>
            <a:spLocks noGrp="1" noChangeArrowheads="1"/>
          </p:cNvSpPr>
          <p:nvPr>
            <p:ph type="body" idx="1"/>
          </p:nvPr>
        </p:nvSpPr>
        <p:spPr>
          <a:xfrm>
            <a:off x="611560" y="620688"/>
            <a:ext cx="7772400" cy="5399782"/>
          </a:xfrm>
          <a:noFill/>
        </p:spPr>
        <p:txBody>
          <a:bodyPr>
            <a:normAutofit fontScale="77500" lnSpcReduction="20000"/>
          </a:bodyPr>
          <a:lstStyle/>
          <a:p>
            <a:pPr eaLnBrk="1" hangingPunct="1">
              <a:lnSpc>
                <a:spcPts val="2400"/>
              </a:lnSpc>
              <a:spcBef>
                <a:spcPts val="0"/>
              </a:spcBef>
              <a:spcAft>
                <a:spcPts val="0"/>
              </a:spcAft>
              <a:buFontTx/>
              <a:buNone/>
            </a:pPr>
            <a:r>
              <a:rPr lang="zh-CN" altLang="en-US" sz="2400" b="1" dirty="0">
                <a:solidFill>
                  <a:schemeClr val="accent1">
                    <a:lumMod val="75000"/>
                  </a:schemeClr>
                </a:solidFill>
              </a:rPr>
              <a:t>答：柔顺性顺序 </a:t>
            </a:r>
            <a:r>
              <a:rPr lang="en-US" altLang="zh-CN" sz="2400" b="1" dirty="0">
                <a:solidFill>
                  <a:schemeClr val="accent1">
                    <a:lumMod val="75000"/>
                  </a:schemeClr>
                </a:solidFill>
              </a:rPr>
              <a:t>2&gt;1&gt;5&gt;4&gt;6&gt;3</a:t>
            </a:r>
            <a:br>
              <a:rPr lang="en-US" altLang="zh-CN" sz="2400" b="1" dirty="0">
                <a:solidFill>
                  <a:schemeClr val="accent1">
                    <a:lumMod val="75000"/>
                  </a:schemeClr>
                </a:solidFill>
              </a:rPr>
            </a:br>
            <a:r>
              <a:rPr lang="zh-CN" altLang="en-US" sz="2400" b="1" dirty="0">
                <a:solidFill>
                  <a:schemeClr val="accent1">
                    <a:lumMod val="75000"/>
                  </a:schemeClr>
                </a:solidFill>
              </a:rPr>
              <a:t>简述理由：</a:t>
            </a:r>
            <a:endParaRPr lang="en-US" altLang="zh-CN" sz="2400" b="1" dirty="0">
              <a:solidFill>
                <a:schemeClr val="accent1">
                  <a:lumMod val="75000"/>
                </a:schemeClr>
              </a:solidFill>
            </a:endParaRPr>
          </a:p>
          <a:p>
            <a:pPr eaLnBrk="1" hangingPunct="1">
              <a:lnSpc>
                <a:spcPts val="2400"/>
              </a:lnSpc>
              <a:spcBef>
                <a:spcPts val="0"/>
              </a:spcBef>
              <a:spcAft>
                <a:spcPts val="0"/>
              </a:spcAft>
              <a:buFontTx/>
              <a:buNone/>
            </a:pPr>
            <a:br>
              <a:rPr lang="zh-CN" altLang="en-US" sz="2400" b="1" dirty="0">
                <a:solidFill>
                  <a:schemeClr val="accent1">
                    <a:lumMod val="75000"/>
                  </a:schemeClr>
                </a:solidFill>
              </a:rPr>
            </a:br>
            <a:r>
              <a:rPr lang="en-US" altLang="zh-CN" sz="2000" b="1" dirty="0">
                <a:solidFill>
                  <a:schemeClr val="accent1">
                    <a:lumMod val="75000"/>
                  </a:schemeClr>
                </a:solidFill>
              </a:rPr>
              <a:t>2.</a:t>
            </a:r>
            <a:r>
              <a:rPr lang="zh-CN" altLang="en-US" sz="2000" b="1" dirty="0">
                <a:solidFill>
                  <a:schemeClr val="accent1">
                    <a:lumMod val="75000"/>
                  </a:schemeClr>
                </a:solidFill>
              </a:rPr>
              <a:t>聚二个基硅氧烷，含有醚键，而</a:t>
            </a:r>
            <a:r>
              <a:rPr lang="en-US" altLang="zh-CN" sz="2000" b="1" dirty="0">
                <a:solidFill>
                  <a:schemeClr val="accent1">
                    <a:lumMod val="75000"/>
                  </a:schemeClr>
                </a:solidFill>
              </a:rPr>
              <a:t>Si-O</a:t>
            </a:r>
            <a:r>
              <a:rPr lang="zh-CN" altLang="en-US" sz="2000" b="1" dirty="0">
                <a:solidFill>
                  <a:schemeClr val="accent1">
                    <a:lumMod val="75000"/>
                  </a:schemeClr>
                </a:solidFill>
              </a:rPr>
              <a:t>键长。键角 大，键越长，键角越大，甲基间距离大相互作用力小，所以链柔顺。</a:t>
            </a:r>
            <a:endParaRPr lang="en-US" altLang="zh-CN" sz="2000" b="1" dirty="0">
              <a:solidFill>
                <a:schemeClr val="accent1">
                  <a:lumMod val="75000"/>
                </a:schemeClr>
              </a:solidFill>
            </a:endParaRPr>
          </a:p>
          <a:p>
            <a:pPr eaLnBrk="1" hangingPunct="1">
              <a:lnSpc>
                <a:spcPts val="2400"/>
              </a:lnSpc>
              <a:spcBef>
                <a:spcPts val="0"/>
              </a:spcBef>
              <a:spcAft>
                <a:spcPts val="0"/>
              </a:spcAft>
              <a:buFontTx/>
              <a:buNone/>
            </a:pPr>
            <a:br>
              <a:rPr lang="zh-CN" altLang="en-US" sz="2000" b="1" dirty="0">
                <a:solidFill>
                  <a:schemeClr val="accent1">
                    <a:lumMod val="75000"/>
                  </a:schemeClr>
                </a:solidFill>
              </a:rPr>
            </a:br>
            <a:r>
              <a:rPr lang="en-US" altLang="zh-CN" sz="2000" b="1" dirty="0">
                <a:solidFill>
                  <a:schemeClr val="accent2">
                    <a:lumMod val="75000"/>
                  </a:schemeClr>
                </a:solidFill>
              </a:rPr>
              <a:t>1.</a:t>
            </a:r>
            <a:r>
              <a:rPr lang="zh-CN" altLang="en-US" sz="2000" b="1" dirty="0">
                <a:solidFill>
                  <a:schemeClr val="accent2">
                    <a:lumMod val="75000"/>
                  </a:schemeClr>
                </a:solidFill>
              </a:rPr>
              <a:t>聚甲醛  含醚键。</a:t>
            </a:r>
            <a:endParaRPr lang="en-US" altLang="zh-CN" sz="2000" b="1" dirty="0">
              <a:solidFill>
                <a:schemeClr val="accent2">
                  <a:lumMod val="75000"/>
                </a:schemeClr>
              </a:solidFill>
            </a:endParaRPr>
          </a:p>
          <a:p>
            <a:pPr eaLnBrk="1" hangingPunct="1">
              <a:lnSpc>
                <a:spcPts val="2400"/>
              </a:lnSpc>
              <a:spcBef>
                <a:spcPts val="0"/>
              </a:spcBef>
              <a:spcAft>
                <a:spcPts val="0"/>
              </a:spcAft>
              <a:buFontTx/>
              <a:buNone/>
            </a:pPr>
            <a:br>
              <a:rPr lang="zh-CN" altLang="en-US" sz="2000" b="1" dirty="0">
                <a:solidFill>
                  <a:schemeClr val="accent1">
                    <a:lumMod val="75000"/>
                  </a:schemeClr>
                </a:solidFill>
              </a:rPr>
            </a:br>
            <a:r>
              <a:rPr lang="en-US" altLang="zh-CN" sz="2000" b="1" dirty="0">
                <a:solidFill>
                  <a:schemeClr val="accent1">
                    <a:lumMod val="75000"/>
                  </a:schemeClr>
                </a:solidFill>
              </a:rPr>
              <a:t>5.</a:t>
            </a:r>
            <a:r>
              <a:rPr lang="zh-CN" altLang="en-US" sz="2000" b="1" dirty="0">
                <a:solidFill>
                  <a:schemeClr val="accent1">
                    <a:lumMod val="75000"/>
                  </a:schemeClr>
                </a:solidFill>
              </a:rPr>
              <a:t>聚乙烯结构最简单，而是碳的长链分子包含单键，侧基最小，他们之间的作用力小，内旋转容易。</a:t>
            </a:r>
            <a:endParaRPr lang="en-US" altLang="zh-CN" sz="2000" b="1" dirty="0">
              <a:solidFill>
                <a:schemeClr val="accent1">
                  <a:lumMod val="75000"/>
                </a:schemeClr>
              </a:solidFill>
            </a:endParaRPr>
          </a:p>
          <a:p>
            <a:pPr eaLnBrk="1" hangingPunct="1">
              <a:lnSpc>
                <a:spcPts val="2400"/>
              </a:lnSpc>
              <a:spcBef>
                <a:spcPts val="0"/>
              </a:spcBef>
              <a:spcAft>
                <a:spcPts val="0"/>
              </a:spcAft>
              <a:buFontTx/>
              <a:buNone/>
            </a:pPr>
            <a:br>
              <a:rPr lang="zh-CN" altLang="en-US" sz="2000" b="1" dirty="0">
                <a:solidFill>
                  <a:schemeClr val="accent2">
                    <a:lumMod val="75000"/>
                  </a:schemeClr>
                </a:solidFill>
              </a:rPr>
            </a:br>
            <a:r>
              <a:rPr lang="en-US" altLang="zh-CN" sz="2000" b="1" dirty="0">
                <a:solidFill>
                  <a:schemeClr val="accent2">
                    <a:lumMod val="75000"/>
                  </a:schemeClr>
                </a:solidFill>
              </a:rPr>
              <a:t>4.</a:t>
            </a:r>
            <a:r>
              <a:rPr lang="zh-CN" altLang="en-US" sz="2000" b="1" dirty="0">
                <a:solidFill>
                  <a:schemeClr val="accent2">
                    <a:lumMod val="75000"/>
                  </a:schemeClr>
                </a:solidFill>
              </a:rPr>
              <a:t>聚苯乙烯  侧基空间位阻大，内旋转较困难。</a:t>
            </a:r>
            <a:endParaRPr lang="en-US" altLang="zh-CN" sz="2000" b="1" dirty="0">
              <a:solidFill>
                <a:schemeClr val="accent2">
                  <a:lumMod val="75000"/>
                </a:schemeClr>
              </a:solidFill>
            </a:endParaRPr>
          </a:p>
          <a:p>
            <a:pPr eaLnBrk="1" hangingPunct="1">
              <a:lnSpc>
                <a:spcPts val="2400"/>
              </a:lnSpc>
              <a:spcBef>
                <a:spcPts val="0"/>
              </a:spcBef>
              <a:spcAft>
                <a:spcPts val="0"/>
              </a:spcAft>
              <a:buFontTx/>
              <a:buNone/>
            </a:pPr>
            <a:br>
              <a:rPr lang="zh-CN" altLang="en-US" sz="2000" b="1" dirty="0">
                <a:solidFill>
                  <a:schemeClr val="accent1">
                    <a:lumMod val="75000"/>
                  </a:schemeClr>
                </a:solidFill>
              </a:rPr>
            </a:br>
            <a:r>
              <a:rPr lang="en-US" altLang="zh-CN" sz="2000" b="1" dirty="0">
                <a:solidFill>
                  <a:schemeClr val="accent1">
                    <a:lumMod val="75000"/>
                  </a:schemeClr>
                </a:solidFill>
              </a:rPr>
              <a:t>6.</a:t>
            </a:r>
            <a:r>
              <a:rPr lang="zh-CN" altLang="en-US" sz="2000" b="1" dirty="0">
                <a:solidFill>
                  <a:schemeClr val="accent1">
                    <a:lumMod val="75000"/>
                  </a:schemeClr>
                </a:solidFill>
              </a:rPr>
              <a:t>聚丙烯睛  是含有极性基团。</a:t>
            </a:r>
            <a:r>
              <a:rPr lang="en-US" altLang="zh-CN" sz="2000" b="1" dirty="0">
                <a:solidFill>
                  <a:schemeClr val="accent1">
                    <a:lumMod val="75000"/>
                  </a:schemeClr>
                </a:solidFill>
              </a:rPr>
              <a:t>CN </a:t>
            </a:r>
            <a:r>
              <a:rPr lang="zh-CN" altLang="en-US" sz="2000" b="1" dirty="0">
                <a:solidFill>
                  <a:schemeClr val="accent1">
                    <a:lumMod val="75000"/>
                  </a:schemeClr>
                </a:solidFill>
              </a:rPr>
              <a:t>是强极性，所以分子间力大，内旋转比聚苯乙烯还困难。</a:t>
            </a:r>
            <a:endParaRPr lang="en-US" altLang="zh-CN" sz="2000" b="1" dirty="0">
              <a:solidFill>
                <a:schemeClr val="accent1">
                  <a:lumMod val="75000"/>
                </a:schemeClr>
              </a:solidFill>
            </a:endParaRPr>
          </a:p>
          <a:p>
            <a:pPr eaLnBrk="1" hangingPunct="1">
              <a:lnSpc>
                <a:spcPts val="2400"/>
              </a:lnSpc>
              <a:spcBef>
                <a:spcPts val="0"/>
              </a:spcBef>
              <a:spcAft>
                <a:spcPts val="0"/>
              </a:spcAft>
              <a:buFontTx/>
              <a:buNone/>
            </a:pPr>
            <a:br>
              <a:rPr lang="zh-CN" altLang="en-US" sz="2000" b="1" dirty="0">
                <a:solidFill>
                  <a:schemeClr val="accent1">
                    <a:lumMod val="75000"/>
                  </a:schemeClr>
                </a:solidFill>
              </a:rPr>
            </a:br>
            <a:r>
              <a:rPr lang="en-US" altLang="zh-CN" sz="2000" b="1" dirty="0">
                <a:solidFill>
                  <a:schemeClr val="accent2">
                    <a:lumMod val="75000"/>
                  </a:schemeClr>
                </a:solidFill>
              </a:rPr>
              <a:t>3.</a:t>
            </a:r>
            <a:r>
              <a:rPr lang="zh-CN" altLang="en-US" sz="2000" b="1" dirty="0">
                <a:solidFill>
                  <a:schemeClr val="accent2">
                    <a:lumMod val="75000"/>
                  </a:schemeClr>
                </a:solidFill>
              </a:rPr>
              <a:t>聚乙炔，分子结构简单，但是有共轭双键，所以本身不能内旋转，所以链最刚硬。</a:t>
            </a:r>
            <a:r>
              <a:rPr lang="zh-CN" altLang="en-US" sz="2000" dirty="0">
                <a:solidFill>
                  <a:schemeClr val="accent1">
                    <a:lumMod val="75000"/>
                  </a:schemeClr>
                </a:solidFill>
              </a:rPr>
              <a:t> </a:t>
            </a:r>
            <a:endParaRPr lang="zh-CN" altLang="en-US" sz="2400" dirty="0">
              <a:solidFill>
                <a:schemeClr val="accent1">
                  <a:lumMod val="75000"/>
                </a:schemeClr>
              </a:solidFill>
            </a:endParaRPr>
          </a:p>
        </p:txBody>
      </p:sp>
    </p:spTree>
    <p:extLst>
      <p:ext uri="{BB962C8B-B14F-4D97-AF65-F5344CB8AC3E}">
        <p14:creationId xmlns:p14="http://schemas.microsoft.com/office/powerpoint/2010/main" val="3229120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5">
            <a:extLst>
              <a:ext uri="{FF2B5EF4-FFF2-40B4-BE49-F238E27FC236}">
                <a16:creationId xmlns:a16="http://schemas.microsoft.com/office/drawing/2014/main" id="{8F11A1A4-6254-49AE-AAB3-48C4888F089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F400DDAE-E045-43BF-81A9-20E633064DC1}" type="slidenum">
              <a:rPr lang="zh-CN" altLang="zh-CN" smtClean="0"/>
              <a:pPr/>
              <a:t>15</a:t>
            </a:fld>
            <a:endParaRPr lang="zh-CN" altLang="zh-CN"/>
          </a:p>
        </p:txBody>
      </p:sp>
      <p:sp>
        <p:nvSpPr>
          <p:cNvPr id="19458" name="Rectangle 2">
            <a:extLst>
              <a:ext uri="{FF2B5EF4-FFF2-40B4-BE49-F238E27FC236}">
                <a16:creationId xmlns:a16="http://schemas.microsoft.com/office/drawing/2014/main" id="{06DE1C99-8DFF-4360-ACAF-68C6243CD8F8}"/>
              </a:ext>
            </a:extLst>
          </p:cNvPr>
          <p:cNvSpPr>
            <a:spLocks noGrp="1" noRot="1" noChangeArrowheads="1"/>
          </p:cNvSpPr>
          <p:nvPr>
            <p:ph type="title"/>
          </p:nvPr>
        </p:nvSpPr>
        <p:spPr/>
        <p:txBody>
          <a:bodyPr/>
          <a:lstStyle/>
          <a:p>
            <a:r>
              <a:rPr lang="zh-CN" altLang="en-US" b="1"/>
              <a:t>高分子科学充满机遇与挑战</a:t>
            </a:r>
          </a:p>
        </p:txBody>
      </p:sp>
      <p:sp>
        <p:nvSpPr>
          <p:cNvPr id="19459" name="Rectangle 3">
            <a:extLst>
              <a:ext uri="{FF2B5EF4-FFF2-40B4-BE49-F238E27FC236}">
                <a16:creationId xmlns:a16="http://schemas.microsoft.com/office/drawing/2014/main" id="{0484DAB3-CC87-457D-9841-AB7BC44178D5}"/>
              </a:ext>
            </a:extLst>
          </p:cNvPr>
          <p:cNvSpPr>
            <a:spLocks noGrp="1" noRot="1" noChangeArrowheads="1"/>
          </p:cNvSpPr>
          <p:nvPr>
            <p:ph idx="1"/>
          </p:nvPr>
        </p:nvSpPr>
        <p:spPr>
          <a:xfrm>
            <a:off x="1262063" y="2735263"/>
            <a:ext cx="7473950" cy="2325687"/>
          </a:xfrm>
        </p:spPr>
        <p:txBody>
          <a:bodyPr/>
          <a:lstStyle/>
          <a:p>
            <a:r>
              <a:rPr lang="zh-CN" altLang="en-US"/>
              <a:t>􀂾物理化学</a:t>
            </a:r>
          </a:p>
          <a:p>
            <a:r>
              <a:rPr lang="zh-CN" altLang="en-US"/>
              <a:t>􀂾统计数学</a:t>
            </a:r>
          </a:p>
          <a:p>
            <a:r>
              <a:rPr lang="zh-CN" altLang="en-US"/>
              <a:t>􀂾材料学</a:t>
            </a:r>
          </a:p>
          <a:p>
            <a:r>
              <a:rPr lang="zh-CN" altLang="en-US"/>
              <a:t>􀂾计算机科学</a:t>
            </a:r>
          </a:p>
        </p:txBody>
      </p:sp>
      <p:sp>
        <p:nvSpPr>
          <p:cNvPr id="19460" name="Text Box 4">
            <a:extLst>
              <a:ext uri="{FF2B5EF4-FFF2-40B4-BE49-F238E27FC236}">
                <a16:creationId xmlns:a16="http://schemas.microsoft.com/office/drawing/2014/main" id="{D13BEB78-6BFF-46AC-AA3F-D6DE735BD7DA}"/>
              </a:ext>
            </a:extLst>
          </p:cNvPr>
          <p:cNvSpPr txBox="1">
            <a:spLocks noChangeArrowheads="1"/>
          </p:cNvSpPr>
          <p:nvPr/>
        </p:nvSpPr>
        <p:spPr bwMode="auto">
          <a:xfrm>
            <a:off x="755650" y="1844675"/>
            <a:ext cx="70564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latin typeface="Tahoma" panose="020B0604030504040204" pitchFamily="34" charset="0"/>
                <a:ea typeface="华文行楷" panose="02010800040101010101" pitchFamily="2" charset="-122"/>
              </a:rPr>
              <a:t>高分子科学是一门年轻的科学！</a:t>
            </a:r>
          </a:p>
        </p:txBody>
      </p:sp>
      <p:sp>
        <p:nvSpPr>
          <p:cNvPr id="19461" name="Text Box 5">
            <a:extLst>
              <a:ext uri="{FF2B5EF4-FFF2-40B4-BE49-F238E27FC236}">
                <a16:creationId xmlns:a16="http://schemas.microsoft.com/office/drawing/2014/main" id="{B0AE9EE4-B0D2-424A-9919-73EE7A558A20}"/>
              </a:ext>
            </a:extLst>
          </p:cNvPr>
          <p:cNvSpPr txBox="1">
            <a:spLocks noChangeArrowheads="1"/>
          </p:cNvSpPr>
          <p:nvPr/>
        </p:nvSpPr>
        <p:spPr bwMode="auto">
          <a:xfrm>
            <a:off x="900113" y="5516563"/>
            <a:ext cx="1800225" cy="4308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200">
                <a:latin typeface="+mj-ea"/>
                <a:ea typeface="+mj-ea"/>
              </a:rPr>
              <a:t>有机化学</a:t>
            </a:r>
          </a:p>
        </p:txBody>
      </p:sp>
      <p:sp>
        <p:nvSpPr>
          <p:cNvPr id="19462" name="AutoShape 6">
            <a:extLst>
              <a:ext uri="{FF2B5EF4-FFF2-40B4-BE49-F238E27FC236}">
                <a16:creationId xmlns:a16="http://schemas.microsoft.com/office/drawing/2014/main" id="{FE8C2EF2-22C3-4E1A-964C-51A7CCB6DD1C}"/>
              </a:ext>
            </a:extLst>
          </p:cNvPr>
          <p:cNvSpPr>
            <a:spLocks noChangeArrowheads="1"/>
          </p:cNvSpPr>
          <p:nvPr/>
        </p:nvSpPr>
        <p:spPr bwMode="auto">
          <a:xfrm>
            <a:off x="2700338" y="5734050"/>
            <a:ext cx="863600" cy="144463"/>
          </a:xfrm>
          <a:prstGeom prst="rightArrow">
            <a:avLst>
              <a:gd name="adj1" fmla="val 50000"/>
              <a:gd name="adj2" fmla="val 149422"/>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200">
              <a:latin typeface="+mj-ea"/>
              <a:ea typeface="+mj-ea"/>
            </a:endParaRPr>
          </a:p>
        </p:txBody>
      </p:sp>
      <p:sp>
        <p:nvSpPr>
          <p:cNvPr id="19463" name="Text Box 7">
            <a:extLst>
              <a:ext uri="{FF2B5EF4-FFF2-40B4-BE49-F238E27FC236}">
                <a16:creationId xmlns:a16="http://schemas.microsoft.com/office/drawing/2014/main" id="{4695E7FA-AB3A-4B14-A526-E9B2564A2688}"/>
              </a:ext>
            </a:extLst>
          </p:cNvPr>
          <p:cNvSpPr txBox="1">
            <a:spLocks noChangeArrowheads="1"/>
          </p:cNvSpPr>
          <p:nvPr/>
        </p:nvSpPr>
        <p:spPr bwMode="auto">
          <a:xfrm>
            <a:off x="3563938" y="5516563"/>
            <a:ext cx="2016125" cy="430887"/>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200">
                <a:latin typeface="+mj-ea"/>
                <a:ea typeface="+mj-ea"/>
              </a:rPr>
              <a:t>高分子科学</a:t>
            </a:r>
          </a:p>
        </p:txBody>
      </p:sp>
      <p:sp>
        <p:nvSpPr>
          <p:cNvPr id="19464" name="AutoShape 8">
            <a:extLst>
              <a:ext uri="{FF2B5EF4-FFF2-40B4-BE49-F238E27FC236}">
                <a16:creationId xmlns:a16="http://schemas.microsoft.com/office/drawing/2014/main" id="{E9FDD5FF-76FF-4BA5-B997-F5C8ABC90E46}"/>
              </a:ext>
            </a:extLst>
          </p:cNvPr>
          <p:cNvSpPr>
            <a:spLocks noChangeArrowheads="1"/>
          </p:cNvSpPr>
          <p:nvPr/>
        </p:nvSpPr>
        <p:spPr bwMode="auto">
          <a:xfrm>
            <a:off x="5580063" y="5734050"/>
            <a:ext cx="863600" cy="142875"/>
          </a:xfrm>
          <a:prstGeom prst="rightArrow">
            <a:avLst>
              <a:gd name="adj1" fmla="val 50000"/>
              <a:gd name="adj2" fmla="val 151083"/>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200">
              <a:latin typeface="+mj-ea"/>
              <a:ea typeface="+mj-ea"/>
            </a:endParaRPr>
          </a:p>
        </p:txBody>
      </p:sp>
      <p:sp>
        <p:nvSpPr>
          <p:cNvPr id="19465" name="Text Box 9">
            <a:extLst>
              <a:ext uri="{FF2B5EF4-FFF2-40B4-BE49-F238E27FC236}">
                <a16:creationId xmlns:a16="http://schemas.microsoft.com/office/drawing/2014/main" id="{5B788FE3-D232-4D6C-AF68-AF5A65571D0B}"/>
              </a:ext>
            </a:extLst>
          </p:cNvPr>
          <p:cNvSpPr txBox="1">
            <a:spLocks noChangeArrowheads="1"/>
          </p:cNvSpPr>
          <p:nvPr/>
        </p:nvSpPr>
        <p:spPr bwMode="auto">
          <a:xfrm>
            <a:off x="6443663" y="5151438"/>
            <a:ext cx="1943100" cy="11079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en-US" sz="2200">
                <a:latin typeface="+mj-ea"/>
                <a:ea typeface="+mj-ea"/>
              </a:rPr>
              <a:t>材料科学</a:t>
            </a:r>
          </a:p>
          <a:p>
            <a:pPr>
              <a:buFont typeface="Wingdings" panose="05000000000000000000" pitchFamily="2" charset="2"/>
              <a:buChar char="Ø"/>
            </a:pPr>
            <a:r>
              <a:rPr lang="zh-CN" altLang="en-US" sz="2200">
                <a:latin typeface="+mj-ea"/>
                <a:ea typeface="+mj-ea"/>
              </a:rPr>
              <a:t>信息科学</a:t>
            </a:r>
          </a:p>
          <a:p>
            <a:pPr>
              <a:buFont typeface="Wingdings" panose="05000000000000000000" pitchFamily="2" charset="2"/>
              <a:buChar char="Ø"/>
            </a:pPr>
            <a:r>
              <a:rPr lang="zh-CN" altLang="en-US" sz="2200">
                <a:latin typeface="+mj-ea"/>
                <a:ea typeface="+mj-ea"/>
              </a:rPr>
              <a:t>生命科学</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a:extLst>
              <a:ext uri="{FF2B5EF4-FFF2-40B4-BE49-F238E27FC236}">
                <a16:creationId xmlns:a16="http://schemas.microsoft.com/office/drawing/2014/main" id="{48A837EF-1CC8-494E-98B0-205BB08AAFF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81023A5-CE36-4AB0-8669-97137896A747}" type="slidenum">
              <a:rPr lang="zh-CN" altLang="zh-CN" smtClean="0"/>
              <a:pPr/>
              <a:t>16</a:t>
            </a:fld>
            <a:endParaRPr lang="zh-CN" altLang="zh-CN"/>
          </a:p>
        </p:txBody>
      </p:sp>
      <p:sp>
        <p:nvSpPr>
          <p:cNvPr id="20482" name="Rectangle 2">
            <a:extLst>
              <a:ext uri="{FF2B5EF4-FFF2-40B4-BE49-F238E27FC236}">
                <a16:creationId xmlns:a16="http://schemas.microsoft.com/office/drawing/2014/main" id="{6896E2AA-B93E-4256-940F-8916F5792ADB}"/>
              </a:ext>
            </a:extLst>
          </p:cNvPr>
          <p:cNvSpPr>
            <a:spLocks noGrp="1" noRot="1" noChangeArrowheads="1"/>
          </p:cNvSpPr>
          <p:nvPr>
            <p:ph type="title"/>
          </p:nvPr>
        </p:nvSpPr>
        <p:spPr/>
        <p:txBody>
          <a:bodyPr/>
          <a:lstStyle/>
          <a:p>
            <a:r>
              <a:rPr lang="zh-CN" altLang="zh-CN"/>
              <a:t>3. </a:t>
            </a:r>
            <a:r>
              <a:rPr lang="zh-CN" altLang="en-US"/>
              <a:t>高分子物理的内容简介</a:t>
            </a:r>
          </a:p>
        </p:txBody>
      </p:sp>
      <p:sp>
        <p:nvSpPr>
          <p:cNvPr id="20483" name="Text Box 3">
            <a:extLst>
              <a:ext uri="{FF2B5EF4-FFF2-40B4-BE49-F238E27FC236}">
                <a16:creationId xmlns:a16="http://schemas.microsoft.com/office/drawing/2014/main" id="{A1D72C7D-C260-41AA-A0B2-06154A534E81}"/>
              </a:ext>
            </a:extLst>
          </p:cNvPr>
          <p:cNvSpPr txBox="1">
            <a:spLocks noChangeArrowheads="1"/>
          </p:cNvSpPr>
          <p:nvPr/>
        </p:nvSpPr>
        <p:spPr bwMode="auto">
          <a:xfrm>
            <a:off x="2124075" y="2060575"/>
            <a:ext cx="4895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4000">
                <a:latin typeface="+mj-ea"/>
                <a:ea typeface="+mj-ea"/>
              </a:rPr>
              <a:t>大分子运动</a:t>
            </a:r>
          </a:p>
        </p:txBody>
      </p:sp>
      <p:sp>
        <p:nvSpPr>
          <p:cNvPr id="20484" name="Text Box 4">
            <a:extLst>
              <a:ext uri="{FF2B5EF4-FFF2-40B4-BE49-F238E27FC236}">
                <a16:creationId xmlns:a16="http://schemas.microsoft.com/office/drawing/2014/main" id="{D051B891-096D-4D19-8375-3B75420CA4A6}"/>
              </a:ext>
            </a:extLst>
          </p:cNvPr>
          <p:cNvSpPr txBox="1">
            <a:spLocks noChangeArrowheads="1"/>
          </p:cNvSpPr>
          <p:nvPr/>
        </p:nvSpPr>
        <p:spPr bwMode="auto">
          <a:xfrm>
            <a:off x="1187450" y="3573463"/>
            <a:ext cx="2952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a:latin typeface="+mj-ea"/>
                <a:ea typeface="+mj-ea"/>
              </a:rPr>
              <a:t>高分子结构</a:t>
            </a:r>
          </a:p>
        </p:txBody>
      </p:sp>
      <p:sp>
        <p:nvSpPr>
          <p:cNvPr id="20485" name="Text Box 5">
            <a:extLst>
              <a:ext uri="{FF2B5EF4-FFF2-40B4-BE49-F238E27FC236}">
                <a16:creationId xmlns:a16="http://schemas.microsoft.com/office/drawing/2014/main" id="{C74CB643-41DA-42E8-958C-B8C7AE934C31}"/>
              </a:ext>
            </a:extLst>
          </p:cNvPr>
          <p:cNvSpPr txBox="1">
            <a:spLocks noChangeArrowheads="1"/>
          </p:cNvSpPr>
          <p:nvPr/>
        </p:nvSpPr>
        <p:spPr bwMode="auto">
          <a:xfrm>
            <a:off x="5076825" y="3573463"/>
            <a:ext cx="3600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4000">
                <a:latin typeface="+mj-ea"/>
                <a:ea typeface="+mj-ea"/>
              </a:rPr>
              <a:t>高分子性能</a:t>
            </a:r>
          </a:p>
        </p:txBody>
      </p:sp>
      <p:sp>
        <p:nvSpPr>
          <p:cNvPr id="20486" name="Line 6">
            <a:extLst>
              <a:ext uri="{FF2B5EF4-FFF2-40B4-BE49-F238E27FC236}">
                <a16:creationId xmlns:a16="http://schemas.microsoft.com/office/drawing/2014/main" id="{4C1A7ECD-DBFB-4F88-90B7-0CADD97F940B}"/>
              </a:ext>
            </a:extLst>
          </p:cNvPr>
          <p:cNvSpPr>
            <a:spLocks noChangeShapeType="1"/>
          </p:cNvSpPr>
          <p:nvPr/>
        </p:nvSpPr>
        <p:spPr bwMode="auto">
          <a:xfrm>
            <a:off x="3995738" y="3860800"/>
            <a:ext cx="15128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20487" name="AutoShape 7">
            <a:extLst>
              <a:ext uri="{FF2B5EF4-FFF2-40B4-BE49-F238E27FC236}">
                <a16:creationId xmlns:a16="http://schemas.microsoft.com/office/drawing/2014/main" id="{2BEA7EEA-2349-428F-8D3C-D8E89108F119}"/>
              </a:ext>
            </a:extLst>
          </p:cNvPr>
          <p:cNvSpPr>
            <a:spLocks/>
          </p:cNvSpPr>
          <p:nvPr/>
        </p:nvSpPr>
        <p:spPr bwMode="auto">
          <a:xfrm rot="-5400000">
            <a:off x="4209256" y="1042194"/>
            <a:ext cx="720725" cy="4338638"/>
          </a:xfrm>
          <a:prstGeom prst="rightBracket">
            <a:avLst>
              <a:gd name="adj" fmla="val 5013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mj-ea"/>
              <a:ea typeface="+mj-ea"/>
            </a:endParaRPr>
          </a:p>
        </p:txBody>
      </p:sp>
      <p:sp>
        <p:nvSpPr>
          <p:cNvPr id="20488" name="Line 8">
            <a:extLst>
              <a:ext uri="{FF2B5EF4-FFF2-40B4-BE49-F238E27FC236}">
                <a16:creationId xmlns:a16="http://schemas.microsoft.com/office/drawing/2014/main" id="{A48321D5-E05F-4177-825C-18953C430B18}"/>
              </a:ext>
            </a:extLst>
          </p:cNvPr>
          <p:cNvSpPr>
            <a:spLocks noChangeShapeType="1"/>
          </p:cNvSpPr>
          <p:nvPr/>
        </p:nvSpPr>
        <p:spPr bwMode="auto">
          <a:xfrm flipH="1">
            <a:off x="3995738" y="4076700"/>
            <a:ext cx="15128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5">
            <a:extLst>
              <a:ext uri="{FF2B5EF4-FFF2-40B4-BE49-F238E27FC236}">
                <a16:creationId xmlns:a16="http://schemas.microsoft.com/office/drawing/2014/main" id="{B3A0D15D-749C-46A9-8BCF-CC5325AD232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D0A8321-9CE5-4623-B83B-4889C8286615}" type="slidenum">
              <a:rPr lang="zh-CN" altLang="zh-CN" smtClean="0"/>
              <a:pPr/>
              <a:t>17</a:t>
            </a:fld>
            <a:endParaRPr lang="zh-CN" altLang="zh-CN"/>
          </a:p>
        </p:txBody>
      </p:sp>
      <p:sp>
        <p:nvSpPr>
          <p:cNvPr id="21506" name="Rectangle 2">
            <a:extLst>
              <a:ext uri="{FF2B5EF4-FFF2-40B4-BE49-F238E27FC236}">
                <a16:creationId xmlns:a16="http://schemas.microsoft.com/office/drawing/2014/main" id="{60611545-091B-4480-8014-17AE3DB2F541}"/>
              </a:ext>
            </a:extLst>
          </p:cNvPr>
          <p:cNvSpPr>
            <a:spLocks noGrp="1" noRot="1" noChangeArrowheads="1"/>
          </p:cNvSpPr>
          <p:nvPr>
            <p:ph type="title"/>
          </p:nvPr>
        </p:nvSpPr>
        <p:spPr/>
        <p:txBody>
          <a:bodyPr/>
          <a:lstStyle/>
          <a:p>
            <a:r>
              <a:rPr lang="zh-CN" altLang="zh-CN"/>
              <a:t> </a:t>
            </a:r>
            <a:r>
              <a:rPr lang="zh-CN" altLang="en-US"/>
              <a:t>教学内容</a:t>
            </a:r>
          </a:p>
        </p:txBody>
      </p:sp>
      <p:sp>
        <p:nvSpPr>
          <p:cNvPr id="21507" name="Rectangle 3">
            <a:extLst>
              <a:ext uri="{FF2B5EF4-FFF2-40B4-BE49-F238E27FC236}">
                <a16:creationId xmlns:a16="http://schemas.microsoft.com/office/drawing/2014/main" id="{E7471045-0639-4CE2-8E26-EFF04E185A6B}"/>
              </a:ext>
            </a:extLst>
          </p:cNvPr>
          <p:cNvSpPr>
            <a:spLocks noGrp="1" noRot="1" noChangeArrowheads="1"/>
          </p:cNvSpPr>
          <p:nvPr>
            <p:ph idx="1"/>
          </p:nvPr>
        </p:nvSpPr>
        <p:spPr>
          <a:xfrm>
            <a:off x="827584" y="1573186"/>
            <a:ext cx="6553348" cy="3313087"/>
          </a:xfrm>
        </p:spPr>
        <p:txBody>
          <a:bodyPr>
            <a:normAutofit fontScale="77500" lnSpcReduction="20000"/>
          </a:bodyPr>
          <a:lstStyle/>
          <a:p>
            <a:pPr>
              <a:lnSpc>
                <a:spcPct val="150000"/>
              </a:lnSpc>
            </a:pPr>
            <a:r>
              <a:rPr lang="zh-CN" altLang="en-US" sz="2800" dirty="0"/>
              <a:t>第一章 高分子链的结构</a:t>
            </a:r>
          </a:p>
          <a:p>
            <a:pPr>
              <a:lnSpc>
                <a:spcPct val="150000"/>
              </a:lnSpc>
            </a:pPr>
            <a:r>
              <a:rPr lang="zh-CN" altLang="en-US" sz="2800" dirty="0"/>
              <a:t>第二章 高分子的凝聚态结构</a:t>
            </a:r>
          </a:p>
          <a:p>
            <a:pPr>
              <a:lnSpc>
                <a:spcPct val="150000"/>
              </a:lnSpc>
            </a:pPr>
            <a:r>
              <a:rPr lang="zh-CN" altLang="en-US" sz="2800" dirty="0"/>
              <a:t>第三章 高分子溶液</a:t>
            </a:r>
          </a:p>
          <a:p>
            <a:pPr>
              <a:lnSpc>
                <a:spcPct val="150000"/>
              </a:lnSpc>
            </a:pPr>
            <a:r>
              <a:rPr lang="zh-CN" altLang="en-US" sz="2800" dirty="0"/>
              <a:t>第四章 聚合物的分子量和分子量分布</a:t>
            </a:r>
          </a:p>
          <a:p>
            <a:pPr>
              <a:lnSpc>
                <a:spcPct val="150000"/>
              </a:lnSpc>
            </a:pPr>
            <a:r>
              <a:rPr lang="zh-CN" altLang="en-US" sz="2800" dirty="0"/>
              <a:t>第五章 聚合物的分子运动和转变</a:t>
            </a:r>
            <a:endParaRPr lang="en-US" altLang="zh-CN" sz="2800" dirty="0"/>
          </a:p>
          <a:p>
            <a:pPr>
              <a:lnSpc>
                <a:spcPct val="150000"/>
              </a:lnSpc>
            </a:pPr>
            <a:r>
              <a:rPr lang="en-US" altLang="zh-CN" sz="2800" dirty="0"/>
              <a:t>…….</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397E810-CF4B-402A-96A0-100FBBF4D5D9}"/>
              </a:ext>
            </a:extLst>
          </p:cNvPr>
          <p:cNvSpPr>
            <a:spLocks noGrp="1" noChangeArrowheads="1"/>
          </p:cNvSpPr>
          <p:nvPr>
            <p:ph type="sldNum" sz="quarter" idx="12"/>
          </p:nvPr>
        </p:nvSpPr>
        <p:spPr/>
        <p:txBody>
          <a:bodyPr/>
          <a:lstStyle/>
          <a:p>
            <a:pPr>
              <a:defRPr/>
            </a:pPr>
            <a:fld id="{A2F3D83F-5D45-43BB-9E48-B20D13FC81CA}" type="slidenum">
              <a:rPr lang="en-US" altLang="zh-CN"/>
              <a:pPr>
                <a:defRPr/>
              </a:pPr>
              <a:t>18</a:t>
            </a:fld>
            <a:endParaRPr lang="en-US" altLang="zh-CN"/>
          </a:p>
        </p:txBody>
      </p:sp>
      <p:sp>
        <p:nvSpPr>
          <p:cNvPr id="2" name="文本框 1">
            <a:extLst>
              <a:ext uri="{FF2B5EF4-FFF2-40B4-BE49-F238E27FC236}">
                <a16:creationId xmlns:a16="http://schemas.microsoft.com/office/drawing/2014/main" id="{A2BE9695-346E-4E45-8F32-09C03881D65A}"/>
              </a:ext>
            </a:extLst>
          </p:cNvPr>
          <p:cNvSpPr txBox="1"/>
          <p:nvPr/>
        </p:nvSpPr>
        <p:spPr>
          <a:xfrm>
            <a:off x="2051720" y="1484784"/>
            <a:ext cx="5544616" cy="2585323"/>
          </a:xfrm>
          <a:prstGeom prst="rect">
            <a:avLst/>
          </a:prstGeom>
          <a:noFill/>
        </p:spPr>
        <p:txBody>
          <a:bodyPr wrap="square" rtlCol="0">
            <a:spAutoFit/>
          </a:bodyPr>
          <a:lstStyle/>
          <a:p>
            <a:pPr algn="ctr"/>
            <a:r>
              <a:rPr lang="zh-CN" altLang="en-US" sz="5400" b="1" dirty="0">
                <a:solidFill>
                  <a:schemeClr val="accent2"/>
                </a:solidFill>
                <a:latin typeface="微软雅黑" panose="020B0503020204020204" pitchFamily="34" charset="-122"/>
                <a:ea typeface="微软雅黑" panose="020B0503020204020204" pitchFamily="34" charset="-122"/>
              </a:rPr>
              <a:t>第一章 </a:t>
            </a:r>
            <a:endParaRPr lang="en-US" altLang="zh-CN" sz="5400" b="1" dirty="0">
              <a:solidFill>
                <a:schemeClr val="accent2"/>
              </a:solidFill>
              <a:latin typeface="微软雅黑" panose="020B0503020204020204" pitchFamily="34" charset="-122"/>
              <a:ea typeface="微软雅黑" panose="020B0503020204020204" pitchFamily="34" charset="-122"/>
            </a:endParaRPr>
          </a:p>
          <a:p>
            <a:pPr algn="ctr"/>
            <a:endParaRPr lang="en-US" altLang="zh-CN" sz="5400" b="1" dirty="0">
              <a:solidFill>
                <a:schemeClr val="accent2"/>
              </a:solidFill>
              <a:latin typeface="微软雅黑" panose="020B0503020204020204" pitchFamily="34" charset="-122"/>
              <a:ea typeface="微软雅黑" panose="020B0503020204020204" pitchFamily="34" charset="-122"/>
            </a:endParaRPr>
          </a:p>
          <a:p>
            <a:pPr algn="ctr"/>
            <a:r>
              <a:rPr lang="zh-CN" altLang="en-US" sz="5400" b="1" dirty="0">
                <a:solidFill>
                  <a:schemeClr val="accent2"/>
                </a:solidFill>
                <a:latin typeface="微软雅黑" panose="020B0503020204020204" pitchFamily="34" charset="-122"/>
                <a:ea typeface="微软雅黑" panose="020B0503020204020204" pitchFamily="34" charset="-122"/>
              </a:rPr>
              <a:t>高分子链的结构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46A46021-B514-47EC-A691-A7EFD5009CED}"/>
              </a:ext>
            </a:extLst>
          </p:cNvPr>
          <p:cNvSpPr>
            <a:spLocks noGrp="1" noChangeArrowheads="1"/>
          </p:cNvSpPr>
          <p:nvPr>
            <p:ph type="title"/>
          </p:nvPr>
        </p:nvSpPr>
        <p:spPr>
          <a:xfrm>
            <a:off x="611188" y="692150"/>
            <a:ext cx="5545137" cy="679450"/>
          </a:xfrm>
          <a:solidFill>
            <a:schemeClr val="accent4"/>
          </a:solidFill>
        </p:spPr>
        <p:txBody>
          <a:bodyPr rtlCol="0">
            <a:normAutofit/>
          </a:bodyPr>
          <a:lstStyle/>
          <a:p>
            <a:pPr fontAlgn="auto">
              <a:spcAft>
                <a:spcPts val="0"/>
              </a:spcAft>
              <a:defRPr/>
            </a:pPr>
            <a:r>
              <a:rPr lang="zh-CN" altLang="en-US" sz="3200" dirty="0">
                <a:latin typeface="微软雅黑" panose="020B0503020204020204" pitchFamily="34" charset="-122"/>
                <a:ea typeface="微软雅黑" panose="020B0503020204020204" pitchFamily="34" charset="-122"/>
              </a:rPr>
              <a:t>高分子的特点（与小分子相比）</a:t>
            </a:r>
          </a:p>
        </p:txBody>
      </p:sp>
      <p:sp>
        <p:nvSpPr>
          <p:cNvPr id="180227" name="Rectangle 3">
            <a:extLst>
              <a:ext uri="{FF2B5EF4-FFF2-40B4-BE49-F238E27FC236}">
                <a16:creationId xmlns:a16="http://schemas.microsoft.com/office/drawing/2014/main" id="{5E6EF85E-ABA6-4AF5-A1C4-2B6360AAE244}"/>
              </a:ext>
            </a:extLst>
          </p:cNvPr>
          <p:cNvSpPr>
            <a:spLocks noGrp="1" noChangeArrowheads="1"/>
          </p:cNvSpPr>
          <p:nvPr>
            <p:ph idx="1"/>
          </p:nvPr>
        </p:nvSpPr>
        <p:spPr bwMode="auto">
          <a:xfrm>
            <a:off x="685800" y="1981200"/>
            <a:ext cx="5686400" cy="1231776"/>
          </a:xfrm>
        </p:spPr>
        <p:txBody>
          <a:bodyPr wrap="square" numCol="1" anchor="t" anchorCtr="0" compatLnSpc="1">
            <a:prstTxWarp prst="textNoShape">
              <a:avLst/>
            </a:prstTxWarp>
            <a:noAutofit/>
          </a:bodyPr>
          <a:lstStyle/>
          <a:p>
            <a:pPr>
              <a:buFont typeface="Wingdings" panose="05000000000000000000" pitchFamily="2" charset="2"/>
              <a:buNone/>
            </a:pPr>
            <a:r>
              <a:rPr lang="en-US" altLang="zh-CN" sz="2000" dirty="0">
                <a:solidFill>
                  <a:schemeClr val="accent1"/>
                </a:solidFill>
                <a:latin typeface="微软雅黑" panose="020B0503020204020204" pitchFamily="34" charset="-122"/>
                <a:ea typeface="微软雅黑" panose="020B0503020204020204" pitchFamily="34" charset="-122"/>
              </a:rPr>
              <a:t>①</a:t>
            </a:r>
            <a:r>
              <a:rPr lang="zh-CN" altLang="en-US" sz="2000" dirty="0">
                <a:solidFill>
                  <a:schemeClr val="accent1"/>
                </a:solidFill>
                <a:latin typeface="微软雅黑" panose="020B0503020204020204" pitchFamily="34" charset="-122"/>
                <a:ea typeface="微软雅黑" panose="020B0503020204020204" pitchFamily="34" charset="-122"/>
              </a:rPr>
              <a:t>分子量很大</a:t>
            </a:r>
          </a:p>
          <a:p>
            <a:pPr>
              <a:buFont typeface="Wingdings" panose="05000000000000000000" pitchFamily="2" charset="2"/>
              <a:buNone/>
            </a:pPr>
            <a:r>
              <a:rPr lang="zh-CN" altLang="en-US" sz="2000" dirty="0">
                <a:solidFill>
                  <a:schemeClr val="accent1"/>
                </a:solidFill>
                <a:latin typeface="微软雅黑" panose="020B0503020204020204" pitchFamily="34" charset="-122"/>
                <a:ea typeface="微软雅黑" panose="020B0503020204020204" pitchFamily="34" charset="-122"/>
              </a:rPr>
              <a:t>②分子量呈多分散性，不均一性</a:t>
            </a:r>
          </a:p>
          <a:p>
            <a:pPr>
              <a:buFont typeface="Wingdings" panose="05000000000000000000" pitchFamily="2" charset="2"/>
              <a:buNone/>
            </a:pPr>
            <a:r>
              <a:rPr lang="zh-CN" altLang="en-US" sz="2000" dirty="0">
                <a:solidFill>
                  <a:schemeClr val="accent1"/>
                </a:solidFill>
                <a:latin typeface="微软雅黑" panose="020B0503020204020204" pitchFamily="34" charset="-122"/>
                <a:ea typeface="微软雅黑" panose="020B0503020204020204" pitchFamily="34" charset="-122"/>
              </a:rPr>
              <a:t>③分子结构形状复杂多样性</a:t>
            </a:r>
          </a:p>
        </p:txBody>
      </p:sp>
      <p:sp>
        <p:nvSpPr>
          <p:cNvPr id="6" name="灯片编号占位符 5">
            <a:extLst>
              <a:ext uri="{FF2B5EF4-FFF2-40B4-BE49-F238E27FC236}">
                <a16:creationId xmlns:a16="http://schemas.microsoft.com/office/drawing/2014/main" id="{7396CFE4-060D-4FDE-9B7D-DF36AC250D63}"/>
              </a:ext>
            </a:extLst>
          </p:cNvPr>
          <p:cNvSpPr>
            <a:spLocks noGrp="1"/>
          </p:cNvSpPr>
          <p:nvPr>
            <p:ph type="sldNum" sz="quarter" idx="12"/>
          </p:nvPr>
        </p:nvSpPr>
        <p:spPr/>
        <p:txBody>
          <a:bodyPr/>
          <a:lstStyle/>
          <a:p>
            <a:pPr>
              <a:defRPr/>
            </a:pPr>
            <a:fld id="{950EEA22-30E2-46DD-9D66-0D683EA5A4FF}" type="slidenum">
              <a:rPr lang="en-US" altLang="zh-CN"/>
              <a:pPr>
                <a:defRPr/>
              </a:pPr>
              <a:t>19</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0226"/>
                                        </p:tgtEl>
                                        <p:attrNameLst>
                                          <p:attrName>style.visibility</p:attrName>
                                        </p:attrNameLst>
                                      </p:cBhvr>
                                      <p:to>
                                        <p:strVal val="visible"/>
                                      </p:to>
                                    </p:set>
                                    <p:anim calcmode="lin" valueType="num">
                                      <p:cBhvr additive="base">
                                        <p:cTn id="7" dur="500" fill="hold"/>
                                        <p:tgtEl>
                                          <p:spTgt spid="180226"/>
                                        </p:tgtEl>
                                        <p:attrNameLst>
                                          <p:attrName>ppt_x</p:attrName>
                                        </p:attrNameLst>
                                      </p:cBhvr>
                                      <p:tavLst>
                                        <p:tav tm="0">
                                          <p:val>
                                            <p:strVal val="0-#ppt_w/2"/>
                                          </p:val>
                                        </p:tav>
                                        <p:tav tm="100000">
                                          <p:val>
                                            <p:strVal val="#ppt_x"/>
                                          </p:val>
                                        </p:tav>
                                      </p:tavLst>
                                    </p:anim>
                                    <p:anim calcmode="lin" valueType="num">
                                      <p:cBhvr additive="base">
                                        <p:cTn id="8" dur="500" fill="hold"/>
                                        <p:tgtEl>
                                          <p:spTgt spid="18022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180227"/>
                                        </p:tgtEl>
                                        <p:attrNameLst>
                                          <p:attrName>style.visibility</p:attrName>
                                        </p:attrNameLst>
                                      </p:cBhvr>
                                      <p:to>
                                        <p:strVal val="visible"/>
                                      </p:to>
                                    </p:set>
                                    <p:animEffect transition="in" filter="dissolve">
                                      <p:cBhvr>
                                        <p:cTn id="12" dur="500"/>
                                        <p:tgtEl>
                                          <p:spTgt spid="180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animBg="1" autoUpdateAnimBg="0"/>
      <p:bldP spid="18022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灯片编号占位符 5">
            <a:extLst>
              <a:ext uri="{FF2B5EF4-FFF2-40B4-BE49-F238E27FC236}">
                <a16:creationId xmlns:a16="http://schemas.microsoft.com/office/drawing/2014/main" id="{8717173A-A8AB-43F1-8A28-304D66601F1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1125FB4-6A14-4E9F-9B54-85131ED55FC5}" type="slidenum">
              <a:rPr lang="zh-CN" altLang="zh-CN" smtClean="0"/>
              <a:pPr/>
              <a:t>2</a:t>
            </a:fld>
            <a:endParaRPr lang="zh-CN" altLang="zh-CN"/>
          </a:p>
        </p:txBody>
      </p:sp>
      <p:sp>
        <p:nvSpPr>
          <p:cNvPr id="5122" name="Rectangle 2">
            <a:extLst>
              <a:ext uri="{FF2B5EF4-FFF2-40B4-BE49-F238E27FC236}">
                <a16:creationId xmlns:a16="http://schemas.microsoft.com/office/drawing/2014/main" id="{8AF5DFA0-637B-458C-BA9A-DFD4BEFDC387}"/>
              </a:ext>
            </a:extLst>
          </p:cNvPr>
          <p:cNvSpPr>
            <a:spLocks noGrp="1" noRot="1" noChangeArrowheads="1"/>
          </p:cNvSpPr>
          <p:nvPr>
            <p:ph type="title"/>
          </p:nvPr>
        </p:nvSpPr>
        <p:spPr/>
        <p:txBody>
          <a:bodyPr/>
          <a:lstStyle/>
          <a:p>
            <a:r>
              <a:rPr lang="zh-CN" altLang="zh-CN"/>
              <a:t>《</a:t>
            </a:r>
            <a:r>
              <a:rPr lang="zh-CN" altLang="en-US"/>
              <a:t>高分子物理</a:t>
            </a:r>
            <a:r>
              <a:rPr lang="zh-CN" altLang="zh-CN"/>
              <a:t>》</a:t>
            </a:r>
            <a:r>
              <a:rPr lang="zh-CN" altLang="en-US"/>
              <a:t>课程概要</a:t>
            </a:r>
          </a:p>
        </p:txBody>
      </p:sp>
      <p:sp>
        <p:nvSpPr>
          <p:cNvPr id="5123" name="Rectangle 3">
            <a:extLst>
              <a:ext uri="{FF2B5EF4-FFF2-40B4-BE49-F238E27FC236}">
                <a16:creationId xmlns:a16="http://schemas.microsoft.com/office/drawing/2014/main" id="{335886E3-E175-4A0E-B45F-A079E9C0D78B}"/>
              </a:ext>
            </a:extLst>
          </p:cNvPr>
          <p:cNvSpPr>
            <a:spLocks noGrp="1" noRot="1" noChangeArrowheads="1"/>
          </p:cNvSpPr>
          <p:nvPr>
            <p:ph idx="1"/>
          </p:nvPr>
        </p:nvSpPr>
        <p:spPr>
          <a:xfrm>
            <a:off x="628650" y="1473068"/>
            <a:ext cx="7886700" cy="4351338"/>
          </a:xfrm>
        </p:spPr>
        <p:txBody>
          <a:bodyPr/>
          <a:lstStyle/>
          <a:p>
            <a:pPr>
              <a:lnSpc>
                <a:spcPct val="90000"/>
              </a:lnSpc>
            </a:pPr>
            <a:r>
              <a:rPr lang="zh-CN" altLang="en-US" dirty="0"/>
              <a:t>英文名称：</a:t>
            </a:r>
            <a:r>
              <a:rPr lang="zh-CN" altLang="zh-CN" dirty="0"/>
              <a:t>Polymer physics</a:t>
            </a:r>
          </a:p>
          <a:p>
            <a:pPr>
              <a:lnSpc>
                <a:spcPct val="90000"/>
              </a:lnSpc>
            </a:pPr>
            <a:r>
              <a:rPr lang="zh-CN" altLang="en-US" dirty="0"/>
              <a:t>学分：</a:t>
            </a:r>
            <a:r>
              <a:rPr lang="zh-CN" altLang="zh-CN" dirty="0"/>
              <a:t>3</a:t>
            </a:r>
            <a:r>
              <a:rPr lang="zh-CN" altLang="en-US" dirty="0"/>
              <a:t>学分</a:t>
            </a:r>
          </a:p>
          <a:p>
            <a:pPr>
              <a:lnSpc>
                <a:spcPct val="90000"/>
              </a:lnSpc>
            </a:pPr>
            <a:r>
              <a:rPr lang="zh-CN" altLang="en-US" dirty="0"/>
              <a:t>学时：</a:t>
            </a:r>
            <a:r>
              <a:rPr lang="zh-CN" altLang="zh-CN" dirty="0"/>
              <a:t>48</a:t>
            </a:r>
            <a:r>
              <a:rPr lang="zh-CN" altLang="en-US" dirty="0"/>
              <a:t>学时</a:t>
            </a:r>
          </a:p>
          <a:p>
            <a:pPr>
              <a:lnSpc>
                <a:spcPct val="90000"/>
              </a:lnSpc>
            </a:pPr>
            <a:r>
              <a:rPr lang="zh-CN" altLang="en-US" dirty="0"/>
              <a:t>先修课程：有机化学、物理化学、高分子化学等</a:t>
            </a:r>
          </a:p>
          <a:p>
            <a:pPr>
              <a:lnSpc>
                <a:spcPct val="90000"/>
              </a:lnSpc>
            </a:pPr>
            <a:r>
              <a:rPr lang="zh-CN" altLang="en-US" dirty="0"/>
              <a:t>教学对象：高分子材料与工程系的本科学生</a:t>
            </a:r>
          </a:p>
          <a:p>
            <a:pPr>
              <a:lnSpc>
                <a:spcPct val="90000"/>
              </a:lnSpc>
            </a:pPr>
            <a:r>
              <a:rPr lang="zh-CN" altLang="en-US" dirty="0"/>
              <a:t>课程性质：必修课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20ECA312-CAD5-4D04-AA18-1AEA8ED6ED21}"/>
              </a:ext>
            </a:extLst>
          </p:cNvPr>
          <p:cNvSpPr>
            <a:spLocks noGrp="1" noChangeArrowheads="1"/>
          </p:cNvSpPr>
          <p:nvPr>
            <p:ph type="title"/>
          </p:nvPr>
        </p:nvSpPr>
        <p:spPr>
          <a:xfrm>
            <a:off x="611187" y="692150"/>
            <a:ext cx="6480000" cy="576000"/>
          </a:xfrm>
          <a:solidFill>
            <a:schemeClr val="accent4"/>
          </a:solidFill>
        </p:spPr>
        <p:txBody>
          <a:bodyPr/>
          <a:lstStyle/>
          <a:p>
            <a:r>
              <a:rPr lang="zh-CN" altLang="en-US" sz="3200">
                <a:latin typeface="微软雅黑" panose="020B0503020204020204" pitchFamily="34" charset="-122"/>
                <a:ea typeface="微软雅黑" panose="020B0503020204020204" pitchFamily="34" charset="-122"/>
              </a:rPr>
              <a:t>高聚物结构复杂的原因</a:t>
            </a:r>
          </a:p>
        </p:txBody>
      </p:sp>
      <p:sp>
        <p:nvSpPr>
          <p:cNvPr id="178179" name="Rectangle 3">
            <a:extLst>
              <a:ext uri="{FF2B5EF4-FFF2-40B4-BE49-F238E27FC236}">
                <a16:creationId xmlns:a16="http://schemas.microsoft.com/office/drawing/2014/main" id="{2537A0BF-A865-4ABF-95CB-10151965506E}"/>
              </a:ext>
            </a:extLst>
          </p:cNvPr>
          <p:cNvSpPr>
            <a:spLocks noGrp="1" noChangeArrowheads="1"/>
          </p:cNvSpPr>
          <p:nvPr>
            <p:ph idx="1"/>
          </p:nvPr>
        </p:nvSpPr>
        <p:spPr bwMode="auto">
          <a:xfrm>
            <a:off x="611187" y="1772816"/>
            <a:ext cx="8207375" cy="3680048"/>
          </a:xfrm>
        </p:spPr>
        <p:txBody>
          <a:bodyPr wrap="square" numCol="1" anchor="t" anchorCtr="0" compatLnSpc="1">
            <a:prstTxWarp prst="textNoShape">
              <a:avLst/>
            </a:prstTxWarp>
            <a:normAutofit lnSpcReduction="10000"/>
          </a:bodyPr>
          <a:lstStyle/>
          <a:p>
            <a:pPr marL="533400" indent="-533400">
              <a:spcAft>
                <a:spcPts val="1000"/>
              </a:spcAft>
              <a:buFont typeface="Wingdings" panose="05000000000000000000" pitchFamily="2" charset="2"/>
              <a:buNone/>
            </a:pPr>
            <a:r>
              <a:rPr lang="en-US" altLang="zh-CN" sz="2200" dirty="0">
                <a:solidFill>
                  <a:schemeClr val="accent1"/>
                </a:solidFill>
                <a:latin typeface="楷体_GB2312" pitchFamily="49" charset="-122"/>
                <a:ea typeface="楷体_GB2312" pitchFamily="49" charset="-122"/>
              </a:rPr>
              <a:t>①</a:t>
            </a:r>
            <a:r>
              <a:rPr lang="zh-CN" altLang="en-US" sz="2200" dirty="0">
                <a:solidFill>
                  <a:schemeClr val="accent1"/>
                </a:solidFill>
                <a:latin typeface="楷体_GB2312" pitchFamily="49" charset="-122"/>
                <a:ea typeface="楷体_GB2312" pitchFamily="49" charset="-122"/>
              </a:rPr>
              <a:t>高分子的链式结构：</a:t>
            </a:r>
            <a:r>
              <a:rPr lang="zh-CN" altLang="en-US" sz="2200" dirty="0">
                <a:latin typeface="楷体_GB2312" pitchFamily="49" charset="-122"/>
                <a:ea typeface="楷体_GB2312" pitchFamily="49" charset="-122"/>
              </a:rPr>
              <a:t>高分子是由成千上万个（</a:t>
            </a:r>
            <a:r>
              <a:rPr lang="en-US" altLang="zh-CN" sz="2200" dirty="0">
                <a:latin typeface="楷体_GB2312" pitchFamily="49" charset="-122"/>
                <a:ea typeface="楷体_GB2312" pitchFamily="49" charset="-122"/>
              </a:rPr>
              <a:t>10</a:t>
            </a:r>
            <a:r>
              <a:rPr lang="en-US" altLang="zh-CN" sz="2200" baseline="30000" dirty="0">
                <a:latin typeface="楷体_GB2312" pitchFamily="49" charset="-122"/>
                <a:ea typeface="楷体_GB2312" pitchFamily="49" charset="-122"/>
              </a:rPr>
              <a:t>3</a:t>
            </a:r>
            <a:r>
              <a:rPr lang="en-US" altLang="zh-CN" sz="2200" dirty="0">
                <a:latin typeface="Arial" panose="020B0604020202020204" pitchFamily="34" charset="0"/>
                <a:ea typeface="楷体_GB2312" pitchFamily="49" charset="-122"/>
              </a:rPr>
              <a:t>—</a:t>
            </a:r>
            <a:r>
              <a:rPr lang="en-US" altLang="zh-CN" sz="2200" dirty="0">
                <a:latin typeface="楷体_GB2312" pitchFamily="49" charset="-122"/>
                <a:ea typeface="楷体_GB2312" pitchFamily="49" charset="-122"/>
              </a:rPr>
              <a:t>10</a:t>
            </a:r>
            <a:r>
              <a:rPr lang="en-US" altLang="zh-CN" sz="2200" baseline="30000" dirty="0">
                <a:latin typeface="楷体_GB2312" pitchFamily="49" charset="-122"/>
                <a:ea typeface="楷体_GB2312" pitchFamily="49" charset="-122"/>
              </a:rPr>
              <a:t>5 </a:t>
            </a:r>
            <a:r>
              <a:rPr lang="zh-CN" altLang="en-US" sz="2200" dirty="0">
                <a:latin typeface="楷体_GB2312" pitchFamily="49" charset="-122"/>
                <a:ea typeface="楷体_GB2312" pitchFamily="49" charset="-122"/>
              </a:rPr>
              <a:t>数量级）相当于小分子的结构单元组成的。</a:t>
            </a:r>
          </a:p>
          <a:p>
            <a:pPr marL="533400" indent="-533400">
              <a:spcAft>
                <a:spcPts val="1000"/>
              </a:spcAft>
              <a:buFont typeface="Wingdings" panose="05000000000000000000" pitchFamily="2" charset="2"/>
              <a:buNone/>
            </a:pPr>
            <a:r>
              <a:rPr lang="zh-CN" altLang="en-US" sz="2200" dirty="0">
                <a:solidFill>
                  <a:schemeClr val="accent1"/>
                </a:solidFill>
                <a:latin typeface="楷体_GB2312" pitchFamily="49" charset="-122"/>
                <a:ea typeface="楷体_GB2312" pitchFamily="49" charset="-122"/>
              </a:rPr>
              <a:t>②高分子链的柔顺性：</a:t>
            </a:r>
            <a:r>
              <a:rPr lang="zh-CN" altLang="en-US" sz="2200" dirty="0">
                <a:latin typeface="楷体_GB2312" pitchFamily="49" charset="-122"/>
                <a:ea typeface="楷体_GB2312" pitchFamily="49" charset="-122"/>
              </a:rPr>
              <a:t>高分子链中单键的内旋转，可以使主链弯曲而具有柔性。</a:t>
            </a:r>
          </a:p>
          <a:p>
            <a:pPr marL="533400" indent="-533400">
              <a:spcAft>
                <a:spcPts val="1000"/>
              </a:spcAft>
              <a:buFont typeface="Wingdings" panose="05000000000000000000" pitchFamily="2" charset="2"/>
              <a:buNone/>
            </a:pPr>
            <a:r>
              <a:rPr lang="zh-CN" altLang="en-US" sz="2200" dirty="0">
                <a:solidFill>
                  <a:schemeClr val="accent1"/>
                </a:solidFill>
                <a:latin typeface="楷体_GB2312" pitchFamily="49" charset="-122"/>
                <a:ea typeface="楷体_GB2312" pitchFamily="49" charset="-122"/>
              </a:rPr>
              <a:t>③高分子链之间的作用力很大，互相之间可以发生交联。</a:t>
            </a:r>
          </a:p>
          <a:p>
            <a:pPr marL="533400" indent="-533400">
              <a:spcAft>
                <a:spcPts val="1000"/>
              </a:spcAft>
              <a:buFont typeface="Wingdings" panose="05000000000000000000" pitchFamily="2" charset="2"/>
              <a:buNone/>
            </a:pPr>
            <a:r>
              <a:rPr lang="zh-CN" altLang="en-US" sz="2200" dirty="0">
                <a:solidFill>
                  <a:schemeClr val="accent1"/>
                </a:solidFill>
                <a:latin typeface="楷体_GB2312" pitchFamily="49" charset="-122"/>
                <a:ea typeface="楷体_GB2312" pitchFamily="49" charset="-122"/>
              </a:rPr>
              <a:t>④高分子凝聚态结构的复杂性：</a:t>
            </a:r>
            <a:r>
              <a:rPr lang="zh-CN" altLang="en-US" sz="2200" dirty="0">
                <a:latin typeface="楷体_GB2312" pitchFamily="49" charset="-122"/>
                <a:ea typeface="楷体_GB2312" pitchFamily="49" charset="-122"/>
              </a:rPr>
              <a:t>晶态、非晶态，球晶、串晶、单晶、伸直链晶等。其聚集态结构对高分子材料的物理性能有很重要的影响。</a:t>
            </a:r>
          </a:p>
          <a:p>
            <a:pPr marL="533400" indent="-533400">
              <a:buFont typeface="Wingdings" panose="05000000000000000000" pitchFamily="2" charset="2"/>
              <a:buNone/>
            </a:pPr>
            <a:r>
              <a:rPr lang="zh-CN" altLang="en-US" sz="2200" dirty="0">
                <a:solidFill>
                  <a:schemeClr val="accent1"/>
                </a:solidFill>
                <a:ea typeface="楷体_GB2312" pitchFamily="49" charset="-122"/>
              </a:rPr>
              <a:t>⑤</a:t>
            </a:r>
            <a:r>
              <a:rPr lang="zh-CN" altLang="en-US" sz="2200" dirty="0">
                <a:solidFill>
                  <a:schemeClr val="accent1"/>
                </a:solidFill>
                <a:latin typeface="楷体_GB2312" pitchFamily="49" charset="-122"/>
                <a:ea typeface="楷体_GB2312" pitchFamily="49" charset="-122"/>
              </a:rPr>
              <a:t>高分子材料中常有一些添加剂，使分子结构复杂化。</a:t>
            </a:r>
          </a:p>
        </p:txBody>
      </p:sp>
      <p:sp>
        <p:nvSpPr>
          <p:cNvPr id="6" name="灯片编号占位符 5">
            <a:extLst>
              <a:ext uri="{FF2B5EF4-FFF2-40B4-BE49-F238E27FC236}">
                <a16:creationId xmlns:a16="http://schemas.microsoft.com/office/drawing/2014/main" id="{E7F9F40B-D7B0-4A5B-9905-14E5C7441626}"/>
              </a:ext>
            </a:extLst>
          </p:cNvPr>
          <p:cNvSpPr>
            <a:spLocks noGrp="1"/>
          </p:cNvSpPr>
          <p:nvPr>
            <p:ph type="sldNum" sz="quarter" idx="12"/>
          </p:nvPr>
        </p:nvSpPr>
        <p:spPr/>
        <p:txBody>
          <a:bodyPr/>
          <a:lstStyle/>
          <a:p>
            <a:pPr>
              <a:defRPr/>
            </a:pPr>
            <a:fld id="{CC46EA80-4DF7-4B25-B126-7165FFA2275B}" type="slidenum">
              <a:rPr lang="en-US" altLang="zh-CN"/>
              <a:pPr>
                <a:defRPr/>
              </a:pPr>
              <a:t>20</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8178"/>
                                        </p:tgtEl>
                                        <p:attrNameLst>
                                          <p:attrName>style.visibility</p:attrName>
                                        </p:attrNameLst>
                                      </p:cBhvr>
                                      <p:to>
                                        <p:strVal val="visible"/>
                                      </p:to>
                                    </p:set>
                                    <p:anim calcmode="lin" valueType="num">
                                      <p:cBhvr additive="base">
                                        <p:cTn id="7" dur="500" fill="hold"/>
                                        <p:tgtEl>
                                          <p:spTgt spid="178178"/>
                                        </p:tgtEl>
                                        <p:attrNameLst>
                                          <p:attrName>ppt_x</p:attrName>
                                        </p:attrNameLst>
                                      </p:cBhvr>
                                      <p:tavLst>
                                        <p:tav tm="0">
                                          <p:val>
                                            <p:strVal val="0-#ppt_w/2"/>
                                          </p:val>
                                        </p:tav>
                                        <p:tav tm="100000">
                                          <p:val>
                                            <p:strVal val="#ppt_x"/>
                                          </p:val>
                                        </p:tav>
                                      </p:tavLst>
                                    </p:anim>
                                    <p:anim calcmode="lin" valueType="num">
                                      <p:cBhvr additive="base">
                                        <p:cTn id="8" dur="500" fill="hold"/>
                                        <p:tgtEl>
                                          <p:spTgt spid="17817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178179"/>
                                        </p:tgtEl>
                                        <p:attrNameLst>
                                          <p:attrName>style.visibility</p:attrName>
                                        </p:attrNameLst>
                                      </p:cBhvr>
                                      <p:to>
                                        <p:strVal val="visible"/>
                                      </p:to>
                                    </p:set>
                                    <p:animEffect transition="in" filter="dissolve">
                                      <p:cBhvr>
                                        <p:cTn id="12" dur="500"/>
                                        <p:tgtEl>
                                          <p:spTgt spid="178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animBg="1" autoUpdateAnimBg="0"/>
      <p:bldP spid="17817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26" name="Text Box 18">
            <a:extLst>
              <a:ext uri="{FF2B5EF4-FFF2-40B4-BE49-F238E27FC236}">
                <a16:creationId xmlns:a16="http://schemas.microsoft.com/office/drawing/2014/main" id="{F0749ED6-74CA-4AA6-8A05-A5C121FF9E0D}"/>
              </a:ext>
            </a:extLst>
          </p:cNvPr>
          <p:cNvSpPr>
            <a:spLocks noGrp="1" noChangeArrowheads="1"/>
          </p:cNvSpPr>
          <p:nvPr>
            <p:ph type="title"/>
          </p:nvPr>
        </p:nvSpPr>
        <p:spPr>
          <a:xfrm>
            <a:off x="392113" y="443850"/>
            <a:ext cx="6480000" cy="576000"/>
          </a:xfrm>
          <a:solidFill>
            <a:schemeClr val="accent4"/>
          </a:solidFill>
        </p:spPr>
        <p:txBody>
          <a:bodyPr/>
          <a:lstStyle/>
          <a:p>
            <a:pPr>
              <a:spcBef>
                <a:spcPct val="50000"/>
              </a:spcBef>
            </a:pPr>
            <a:r>
              <a:rPr lang="zh-CN" altLang="en-US" sz="3200" dirty="0">
                <a:latin typeface="微软雅黑" panose="020B0503020204020204" pitchFamily="34" charset="-122"/>
                <a:ea typeface="微软雅黑" panose="020B0503020204020204" pitchFamily="34" charset="-122"/>
              </a:rPr>
              <a:t>高聚物结构研究的内容</a:t>
            </a:r>
          </a:p>
        </p:txBody>
      </p:sp>
      <p:sp>
        <p:nvSpPr>
          <p:cNvPr id="25" name="灯片编号占位符 5">
            <a:extLst>
              <a:ext uri="{FF2B5EF4-FFF2-40B4-BE49-F238E27FC236}">
                <a16:creationId xmlns:a16="http://schemas.microsoft.com/office/drawing/2014/main" id="{29C77B59-C2A0-4892-97B2-9A830AEA6AD8}"/>
              </a:ext>
            </a:extLst>
          </p:cNvPr>
          <p:cNvSpPr>
            <a:spLocks noGrp="1"/>
          </p:cNvSpPr>
          <p:nvPr>
            <p:ph type="sldNum" sz="quarter" idx="12"/>
          </p:nvPr>
        </p:nvSpPr>
        <p:spPr/>
        <p:txBody>
          <a:bodyPr/>
          <a:lstStyle/>
          <a:p>
            <a:pPr>
              <a:defRPr/>
            </a:pPr>
            <a:fld id="{C2BAE99E-BED7-4020-8417-ED878FC356B2}" type="slidenum">
              <a:rPr lang="en-US" altLang="zh-CN"/>
              <a:pPr>
                <a:defRPr/>
              </a:pPr>
              <a:t>21</a:t>
            </a:fld>
            <a:endParaRPr lang="en-US" altLang="zh-CN"/>
          </a:p>
        </p:txBody>
      </p:sp>
      <p:sp>
        <p:nvSpPr>
          <p:cNvPr id="14340" name="Text Box 2">
            <a:extLst>
              <a:ext uri="{FF2B5EF4-FFF2-40B4-BE49-F238E27FC236}">
                <a16:creationId xmlns:a16="http://schemas.microsoft.com/office/drawing/2014/main" id="{B71EF1E4-2CCE-4D85-9090-8C60E75C53F6}"/>
              </a:ext>
            </a:extLst>
          </p:cNvPr>
          <p:cNvSpPr txBox="1">
            <a:spLocks noChangeArrowheads="1"/>
          </p:cNvSpPr>
          <p:nvPr/>
        </p:nvSpPr>
        <p:spPr bwMode="auto">
          <a:xfrm>
            <a:off x="6444208" y="2181965"/>
            <a:ext cx="1296987" cy="307777"/>
          </a:xfrm>
          <a:prstGeom prst="rect">
            <a:avLst/>
          </a:prstGeom>
          <a:noFill/>
          <a:ln w="38100">
            <a:solidFill>
              <a:schemeClr val="accent4"/>
            </a:solidFill>
          </a:ln>
        </p:spPr>
        <p:style>
          <a:lnRef idx="2">
            <a:schemeClr val="dk1"/>
          </a:lnRef>
          <a:fillRef idx="1">
            <a:schemeClr val="lt1"/>
          </a:fillRef>
          <a:effectRef idx="0">
            <a:schemeClr val="dk1"/>
          </a:effectRef>
          <a:fontRef idx="minor">
            <a:schemeClr val="dk1"/>
          </a:fontRef>
        </p:style>
        <p:txBody>
          <a:bodyPr wrap="squar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zh-CN" altLang="en-US" sz="2000" dirty="0">
                <a:solidFill>
                  <a:schemeClr val="accent1"/>
                </a:solidFill>
                <a:latin typeface="Times New Roman" panose="02020603050405020304" pitchFamily="18" charset="0"/>
                <a:ea typeface="楷体_GB2312" pitchFamily="49" charset="-122"/>
              </a:rPr>
              <a:t>一级结构</a:t>
            </a:r>
          </a:p>
        </p:txBody>
      </p:sp>
      <p:sp>
        <p:nvSpPr>
          <p:cNvPr id="14341" name="Text Box 3">
            <a:extLst>
              <a:ext uri="{FF2B5EF4-FFF2-40B4-BE49-F238E27FC236}">
                <a16:creationId xmlns:a16="http://schemas.microsoft.com/office/drawing/2014/main" id="{00E3D14C-1C34-4994-A1CA-9537141CD1BE}"/>
              </a:ext>
            </a:extLst>
          </p:cNvPr>
          <p:cNvSpPr txBox="1">
            <a:spLocks noChangeArrowheads="1"/>
          </p:cNvSpPr>
          <p:nvPr/>
        </p:nvSpPr>
        <p:spPr bwMode="auto">
          <a:xfrm>
            <a:off x="6460233" y="3571520"/>
            <a:ext cx="1296987" cy="327025"/>
          </a:xfrm>
          <a:prstGeom prst="rect">
            <a:avLst/>
          </a:prstGeom>
          <a:noFill/>
          <a:ln w="38100">
            <a:solidFill>
              <a:schemeClr val="accent4"/>
            </a:solidFill>
          </a:ln>
        </p:spPr>
        <p:style>
          <a:lnRef idx="2">
            <a:schemeClr val="dk1"/>
          </a:lnRef>
          <a:fillRef idx="1">
            <a:schemeClr val="lt1"/>
          </a:fillRef>
          <a:effectRef idx="0">
            <a:schemeClr val="dk1"/>
          </a:effectRef>
          <a:fontRef idx="minor">
            <a:schemeClr val="dk1"/>
          </a:fontRef>
        </p:style>
        <p:txBody>
          <a:bodyPr lIns="36000" tIns="10800" rIns="36000" bIns="1080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zh-CN" altLang="en-US" sz="2000" dirty="0">
                <a:solidFill>
                  <a:schemeClr val="accent1"/>
                </a:solidFill>
                <a:latin typeface="Times New Roman" panose="02020603050405020304" pitchFamily="18" charset="0"/>
                <a:ea typeface="楷体_GB2312" pitchFamily="49" charset="-122"/>
              </a:rPr>
              <a:t>二级结构</a:t>
            </a:r>
          </a:p>
        </p:txBody>
      </p:sp>
      <p:sp>
        <p:nvSpPr>
          <p:cNvPr id="14342" name="Text Box 4">
            <a:extLst>
              <a:ext uri="{FF2B5EF4-FFF2-40B4-BE49-F238E27FC236}">
                <a16:creationId xmlns:a16="http://schemas.microsoft.com/office/drawing/2014/main" id="{5B9F130C-DA7E-4744-A4F9-8A6D70C0D812}"/>
              </a:ext>
            </a:extLst>
          </p:cNvPr>
          <p:cNvSpPr txBox="1">
            <a:spLocks noChangeArrowheads="1"/>
          </p:cNvSpPr>
          <p:nvPr/>
        </p:nvSpPr>
        <p:spPr bwMode="auto">
          <a:xfrm>
            <a:off x="1390105" y="2935575"/>
            <a:ext cx="1866403" cy="307777"/>
          </a:xfrm>
          <a:prstGeom prst="rect">
            <a:avLst/>
          </a:prstGeom>
          <a:solidFill>
            <a:schemeClr val="accent4">
              <a:lumMod val="40000"/>
              <a:lumOff val="60000"/>
            </a:schemeClr>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anchor="ctr" anchorCtr="1">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000" dirty="0">
                <a:solidFill>
                  <a:schemeClr val="accent1"/>
                </a:solidFill>
                <a:latin typeface="Times New Roman" panose="02020603050405020304" pitchFamily="18" charset="0"/>
                <a:ea typeface="楷体_GB2312" pitchFamily="49" charset="-122"/>
              </a:rPr>
              <a:t>高分子链的结构</a:t>
            </a:r>
          </a:p>
        </p:txBody>
      </p:sp>
      <p:sp>
        <p:nvSpPr>
          <p:cNvPr id="196613" name="Text Box 5">
            <a:extLst>
              <a:ext uri="{FF2B5EF4-FFF2-40B4-BE49-F238E27FC236}">
                <a16:creationId xmlns:a16="http://schemas.microsoft.com/office/drawing/2014/main" id="{E89BAED7-9F74-4366-86D5-55142375E800}"/>
              </a:ext>
            </a:extLst>
          </p:cNvPr>
          <p:cNvSpPr txBox="1">
            <a:spLocks noChangeArrowheads="1"/>
          </p:cNvSpPr>
          <p:nvPr/>
        </p:nvSpPr>
        <p:spPr bwMode="auto">
          <a:xfrm>
            <a:off x="1489076" y="5386388"/>
            <a:ext cx="1668462" cy="406400"/>
          </a:xfrm>
          <a:prstGeom prst="rect">
            <a:avLst/>
          </a:prstGeom>
          <a:solidFill>
            <a:schemeClr val="accent4">
              <a:lumMod val="40000"/>
              <a:lumOff val="60000"/>
            </a:schemeClr>
          </a:solidFill>
          <a:ln>
            <a:noFill/>
            <a:headEnd/>
            <a:tailEnd/>
          </a:ln>
        </p:spPr>
        <p:style>
          <a:lnRef idx="2">
            <a:schemeClr val="dk1"/>
          </a:lnRef>
          <a:fillRef idx="1">
            <a:schemeClr val="lt1"/>
          </a:fillRef>
          <a:effectRef idx="0">
            <a:schemeClr val="dk1"/>
          </a:effectRef>
          <a:fontRef idx="minor">
            <a:schemeClr val="dk1"/>
          </a:fontRef>
        </p:style>
        <p:txBody>
          <a:bodyPr lIns="36000" rIns="36000">
            <a:spAutoFit/>
          </a:bodyPr>
          <a:lstStyle/>
          <a:p>
            <a:pPr algn="ctr" eaLnBrk="1" fontAlgn="auto" hangingPunct="1">
              <a:spcBef>
                <a:spcPts val="0"/>
              </a:spcBef>
              <a:spcAft>
                <a:spcPts val="0"/>
              </a:spcAft>
              <a:defRPr/>
            </a:pPr>
            <a:r>
              <a:rPr kumimoji="1" lang="zh-CN" altLang="en-US" sz="2000" dirty="0">
                <a:solidFill>
                  <a:schemeClr val="accent1"/>
                </a:solidFill>
                <a:latin typeface="+mn-lt"/>
                <a:ea typeface="楷体_GB2312" pitchFamily="49" charset="-122"/>
              </a:rPr>
              <a:t>聚集态结构</a:t>
            </a:r>
          </a:p>
        </p:txBody>
      </p:sp>
      <p:sp>
        <p:nvSpPr>
          <p:cNvPr id="14345" name="Text Box 7">
            <a:extLst>
              <a:ext uri="{FF2B5EF4-FFF2-40B4-BE49-F238E27FC236}">
                <a16:creationId xmlns:a16="http://schemas.microsoft.com/office/drawing/2014/main" id="{2530A8EE-178E-4911-AC6A-5C34FC7DC49B}"/>
              </a:ext>
            </a:extLst>
          </p:cNvPr>
          <p:cNvSpPr txBox="1">
            <a:spLocks noChangeArrowheads="1"/>
          </p:cNvSpPr>
          <p:nvPr/>
        </p:nvSpPr>
        <p:spPr bwMode="auto">
          <a:xfrm>
            <a:off x="4046360" y="4684994"/>
            <a:ext cx="1536257" cy="1538883"/>
          </a:xfrm>
          <a:prstGeom prst="rect">
            <a:avLst/>
          </a:prstGeom>
          <a:solidFill>
            <a:schemeClr val="accent4">
              <a:lumMod val="40000"/>
              <a:lumOff val="60000"/>
            </a:schemeClr>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anchor="ctr" anchorCtr="1">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dirty="0">
                <a:solidFill>
                  <a:schemeClr val="accent1"/>
                </a:solidFill>
                <a:latin typeface="Times New Roman" panose="02020603050405020304" pitchFamily="18" charset="0"/>
                <a:ea typeface="楷体_GB2312" pitchFamily="49" charset="-122"/>
              </a:rPr>
              <a:t>晶态结构</a:t>
            </a:r>
          </a:p>
          <a:p>
            <a:pPr eaLnBrk="1" hangingPunct="1"/>
            <a:r>
              <a:rPr kumimoji="1" lang="zh-CN" altLang="en-US" sz="2000" dirty="0">
                <a:solidFill>
                  <a:schemeClr val="accent1"/>
                </a:solidFill>
                <a:latin typeface="Times New Roman" panose="02020603050405020304" pitchFamily="18" charset="0"/>
                <a:ea typeface="楷体_GB2312" pitchFamily="49" charset="-122"/>
              </a:rPr>
              <a:t>非晶态结构</a:t>
            </a:r>
          </a:p>
          <a:p>
            <a:pPr eaLnBrk="1" hangingPunct="1"/>
            <a:r>
              <a:rPr kumimoji="1" lang="zh-CN" altLang="en-US" sz="2000" dirty="0">
                <a:solidFill>
                  <a:schemeClr val="accent1"/>
                </a:solidFill>
                <a:latin typeface="Times New Roman" panose="02020603050405020304" pitchFamily="18" charset="0"/>
                <a:ea typeface="楷体_GB2312" pitchFamily="49" charset="-122"/>
              </a:rPr>
              <a:t>取向态结构</a:t>
            </a:r>
          </a:p>
          <a:p>
            <a:pPr eaLnBrk="1" hangingPunct="1"/>
            <a:r>
              <a:rPr kumimoji="1" lang="zh-CN" altLang="en-US" sz="2000" dirty="0">
                <a:solidFill>
                  <a:schemeClr val="accent1"/>
                </a:solidFill>
                <a:latin typeface="Times New Roman" panose="02020603050405020304" pitchFamily="18" charset="0"/>
                <a:ea typeface="楷体_GB2312" pitchFamily="49" charset="-122"/>
              </a:rPr>
              <a:t>液晶态结构</a:t>
            </a:r>
          </a:p>
          <a:p>
            <a:pPr eaLnBrk="1" hangingPunct="1"/>
            <a:r>
              <a:rPr kumimoji="1" lang="zh-CN" altLang="en-US" sz="2000" dirty="0">
                <a:solidFill>
                  <a:schemeClr val="accent1"/>
                </a:solidFill>
                <a:latin typeface="Times New Roman" panose="02020603050405020304" pitchFamily="18" charset="0"/>
                <a:ea typeface="楷体_GB2312" pitchFamily="49" charset="-122"/>
              </a:rPr>
              <a:t>织态结构</a:t>
            </a:r>
          </a:p>
        </p:txBody>
      </p:sp>
      <p:sp>
        <p:nvSpPr>
          <p:cNvPr id="14346" name="Text Box 8">
            <a:extLst>
              <a:ext uri="{FF2B5EF4-FFF2-40B4-BE49-F238E27FC236}">
                <a16:creationId xmlns:a16="http://schemas.microsoft.com/office/drawing/2014/main" id="{416387C8-4A28-4091-8A02-671EB525FC57}"/>
              </a:ext>
            </a:extLst>
          </p:cNvPr>
          <p:cNvSpPr txBox="1">
            <a:spLocks noChangeArrowheads="1"/>
          </p:cNvSpPr>
          <p:nvPr/>
        </p:nvSpPr>
        <p:spPr bwMode="auto">
          <a:xfrm>
            <a:off x="374112" y="3409544"/>
            <a:ext cx="492443" cy="2057400"/>
          </a:xfrm>
          <a:prstGeom prst="rect">
            <a:avLst/>
          </a:prstGeom>
          <a:solidFill>
            <a:schemeClr val="accent4">
              <a:lumMod val="40000"/>
              <a:lumOff val="60000"/>
            </a:schemeClr>
          </a:solidFill>
          <a:ln>
            <a:noFill/>
            <a:headEnd/>
            <a:tailEnd/>
          </a:ln>
        </p:spPr>
        <p:style>
          <a:lnRef idx="2">
            <a:schemeClr val="dk1"/>
          </a:lnRef>
          <a:fillRef idx="1">
            <a:schemeClr val="lt1"/>
          </a:fillRef>
          <a:effectRef idx="0">
            <a:schemeClr val="dk1"/>
          </a:effectRef>
          <a:fontRef idx="minor">
            <a:schemeClr val="dk1"/>
          </a:fontRef>
        </p:style>
        <p:txBody>
          <a:bodyPr vert="eaVert">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000" dirty="0">
                <a:solidFill>
                  <a:schemeClr val="accent1"/>
                </a:solidFill>
                <a:latin typeface="Times New Roman" panose="02020603050405020304" pitchFamily="18" charset="0"/>
                <a:ea typeface="楷体_GB2312" pitchFamily="49" charset="-122"/>
              </a:rPr>
              <a:t>高聚物的结构</a:t>
            </a:r>
          </a:p>
        </p:txBody>
      </p:sp>
      <p:sp>
        <p:nvSpPr>
          <p:cNvPr id="14356" name="Rectangle 19">
            <a:extLst>
              <a:ext uri="{FF2B5EF4-FFF2-40B4-BE49-F238E27FC236}">
                <a16:creationId xmlns:a16="http://schemas.microsoft.com/office/drawing/2014/main" id="{5059751C-D72E-4EC9-9E45-75D137FEB340}"/>
              </a:ext>
            </a:extLst>
          </p:cNvPr>
          <p:cNvSpPr>
            <a:spLocks noChangeArrowheads="1"/>
          </p:cNvSpPr>
          <p:nvPr/>
        </p:nvSpPr>
        <p:spPr bwMode="auto">
          <a:xfrm>
            <a:off x="6519979" y="5302599"/>
            <a:ext cx="1206500" cy="350838"/>
          </a:xfrm>
          <a:prstGeom prst="rect">
            <a:avLst/>
          </a:prstGeom>
          <a:noFill/>
          <a:ln w="38100">
            <a:solidFill>
              <a:schemeClr val="accent4"/>
            </a:solidFill>
            <a:miter lim="800000"/>
            <a:headEnd type="none" w="sm" len="sm"/>
            <a:tailEnd type="none" w="sm" len="sm"/>
          </a:ln>
        </p:spPr>
        <p:style>
          <a:lnRef idx="2">
            <a:schemeClr val="dk1"/>
          </a:lnRef>
          <a:fillRef idx="1">
            <a:schemeClr val="lt1"/>
          </a:fillRef>
          <a:effectRef idx="0">
            <a:schemeClr val="dk1"/>
          </a:effectRef>
          <a:fontRef idx="minor">
            <a:schemeClr val="dk1"/>
          </a:fontRef>
        </p:style>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dirty="0">
                <a:solidFill>
                  <a:schemeClr val="accent1"/>
                </a:solidFill>
                <a:latin typeface="Times New Roman" panose="02020603050405020304" pitchFamily="18" charset="0"/>
                <a:ea typeface="楷体_GB2312" pitchFamily="49" charset="-122"/>
              </a:rPr>
              <a:t>三级结构</a:t>
            </a:r>
          </a:p>
        </p:txBody>
      </p:sp>
      <p:sp>
        <p:nvSpPr>
          <p:cNvPr id="14357" name="Rectangle 20">
            <a:extLst>
              <a:ext uri="{FF2B5EF4-FFF2-40B4-BE49-F238E27FC236}">
                <a16:creationId xmlns:a16="http://schemas.microsoft.com/office/drawing/2014/main" id="{E2CDC0B3-5725-4095-993D-10BD0BA9653C}"/>
              </a:ext>
            </a:extLst>
          </p:cNvPr>
          <p:cNvSpPr>
            <a:spLocks noChangeArrowheads="1"/>
          </p:cNvSpPr>
          <p:nvPr/>
        </p:nvSpPr>
        <p:spPr bwMode="auto">
          <a:xfrm>
            <a:off x="4224338" y="2197100"/>
            <a:ext cx="1035050" cy="317500"/>
          </a:xfrm>
          <a:prstGeom prst="rect">
            <a:avLst/>
          </a:prstGeom>
          <a:solidFill>
            <a:schemeClr val="accent4">
              <a:lumMod val="40000"/>
              <a:lumOff val="60000"/>
            </a:schemeClr>
          </a:solidFill>
          <a:ln>
            <a:noFill/>
            <a:headEnd type="none" w="sm" len="sm"/>
            <a:tailEnd type="none" w="sm" len="sm"/>
          </a:ln>
        </p:spPr>
        <p:style>
          <a:lnRef idx="2">
            <a:schemeClr val="dk1"/>
          </a:lnRef>
          <a:fillRef idx="1">
            <a:schemeClr val="lt1"/>
          </a:fillRef>
          <a:effectRef idx="0">
            <a:schemeClr val="dk1"/>
          </a:effectRef>
          <a:fontRef idx="minor">
            <a:schemeClr val="dk1"/>
          </a:fontRef>
        </p:style>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a:solidFill>
                  <a:schemeClr val="accent1"/>
                </a:solidFill>
                <a:latin typeface="Times New Roman" panose="02020603050405020304" pitchFamily="18" charset="0"/>
                <a:ea typeface="楷体_GB2312" pitchFamily="49" charset="-122"/>
              </a:rPr>
              <a:t>近程结构</a:t>
            </a:r>
          </a:p>
        </p:txBody>
      </p:sp>
      <p:sp>
        <p:nvSpPr>
          <p:cNvPr id="14358" name="Rectangle 21">
            <a:extLst>
              <a:ext uri="{FF2B5EF4-FFF2-40B4-BE49-F238E27FC236}">
                <a16:creationId xmlns:a16="http://schemas.microsoft.com/office/drawing/2014/main" id="{C090331F-83E9-4A3F-8A7B-D2D5F00A6CC9}"/>
              </a:ext>
            </a:extLst>
          </p:cNvPr>
          <p:cNvSpPr>
            <a:spLocks noChangeArrowheads="1"/>
          </p:cNvSpPr>
          <p:nvPr/>
        </p:nvSpPr>
        <p:spPr bwMode="auto">
          <a:xfrm>
            <a:off x="4152701" y="3587540"/>
            <a:ext cx="1223963" cy="363538"/>
          </a:xfrm>
          <a:prstGeom prst="rect">
            <a:avLst/>
          </a:prstGeom>
          <a:solidFill>
            <a:schemeClr val="accent4">
              <a:lumMod val="40000"/>
              <a:lumOff val="60000"/>
            </a:schemeClr>
          </a:solidFill>
          <a:ln>
            <a:noFill/>
            <a:headEnd type="none" w="sm" len="sm"/>
            <a:tailEnd type="none" w="sm" len="sm"/>
          </a:ln>
        </p:spPr>
        <p:style>
          <a:lnRef idx="2">
            <a:schemeClr val="dk1"/>
          </a:lnRef>
          <a:fillRef idx="1">
            <a:schemeClr val="lt1"/>
          </a:fillRef>
          <a:effectRef idx="0">
            <a:schemeClr val="dk1"/>
          </a:effectRef>
          <a:fontRef idx="minor">
            <a:schemeClr val="dk1"/>
          </a:fontRef>
        </p:style>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dirty="0">
                <a:solidFill>
                  <a:schemeClr val="accent1"/>
                </a:solidFill>
                <a:latin typeface="Times New Roman" panose="02020603050405020304" pitchFamily="18" charset="0"/>
                <a:ea typeface="楷体_GB2312" pitchFamily="49" charset="-122"/>
              </a:rPr>
              <a:t>远程结构</a:t>
            </a:r>
          </a:p>
        </p:txBody>
      </p:sp>
      <p:sp>
        <p:nvSpPr>
          <p:cNvPr id="14359" name="Rectangle 22">
            <a:extLst>
              <a:ext uri="{FF2B5EF4-FFF2-40B4-BE49-F238E27FC236}">
                <a16:creationId xmlns:a16="http://schemas.microsoft.com/office/drawing/2014/main" id="{0E1AA72C-CCFC-4482-BED8-7DE83E909741}"/>
              </a:ext>
            </a:extLst>
          </p:cNvPr>
          <p:cNvSpPr>
            <a:spLocks noChangeArrowheads="1"/>
          </p:cNvSpPr>
          <p:nvPr/>
        </p:nvSpPr>
        <p:spPr bwMode="auto">
          <a:xfrm>
            <a:off x="299592" y="1555401"/>
            <a:ext cx="7849492" cy="353943"/>
          </a:xfrm>
          <a:prstGeom prst="rect">
            <a:avLst/>
          </a:prstGeom>
          <a:noFill/>
          <a:ln w="9525">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dirty="0">
                <a:solidFill>
                  <a:schemeClr val="accent1"/>
                </a:solidFill>
                <a:latin typeface="微软雅黑" panose="020B0503020204020204" pitchFamily="34" charset="-122"/>
                <a:ea typeface="微软雅黑" panose="020B0503020204020204" pitchFamily="34" charset="-122"/>
              </a:rPr>
              <a:t>高聚物结构是组成高分子的不同尺度的结构单元在空间的相对排列</a:t>
            </a:r>
            <a:r>
              <a:rPr kumimoji="1" lang="en-US" altLang="zh-CN" sz="2000" dirty="0">
                <a:solidFill>
                  <a:schemeClr val="accent1"/>
                </a:solidFill>
                <a:latin typeface="微软雅黑" panose="020B0503020204020204" pitchFamily="34" charset="-122"/>
                <a:ea typeface="微软雅黑" panose="020B0503020204020204" pitchFamily="34" charset="-122"/>
              </a:rPr>
              <a:t>.</a:t>
            </a:r>
          </a:p>
        </p:txBody>
      </p:sp>
      <p:sp>
        <p:nvSpPr>
          <p:cNvPr id="2" name="左大括号 1">
            <a:extLst>
              <a:ext uri="{FF2B5EF4-FFF2-40B4-BE49-F238E27FC236}">
                <a16:creationId xmlns:a16="http://schemas.microsoft.com/office/drawing/2014/main" id="{2E8295B7-A41E-4B8E-B6B1-55000867D95A}"/>
              </a:ext>
            </a:extLst>
          </p:cNvPr>
          <p:cNvSpPr/>
          <p:nvPr/>
        </p:nvSpPr>
        <p:spPr>
          <a:xfrm>
            <a:off x="954225" y="3182144"/>
            <a:ext cx="305407" cy="24074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中括号 5">
            <a:extLst>
              <a:ext uri="{FF2B5EF4-FFF2-40B4-BE49-F238E27FC236}">
                <a16:creationId xmlns:a16="http://schemas.microsoft.com/office/drawing/2014/main" id="{AF5B9696-F8F3-4A9C-BBE4-FDD6E538FC87}"/>
              </a:ext>
            </a:extLst>
          </p:cNvPr>
          <p:cNvSpPr/>
          <p:nvPr/>
        </p:nvSpPr>
        <p:spPr>
          <a:xfrm>
            <a:off x="3632113" y="4690352"/>
            <a:ext cx="219807" cy="153352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中括号 6">
            <a:extLst>
              <a:ext uri="{FF2B5EF4-FFF2-40B4-BE49-F238E27FC236}">
                <a16:creationId xmlns:a16="http://schemas.microsoft.com/office/drawing/2014/main" id="{C654EA6A-3F7B-4D88-B767-E2A393634B1D}"/>
              </a:ext>
            </a:extLst>
          </p:cNvPr>
          <p:cNvSpPr/>
          <p:nvPr/>
        </p:nvSpPr>
        <p:spPr>
          <a:xfrm>
            <a:off x="3588473" y="2362200"/>
            <a:ext cx="191935" cy="143865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196626"/>
                                        </p:tgtEl>
                                        <p:attrNameLst>
                                          <p:attrName>style.visibility</p:attrName>
                                        </p:attrNameLst>
                                      </p:cBhvr>
                                      <p:to>
                                        <p:strVal val="visible"/>
                                      </p:to>
                                    </p:set>
                                    <p:animEffect transition="in" filter="blinds(vertical)">
                                      <p:cBhvr>
                                        <p:cTn id="7" dur="500"/>
                                        <p:tgtEl>
                                          <p:spTgt spid="19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26"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CD231E4D-3A9D-4DD6-B1E6-0EB8C7295E22}"/>
              </a:ext>
            </a:extLst>
          </p:cNvPr>
          <p:cNvSpPr>
            <a:spLocks noGrp="1" noChangeArrowheads="1"/>
          </p:cNvSpPr>
          <p:nvPr>
            <p:ph type="title"/>
          </p:nvPr>
        </p:nvSpPr>
        <p:spPr>
          <a:xfrm>
            <a:off x="628650" y="365125"/>
            <a:ext cx="6480000" cy="576000"/>
          </a:xfrm>
          <a:solidFill>
            <a:schemeClr val="accent4"/>
          </a:solidFill>
        </p:spPr>
        <p:txBody>
          <a:bodyPr/>
          <a:lstStyle/>
          <a:p>
            <a:r>
              <a:rPr lang="zh-CN" altLang="en-US" sz="3200" dirty="0">
                <a:latin typeface="微软雅黑" panose="020B0503020204020204" pitchFamily="34" charset="-122"/>
                <a:ea typeface="微软雅黑" panose="020B0503020204020204" pitchFamily="34" charset="-122"/>
              </a:rPr>
              <a:t>高分子的链结构</a:t>
            </a:r>
          </a:p>
        </p:txBody>
      </p:sp>
      <p:sp>
        <p:nvSpPr>
          <p:cNvPr id="15363" name="Rectangle 8">
            <a:extLst>
              <a:ext uri="{FF2B5EF4-FFF2-40B4-BE49-F238E27FC236}">
                <a16:creationId xmlns:a16="http://schemas.microsoft.com/office/drawing/2014/main" id="{7F27F69D-2623-48E4-968B-4F04E25A406C}"/>
              </a:ext>
            </a:extLst>
          </p:cNvPr>
          <p:cNvSpPr>
            <a:spLocks noGrp="1" noChangeArrowheads="1"/>
          </p:cNvSpPr>
          <p:nvPr>
            <p:ph idx="1"/>
          </p:nvPr>
        </p:nvSpPr>
        <p:spPr bwMode="auto">
          <a:xfrm>
            <a:off x="539750" y="1989138"/>
            <a:ext cx="8147050" cy="4114800"/>
          </a:xfrm>
        </p:spPr>
        <p:txBody>
          <a:bodyPr wrap="square" numCol="1" anchor="t" anchorCtr="0" compatLnSpc="1">
            <a:prstTxWarp prst="textNoShape">
              <a:avLst/>
            </a:prstTxWarp>
          </a:bodyPr>
          <a:lstStyle/>
          <a:p>
            <a:pPr>
              <a:lnSpc>
                <a:spcPct val="130000"/>
              </a:lnSpc>
              <a:buFont typeface="Wingdings" panose="05000000000000000000" pitchFamily="2" charset="2"/>
              <a:buNone/>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高分子的链结构是指单个高分子链的结构与形态</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包括两个结构层次上的内容</a:t>
            </a:r>
            <a:r>
              <a:rPr lang="en-US" altLang="zh-CN" b="1" dirty="0">
                <a:latin typeface="微软雅黑" panose="020B0503020204020204" pitchFamily="34" charset="-122"/>
                <a:ea typeface="微软雅黑" panose="020B0503020204020204" pitchFamily="34" charset="-122"/>
              </a:rPr>
              <a:t>:</a:t>
            </a:r>
          </a:p>
          <a:p>
            <a:pPr lvl="1">
              <a:lnSpc>
                <a:spcPct val="130000"/>
              </a:lnSpc>
            </a:pPr>
            <a:endParaRPr lang="en-US" altLang="zh-CN" sz="800" b="1" dirty="0">
              <a:latin typeface="微软雅黑" panose="020B0503020204020204" pitchFamily="34" charset="-122"/>
              <a:ea typeface="微软雅黑" panose="020B0503020204020204" pitchFamily="34" charset="-122"/>
            </a:endParaRPr>
          </a:p>
          <a:p>
            <a:pPr lvl="1">
              <a:lnSpc>
                <a:spcPct val="130000"/>
              </a:lnSpc>
            </a:pPr>
            <a:r>
              <a:rPr lang="zh-CN" altLang="en-US" b="1" dirty="0">
                <a:latin typeface="微软雅黑" panose="020B0503020204020204" pitchFamily="34" charset="-122"/>
                <a:ea typeface="微软雅黑" panose="020B0503020204020204" pitchFamily="34" charset="-122"/>
              </a:rPr>
              <a:t>一次结构</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近程结构</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是构成的最基本微观结构，包括其组成和构型。</a:t>
            </a:r>
            <a:endParaRPr lang="en-US" altLang="zh-CN" b="1" dirty="0">
              <a:latin typeface="微软雅黑" panose="020B0503020204020204" pitchFamily="34" charset="-122"/>
              <a:ea typeface="微软雅黑" panose="020B0503020204020204" pitchFamily="34" charset="-122"/>
            </a:endParaRPr>
          </a:p>
          <a:p>
            <a:pPr marL="342900" lvl="1" indent="0">
              <a:lnSpc>
                <a:spcPct val="130000"/>
              </a:lnSpc>
              <a:buNone/>
            </a:pPr>
            <a:r>
              <a:rPr lang="zh-CN" altLang="en-US" b="1" dirty="0">
                <a:latin typeface="微软雅黑" panose="020B0503020204020204" pitchFamily="34" charset="-122"/>
                <a:ea typeface="微软雅黑" panose="020B0503020204020204" pitchFamily="34" charset="-122"/>
              </a:rPr>
              <a:t>（可以理解为与链节有关的结构）</a:t>
            </a:r>
          </a:p>
          <a:p>
            <a:pPr lvl="1">
              <a:lnSpc>
                <a:spcPct val="130000"/>
              </a:lnSpc>
            </a:pPr>
            <a:r>
              <a:rPr lang="zh-CN" altLang="en-US" b="1" dirty="0">
                <a:latin typeface="微软雅黑" panose="020B0503020204020204" pitchFamily="34" charset="-122"/>
                <a:ea typeface="微软雅黑" panose="020B0503020204020204" pitchFamily="34" charset="-122"/>
              </a:rPr>
              <a:t>二次结构</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远程结构</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大分子链的空间结构</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构象</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以及链的柔顺性等。</a:t>
            </a:r>
            <a:endParaRPr lang="en-US" altLang="zh-CN" b="1" dirty="0">
              <a:latin typeface="微软雅黑" panose="020B0503020204020204" pitchFamily="34" charset="-122"/>
              <a:ea typeface="微软雅黑" panose="020B0503020204020204" pitchFamily="34" charset="-122"/>
            </a:endParaRPr>
          </a:p>
          <a:p>
            <a:pPr marL="342900" lvl="1" indent="0">
              <a:lnSpc>
                <a:spcPct val="130000"/>
              </a:lnSpc>
              <a:buNone/>
            </a:pPr>
            <a:r>
              <a:rPr lang="zh-CN" altLang="en-US" b="1" dirty="0">
                <a:latin typeface="微软雅黑" panose="020B0503020204020204" pitchFamily="34" charset="-122"/>
                <a:ea typeface="微软雅黑" panose="020B0503020204020204" pitchFamily="34" charset="-122"/>
              </a:rPr>
              <a:t>（可以理解为与整条链有关的结构）</a:t>
            </a:r>
          </a:p>
        </p:txBody>
      </p:sp>
      <p:sp>
        <p:nvSpPr>
          <p:cNvPr id="6" name="灯片编号占位符 5">
            <a:extLst>
              <a:ext uri="{FF2B5EF4-FFF2-40B4-BE49-F238E27FC236}">
                <a16:creationId xmlns:a16="http://schemas.microsoft.com/office/drawing/2014/main" id="{C83D2DCF-5B2C-4DDA-B579-7017A7D34747}"/>
              </a:ext>
            </a:extLst>
          </p:cNvPr>
          <p:cNvSpPr>
            <a:spLocks noGrp="1"/>
          </p:cNvSpPr>
          <p:nvPr>
            <p:ph type="sldNum" sz="quarter" idx="12"/>
          </p:nvPr>
        </p:nvSpPr>
        <p:spPr/>
        <p:txBody>
          <a:bodyPr/>
          <a:lstStyle/>
          <a:p>
            <a:pPr>
              <a:defRPr/>
            </a:pPr>
            <a:fld id="{6F2F7D77-2CE9-44C4-96D0-C0FE7EA65D45}" type="slidenum">
              <a:rPr lang="en-US" altLang="zh-CN"/>
              <a:pPr>
                <a:defRPr/>
              </a:pPr>
              <a:t>22</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a:extLst>
              <a:ext uri="{FF2B5EF4-FFF2-40B4-BE49-F238E27FC236}">
                <a16:creationId xmlns:a16="http://schemas.microsoft.com/office/drawing/2014/main" id="{5F7C8612-880A-4EB9-88DC-BD69A5E7333C}"/>
              </a:ext>
            </a:extLst>
          </p:cNvPr>
          <p:cNvSpPr>
            <a:spLocks noGrp="1"/>
          </p:cNvSpPr>
          <p:nvPr>
            <p:ph type="sldNum" sz="quarter" idx="12"/>
          </p:nvPr>
        </p:nvSpPr>
        <p:spPr/>
        <p:txBody>
          <a:bodyPr/>
          <a:lstStyle/>
          <a:p>
            <a:pPr>
              <a:defRPr/>
            </a:pPr>
            <a:fld id="{4C8C3EA2-5970-4662-9D69-9B65BE7CBAD3}" type="slidenum">
              <a:rPr lang="en-US" altLang="zh-CN"/>
              <a:pPr>
                <a:defRPr/>
              </a:pPr>
              <a:t>23</a:t>
            </a:fld>
            <a:endParaRPr lang="en-US" altLang="zh-CN"/>
          </a:p>
        </p:txBody>
      </p:sp>
      <p:sp>
        <p:nvSpPr>
          <p:cNvPr id="67588" name="Text Box 1028">
            <a:extLst>
              <a:ext uri="{FF2B5EF4-FFF2-40B4-BE49-F238E27FC236}">
                <a16:creationId xmlns:a16="http://schemas.microsoft.com/office/drawing/2014/main" id="{1DD0E8D6-2FC7-4365-8DBE-65E213E4FADE}"/>
              </a:ext>
            </a:extLst>
          </p:cNvPr>
          <p:cNvSpPr txBox="1">
            <a:spLocks noChangeArrowheads="1"/>
          </p:cNvSpPr>
          <p:nvPr/>
        </p:nvSpPr>
        <p:spPr bwMode="blackWhite">
          <a:xfrm>
            <a:off x="3635375" y="2349500"/>
            <a:ext cx="4681538" cy="406400"/>
          </a:xfrm>
          <a:prstGeom prst="rect">
            <a:avLst/>
          </a:prstGeom>
          <a:solidFill>
            <a:schemeClr val="accent5"/>
          </a:solidFill>
          <a:ln w="9525" cap="rnd">
            <a:solidFill>
              <a:schemeClr val="bg1"/>
            </a:solidFill>
            <a:prstDash val="sysDot"/>
            <a:miter lim="800000"/>
            <a:headEnd/>
            <a:tailEnd/>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Chemical composition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化学组成</a:t>
            </a:r>
          </a:p>
        </p:txBody>
      </p:sp>
      <p:sp>
        <p:nvSpPr>
          <p:cNvPr id="67589" name="Text Box 1029">
            <a:extLst>
              <a:ext uri="{FF2B5EF4-FFF2-40B4-BE49-F238E27FC236}">
                <a16:creationId xmlns:a16="http://schemas.microsoft.com/office/drawing/2014/main" id="{F67BC450-D93F-465D-94B1-E31FCC183C60}"/>
              </a:ext>
            </a:extLst>
          </p:cNvPr>
          <p:cNvSpPr txBox="1">
            <a:spLocks noChangeArrowheads="1"/>
          </p:cNvSpPr>
          <p:nvPr/>
        </p:nvSpPr>
        <p:spPr bwMode="blackWhite">
          <a:xfrm>
            <a:off x="3635375" y="2905125"/>
            <a:ext cx="4681538" cy="406400"/>
          </a:xfrm>
          <a:prstGeom prst="rect">
            <a:avLst/>
          </a:prstGeom>
          <a:solidFill>
            <a:schemeClr val="accent5"/>
          </a:solidFill>
          <a:ln w="9525" cap="rnd" algn="ctr">
            <a:solidFill>
              <a:schemeClr val="bg1"/>
            </a:solidFill>
            <a:prstDash val="sysDot"/>
            <a:miter lim="800000"/>
            <a:headEnd/>
            <a:tailEnd/>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Configuration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构型 </a:t>
            </a:r>
          </a:p>
        </p:txBody>
      </p:sp>
      <p:sp>
        <p:nvSpPr>
          <p:cNvPr id="67590" name="Text Box 1030">
            <a:extLst>
              <a:ext uri="{FF2B5EF4-FFF2-40B4-BE49-F238E27FC236}">
                <a16:creationId xmlns:a16="http://schemas.microsoft.com/office/drawing/2014/main" id="{A8BD1018-9282-4E7F-B715-E86DD2583054}"/>
              </a:ext>
            </a:extLst>
          </p:cNvPr>
          <p:cNvSpPr txBox="1">
            <a:spLocks noChangeArrowheads="1"/>
          </p:cNvSpPr>
          <p:nvPr/>
        </p:nvSpPr>
        <p:spPr bwMode="blackWhite">
          <a:xfrm>
            <a:off x="3635375" y="3432175"/>
            <a:ext cx="4681538" cy="406400"/>
          </a:xfrm>
          <a:prstGeom prst="rect">
            <a:avLst/>
          </a:prstGeom>
          <a:solidFill>
            <a:schemeClr val="accent5"/>
          </a:solidFill>
          <a:ln w="9525" cap="rnd" algn="ctr">
            <a:solidFill>
              <a:schemeClr val="bg1"/>
            </a:solidFill>
            <a:prstDash val="sysDot"/>
            <a:miter lim="800000"/>
            <a:headEnd/>
            <a:tailEnd/>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Architecture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构造</a:t>
            </a:r>
          </a:p>
        </p:txBody>
      </p:sp>
      <p:sp>
        <p:nvSpPr>
          <p:cNvPr id="67591" name="Text Box 1031">
            <a:extLst>
              <a:ext uri="{FF2B5EF4-FFF2-40B4-BE49-F238E27FC236}">
                <a16:creationId xmlns:a16="http://schemas.microsoft.com/office/drawing/2014/main" id="{06D23D5F-B697-4B3A-8654-0E9071F1C021}"/>
              </a:ext>
            </a:extLst>
          </p:cNvPr>
          <p:cNvSpPr txBox="1">
            <a:spLocks noChangeArrowheads="1"/>
          </p:cNvSpPr>
          <p:nvPr/>
        </p:nvSpPr>
        <p:spPr bwMode="blackWhite">
          <a:xfrm>
            <a:off x="3635375" y="3944938"/>
            <a:ext cx="4681538" cy="400110"/>
          </a:xfrm>
          <a:prstGeom prst="rect">
            <a:avLst/>
          </a:prstGeom>
          <a:solidFill>
            <a:schemeClr val="accent5"/>
          </a:solidFill>
          <a:ln w="9525" cap="rnd" algn="ctr">
            <a:solidFill>
              <a:schemeClr val="bg1"/>
            </a:solidFill>
            <a:prstDash val="sysDot"/>
            <a:miter lim="800000"/>
            <a:headEnd/>
            <a:tailEnd/>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Sequential structure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共聚物的序列结构</a:t>
            </a:r>
          </a:p>
        </p:txBody>
      </p:sp>
      <p:sp>
        <p:nvSpPr>
          <p:cNvPr id="67592" name="AutoShape 1032">
            <a:extLst>
              <a:ext uri="{FF2B5EF4-FFF2-40B4-BE49-F238E27FC236}">
                <a16:creationId xmlns:a16="http://schemas.microsoft.com/office/drawing/2014/main" id="{9E780433-5F74-4B8B-9BC5-9770806C217C}"/>
              </a:ext>
            </a:extLst>
          </p:cNvPr>
          <p:cNvSpPr>
            <a:spLocks/>
          </p:cNvSpPr>
          <p:nvPr/>
        </p:nvSpPr>
        <p:spPr bwMode="auto">
          <a:xfrm>
            <a:off x="3059113" y="2276475"/>
            <a:ext cx="355600" cy="2133600"/>
          </a:xfrm>
          <a:prstGeom prst="leftBrace">
            <a:avLst>
              <a:gd name="adj1" fmla="val 50000"/>
              <a:gd name="adj2" fmla="val 50000"/>
            </a:avLst>
          </a:prstGeom>
          <a:noFill/>
          <a:ln w="38100" cmpd="sng">
            <a:solidFill>
              <a:schemeClr val="accent2"/>
            </a:solidFill>
            <a:prstDash val="solid"/>
            <a:round/>
            <a:headEnd/>
            <a:tailEnd/>
          </a:ln>
          <a:effectLst/>
        </p:spPr>
        <p:txBody>
          <a:bodyPr wrap="none" anchor="ctr"/>
          <a:lstStyle/>
          <a:p>
            <a:pPr eaLnBrk="1" fontAlgn="auto" hangingPunct="1">
              <a:spcBef>
                <a:spcPct val="50000"/>
              </a:spcBef>
              <a:spcAft>
                <a:spcPts val="0"/>
              </a:spcAft>
              <a:defRPr/>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593" name="Text Box 1033">
            <a:extLst>
              <a:ext uri="{FF2B5EF4-FFF2-40B4-BE49-F238E27FC236}">
                <a16:creationId xmlns:a16="http://schemas.microsoft.com/office/drawing/2014/main" id="{CE29CE77-8748-4865-804A-E4C7CF7BA928}"/>
              </a:ext>
            </a:extLst>
          </p:cNvPr>
          <p:cNvSpPr txBox="1">
            <a:spLocks noChangeArrowheads="1"/>
          </p:cNvSpPr>
          <p:nvPr/>
        </p:nvSpPr>
        <p:spPr bwMode="blackWhite">
          <a:xfrm>
            <a:off x="671513" y="2708275"/>
            <a:ext cx="2316162" cy="1200329"/>
          </a:xfrm>
          <a:prstGeom prst="rect">
            <a:avLst/>
          </a:prstGeom>
          <a:solidFill>
            <a:schemeClr val="accent5"/>
          </a:solidFill>
          <a:ln w="9525" cap="rnd" algn="ctr">
            <a:solidFill>
              <a:schemeClr val="bg1"/>
            </a:solidFill>
            <a:prstDash val="sysDot"/>
            <a:miter lim="800000"/>
            <a:headEnd/>
            <a:tailEnd/>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Microstructure</a:t>
            </a:r>
          </a:p>
          <a:p>
            <a:pPr eaLnBrk="1" hangingPunct="1"/>
            <a:r>
              <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高分子的结构</a:t>
            </a:r>
          </a:p>
          <a:p>
            <a:pPr eaLnBrk="1" hangingPunct="1"/>
            <a:r>
              <a:rPr lang="en-US" altLang="zh-CN"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近程结构</a:t>
            </a:r>
            <a:r>
              <a:rPr lang="en-US" altLang="zh-CN"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7594" name="Text Box 1034">
            <a:extLst>
              <a:ext uri="{FF2B5EF4-FFF2-40B4-BE49-F238E27FC236}">
                <a16:creationId xmlns:a16="http://schemas.microsoft.com/office/drawing/2014/main" id="{F227DA7B-5CFF-4328-91A0-1253CC223061}"/>
              </a:ext>
            </a:extLst>
          </p:cNvPr>
          <p:cNvSpPr txBox="1">
            <a:spLocks noChangeArrowheads="1"/>
          </p:cNvSpPr>
          <p:nvPr/>
        </p:nvSpPr>
        <p:spPr bwMode="blackWhite">
          <a:xfrm>
            <a:off x="3635375" y="4797425"/>
            <a:ext cx="4384675" cy="406400"/>
          </a:xfrm>
          <a:prstGeom prst="rect">
            <a:avLst/>
          </a:prstGeom>
          <a:solidFill>
            <a:schemeClr val="accent5"/>
          </a:solidFill>
          <a:ln w="9525" cap="rnd" algn="ctr">
            <a:solidFill>
              <a:schemeClr val="bg1"/>
            </a:solidFill>
            <a:prstDash val="sysDot"/>
            <a:miter lim="800000"/>
            <a:headEnd/>
            <a:tailEnd/>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Size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分子大小（分子量及分布）</a:t>
            </a:r>
          </a:p>
        </p:txBody>
      </p:sp>
      <p:sp>
        <p:nvSpPr>
          <p:cNvPr id="67595" name="Text Box 1035">
            <a:extLst>
              <a:ext uri="{FF2B5EF4-FFF2-40B4-BE49-F238E27FC236}">
                <a16:creationId xmlns:a16="http://schemas.microsoft.com/office/drawing/2014/main" id="{CF5CC894-EDDC-48FF-9F9F-85C342BC3F47}"/>
              </a:ext>
            </a:extLst>
          </p:cNvPr>
          <p:cNvSpPr txBox="1">
            <a:spLocks noChangeArrowheads="1"/>
          </p:cNvSpPr>
          <p:nvPr/>
        </p:nvSpPr>
        <p:spPr bwMode="blackWhite">
          <a:xfrm>
            <a:off x="3635375" y="5445125"/>
            <a:ext cx="4384675" cy="406400"/>
          </a:xfrm>
          <a:prstGeom prst="rect">
            <a:avLst/>
          </a:prstGeom>
          <a:solidFill>
            <a:schemeClr val="accent5"/>
          </a:solidFill>
          <a:ln w="9525" cap="rnd" algn="ctr">
            <a:solidFill>
              <a:schemeClr val="bg1"/>
            </a:solidFill>
            <a:prstDash val="sysDot"/>
            <a:miter lim="800000"/>
            <a:headEnd/>
            <a:tailEnd/>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Shape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分子形态 （构象）</a:t>
            </a:r>
          </a:p>
        </p:txBody>
      </p:sp>
      <p:sp>
        <p:nvSpPr>
          <p:cNvPr id="67596" name="Text Box 1036">
            <a:extLst>
              <a:ext uri="{FF2B5EF4-FFF2-40B4-BE49-F238E27FC236}">
                <a16:creationId xmlns:a16="http://schemas.microsoft.com/office/drawing/2014/main" id="{4A013809-72A9-46DD-B5C5-74F66C2A8302}"/>
              </a:ext>
            </a:extLst>
          </p:cNvPr>
          <p:cNvSpPr txBox="1">
            <a:spLocks noChangeArrowheads="1"/>
          </p:cNvSpPr>
          <p:nvPr/>
        </p:nvSpPr>
        <p:spPr bwMode="blackWhite">
          <a:xfrm>
            <a:off x="671513" y="4724400"/>
            <a:ext cx="2316162" cy="1196975"/>
          </a:xfrm>
          <a:prstGeom prst="rect">
            <a:avLst/>
          </a:prstGeom>
          <a:solidFill>
            <a:schemeClr val="accent5"/>
          </a:solidFill>
          <a:ln w="9525" cap="rnd" algn="ctr">
            <a:solidFill>
              <a:schemeClr val="bg1"/>
            </a:solidFill>
            <a:prstDash val="sysDot"/>
            <a:miter lim="800000"/>
            <a:headEnd/>
            <a:tailEnd/>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Morphology</a:t>
            </a:r>
          </a:p>
          <a:p>
            <a:pPr eaLnBrk="1" hangingPunct="1"/>
            <a:r>
              <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高分子的形态</a:t>
            </a:r>
          </a:p>
          <a:p>
            <a:pPr eaLnBrk="1" hangingPunct="1"/>
            <a:r>
              <a:rPr lang="en-US" altLang="zh-CN"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远程结构</a:t>
            </a:r>
            <a:r>
              <a:rPr lang="en-US" altLang="zh-CN" sz="2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7597" name="AutoShape 1037">
            <a:extLst>
              <a:ext uri="{FF2B5EF4-FFF2-40B4-BE49-F238E27FC236}">
                <a16:creationId xmlns:a16="http://schemas.microsoft.com/office/drawing/2014/main" id="{6448710D-FD97-47F9-8799-691D28AEE8B4}"/>
              </a:ext>
            </a:extLst>
          </p:cNvPr>
          <p:cNvSpPr>
            <a:spLocks/>
          </p:cNvSpPr>
          <p:nvPr/>
        </p:nvSpPr>
        <p:spPr bwMode="auto">
          <a:xfrm>
            <a:off x="3063875" y="4868863"/>
            <a:ext cx="284163" cy="914400"/>
          </a:xfrm>
          <a:prstGeom prst="leftBrace">
            <a:avLst>
              <a:gd name="adj1" fmla="val 26816"/>
              <a:gd name="adj2" fmla="val 50000"/>
            </a:avLst>
          </a:prstGeom>
          <a:noFill/>
          <a:ln w="38100" cmpd="sng">
            <a:solidFill>
              <a:schemeClr val="accent2"/>
            </a:solidFill>
            <a:prstDash val="solid"/>
            <a:round/>
            <a:headEnd/>
            <a:tailEnd/>
          </a:ln>
          <a:effectLst/>
        </p:spPr>
        <p:txBody>
          <a:bodyPr wrap="none" anchor="ctr"/>
          <a:lstStyle/>
          <a:p>
            <a:pPr eaLnBrk="1" fontAlgn="auto" hangingPunct="1">
              <a:spcBef>
                <a:spcPct val="50000"/>
              </a:spcBef>
              <a:spcAft>
                <a:spcPts val="0"/>
              </a:spcAft>
              <a:defRPr/>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397" name="Rectangle 1038">
            <a:extLst>
              <a:ext uri="{FF2B5EF4-FFF2-40B4-BE49-F238E27FC236}">
                <a16:creationId xmlns:a16="http://schemas.microsoft.com/office/drawing/2014/main" id="{C9812021-6097-4281-A1A7-DB9B15EDFDD1}"/>
              </a:ext>
            </a:extLst>
          </p:cNvPr>
          <p:cNvSpPr>
            <a:spLocks noChangeArrowheads="1"/>
          </p:cNvSpPr>
          <p:nvPr/>
        </p:nvSpPr>
        <p:spPr bwMode="blackWhite">
          <a:xfrm>
            <a:off x="179387" y="407988"/>
            <a:ext cx="6911975" cy="528637"/>
          </a:xfrm>
          <a:prstGeom prst="rect">
            <a:avLst/>
          </a:prstGeom>
          <a:solidFill>
            <a:schemeClr val="accent4"/>
          </a:solidFill>
          <a:ln w="9525" cap="rnd" algn="ctr">
            <a:solidFill>
              <a:schemeClr val="bg1"/>
            </a:solidFill>
            <a:prstDash val="sysDot"/>
            <a:miter lim="800000"/>
            <a:headEnd/>
            <a:tailEnd/>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Polymer chain structure    </a:t>
            </a:r>
            <a:r>
              <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高分子链结构</a:t>
            </a:r>
          </a:p>
        </p:txBody>
      </p:sp>
      <p:sp>
        <p:nvSpPr>
          <p:cNvPr id="16398" name="Text Box 1039">
            <a:extLst>
              <a:ext uri="{FF2B5EF4-FFF2-40B4-BE49-F238E27FC236}">
                <a16:creationId xmlns:a16="http://schemas.microsoft.com/office/drawing/2014/main" id="{FB3EF52E-F9AC-4146-B260-3E6E81123C3F}"/>
              </a:ext>
            </a:extLst>
          </p:cNvPr>
          <p:cNvSpPr txBox="1">
            <a:spLocks noChangeArrowheads="1"/>
          </p:cNvSpPr>
          <p:nvPr/>
        </p:nvSpPr>
        <p:spPr bwMode="blackWhite">
          <a:xfrm>
            <a:off x="179387" y="1262063"/>
            <a:ext cx="6761162" cy="711200"/>
          </a:xfrm>
          <a:prstGeom prst="rect">
            <a:avLst/>
          </a:prstGeom>
          <a:solidFill>
            <a:schemeClr val="accent5"/>
          </a:solidFill>
          <a:ln w="9525" cap="rnd" algn="ctr">
            <a:solidFill>
              <a:schemeClr val="bg1"/>
            </a:solidFill>
            <a:prstDash val="sysDot"/>
            <a:miter lim="800000"/>
            <a:headEnd/>
            <a:tailEnd/>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the microstructure and morphology of single polymer chain.    </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单个高分子链的结构和形态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a:extLst>
              <a:ext uri="{FF2B5EF4-FFF2-40B4-BE49-F238E27FC236}">
                <a16:creationId xmlns:a16="http://schemas.microsoft.com/office/drawing/2014/main" id="{C4F1983D-F2A6-48E8-BCFC-0B7582025FD6}"/>
              </a:ext>
            </a:extLst>
          </p:cNvPr>
          <p:cNvSpPr>
            <a:spLocks noGrp="1" noChangeArrowheads="1"/>
          </p:cNvSpPr>
          <p:nvPr>
            <p:ph type="title"/>
          </p:nvPr>
        </p:nvSpPr>
        <p:spPr>
          <a:xfrm>
            <a:off x="298450" y="476736"/>
            <a:ext cx="6480000" cy="576000"/>
          </a:xfrm>
          <a:solidFill>
            <a:schemeClr val="accent4"/>
          </a:solidFill>
        </p:spPr>
        <p:txBody>
          <a:bodyPr/>
          <a:lstStyle/>
          <a:p>
            <a:r>
              <a:rPr kumimoji="1" lang="en-US" altLang="zh-CN" sz="3200">
                <a:latin typeface="Times New Roman" panose="02020603050405020304" pitchFamily="18" charset="0"/>
                <a:ea typeface="微软雅黑" panose="020B0503020204020204" pitchFamily="34" charset="-122"/>
                <a:cs typeface="Times New Roman" panose="02020603050405020304" pitchFamily="18" charset="0"/>
              </a:rPr>
              <a:t>1.1  </a:t>
            </a:r>
            <a:r>
              <a:rPr kumimoji="1" lang="zh-CN" altLang="en-US" sz="3200">
                <a:latin typeface="Times New Roman" panose="02020603050405020304" pitchFamily="18" charset="0"/>
                <a:ea typeface="微软雅黑" panose="020B0503020204020204" pitchFamily="34" charset="-122"/>
                <a:cs typeface="Times New Roman" panose="02020603050405020304" pitchFamily="18" charset="0"/>
              </a:rPr>
              <a:t>高分子链的近程结构</a:t>
            </a:r>
          </a:p>
        </p:txBody>
      </p:sp>
      <p:sp>
        <p:nvSpPr>
          <p:cNvPr id="6" name="灯片编号占位符 4">
            <a:extLst>
              <a:ext uri="{FF2B5EF4-FFF2-40B4-BE49-F238E27FC236}">
                <a16:creationId xmlns:a16="http://schemas.microsoft.com/office/drawing/2014/main" id="{3C843C48-2A1A-4A46-9DE3-EAC6742410B3}"/>
              </a:ext>
            </a:extLst>
          </p:cNvPr>
          <p:cNvSpPr>
            <a:spLocks noGrp="1"/>
          </p:cNvSpPr>
          <p:nvPr>
            <p:ph type="sldNum" sz="quarter" idx="12"/>
          </p:nvPr>
        </p:nvSpPr>
        <p:spPr/>
        <p:txBody>
          <a:bodyPr/>
          <a:lstStyle/>
          <a:p>
            <a:pPr>
              <a:defRPr/>
            </a:pPr>
            <a:fld id="{496C4724-0CBE-40BC-A1D6-4F89502162E8}" type="slidenum">
              <a:rPr lang="en-US" altLang="zh-CN"/>
              <a:pPr>
                <a:defRPr/>
              </a:pPr>
              <a:t>24</a:t>
            </a:fld>
            <a:endParaRPr lang="en-US" altLang="zh-CN"/>
          </a:p>
        </p:txBody>
      </p:sp>
      <p:sp>
        <p:nvSpPr>
          <p:cNvPr id="17412" name="Text Box 2">
            <a:extLst>
              <a:ext uri="{FF2B5EF4-FFF2-40B4-BE49-F238E27FC236}">
                <a16:creationId xmlns:a16="http://schemas.microsoft.com/office/drawing/2014/main" id="{7942B165-34DC-4758-8D18-45421546568A}"/>
              </a:ext>
            </a:extLst>
          </p:cNvPr>
          <p:cNvSpPr txBox="1">
            <a:spLocks noChangeArrowheads="1"/>
          </p:cNvSpPr>
          <p:nvPr/>
        </p:nvSpPr>
        <p:spPr bwMode="auto">
          <a:xfrm>
            <a:off x="395536" y="1916832"/>
            <a:ext cx="5689600" cy="2462213"/>
          </a:xfrm>
          <a:prstGeom prst="rect">
            <a:avLst/>
          </a:prstGeom>
          <a:noFill/>
          <a:ln>
            <a:noFill/>
          </a:ln>
          <a:effectLst/>
          <a:extLst>
            <a:ext uri="{909E8E84-426E-40DD-AFC4-6F175D3DCCD1}">
              <a14:hiddenFill xmlns:a14="http://schemas.microsoft.com/office/drawing/2010/main">
                <a:solidFill>
                  <a:srgbClr val="CC0000">
                    <a:alpha val="50195"/>
                  </a:srgbClr>
                </a:solidFill>
              </a14:hiddenFill>
            </a:ext>
            <a:ext uri="{91240B29-F687-4F45-9708-019B960494DF}">
              <a14:hiddenLine xmlns:a14="http://schemas.microsoft.com/office/drawing/2010/main" w="12700">
                <a:solidFill>
                  <a:srgbClr val="FFCC00"/>
                </a:solidFill>
                <a:miter lim="800000"/>
                <a:headEnd/>
                <a:tailEnd/>
              </a14:hiddenLine>
            </a:ext>
            <a:ext uri="{AF507438-7753-43E0-B8FC-AC1667EBCBE1}">
              <a14:hiddenEffects xmlns:a14="http://schemas.microsoft.com/office/drawing/2010/main">
                <a:effectLst>
                  <a:outerShdw dist="45791" dir="2021404" algn="ctr" rotWithShape="0">
                    <a:srgbClr val="9999FF"/>
                  </a:outerShdw>
                </a:effectLst>
              </a14:hiddenEffects>
            </a:ext>
          </a:extLst>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914400" indent="-457200">
              <a:defRPr>
                <a:solidFill>
                  <a:schemeClr val="tx1"/>
                </a:solidFill>
                <a:latin typeface="等线" panose="02010600030101010101" pitchFamily="2" charset="-122"/>
                <a:ea typeface="等线" panose="02010600030101010101" pitchFamily="2" charset="-122"/>
              </a:defRPr>
            </a:lvl2pPr>
            <a:lvl3pPr marL="1371600" indent="-457200">
              <a:defRPr>
                <a:solidFill>
                  <a:schemeClr val="tx1"/>
                </a:solidFill>
                <a:latin typeface="等线" panose="02010600030101010101" pitchFamily="2" charset="-122"/>
                <a:ea typeface="等线" panose="02010600030101010101" pitchFamily="2" charset="-122"/>
              </a:defRPr>
            </a:lvl3pPr>
            <a:lvl4pPr marL="1828800" indent="-457200">
              <a:defRPr>
                <a:solidFill>
                  <a:schemeClr val="tx1"/>
                </a:solidFill>
                <a:latin typeface="等线" panose="02010600030101010101" pitchFamily="2" charset="-122"/>
                <a:ea typeface="等线" panose="02010600030101010101" pitchFamily="2" charset="-122"/>
              </a:defRPr>
            </a:lvl4pPr>
            <a:lvl5pPr marL="2286000" indent="-457200">
              <a:defRPr>
                <a:solidFill>
                  <a:schemeClr val="tx1"/>
                </a:solidFill>
                <a:latin typeface="等线" panose="02010600030101010101" pitchFamily="2" charset="-122"/>
                <a:ea typeface="等线" panose="02010600030101010101" pitchFamily="2" charset="-122"/>
              </a:defRPr>
            </a:lvl5pPr>
            <a:lvl6pPr marL="27432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2004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6576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1148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Char char="•"/>
            </a:pPr>
            <a:r>
              <a:rPr kumimoji="1" lang="zh-CN" altLang="en-US" sz="2800">
                <a:latin typeface="微软雅黑" panose="020B0503020204020204" pitchFamily="34" charset="-122"/>
                <a:ea typeface="微软雅黑" panose="020B0503020204020204" pitchFamily="34" charset="-122"/>
              </a:rPr>
              <a:t>结构单元的化学组成</a:t>
            </a:r>
          </a:p>
          <a:p>
            <a:pPr eaLnBrk="1" hangingPunct="1">
              <a:spcBef>
                <a:spcPct val="50000"/>
              </a:spcBef>
              <a:buFontTx/>
              <a:buChar char="•"/>
            </a:pPr>
            <a:r>
              <a:rPr kumimoji="1" lang="zh-CN" altLang="en-US" sz="2800">
                <a:latin typeface="微软雅黑" panose="020B0503020204020204" pitchFamily="34" charset="-122"/>
                <a:ea typeface="微软雅黑" panose="020B0503020204020204" pitchFamily="34" charset="-122"/>
              </a:rPr>
              <a:t>高分子链的构型</a:t>
            </a:r>
          </a:p>
          <a:p>
            <a:pPr eaLnBrk="1" hangingPunct="1">
              <a:spcBef>
                <a:spcPct val="50000"/>
              </a:spcBef>
              <a:buFontTx/>
              <a:buChar char="•"/>
            </a:pPr>
            <a:r>
              <a:rPr kumimoji="1" lang="zh-CN" altLang="en-US" sz="2800">
                <a:latin typeface="微软雅黑" panose="020B0503020204020204" pitchFamily="34" charset="-122"/>
                <a:ea typeface="微软雅黑" panose="020B0503020204020204" pitchFamily="34" charset="-122"/>
              </a:rPr>
              <a:t>分子构造</a:t>
            </a:r>
          </a:p>
          <a:p>
            <a:pPr eaLnBrk="1" hangingPunct="1">
              <a:spcBef>
                <a:spcPct val="50000"/>
              </a:spcBef>
              <a:buFontTx/>
              <a:buChar char="•"/>
            </a:pPr>
            <a:r>
              <a:rPr kumimoji="1" lang="zh-CN" altLang="en-US" sz="2800">
                <a:latin typeface="微软雅黑" panose="020B0503020204020204" pitchFamily="34" charset="-122"/>
                <a:ea typeface="微软雅黑" panose="020B0503020204020204" pitchFamily="34" charset="-122"/>
              </a:rPr>
              <a:t>共聚物的连接序列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4">
            <a:extLst>
              <a:ext uri="{FF2B5EF4-FFF2-40B4-BE49-F238E27FC236}">
                <a16:creationId xmlns:a16="http://schemas.microsoft.com/office/drawing/2014/main" id="{8BEEE9FE-382B-44C9-A9C0-B1A44F12976C}"/>
              </a:ext>
            </a:extLst>
          </p:cNvPr>
          <p:cNvSpPr>
            <a:spLocks noGrp="1"/>
          </p:cNvSpPr>
          <p:nvPr>
            <p:ph type="sldNum" sz="quarter" idx="12"/>
          </p:nvPr>
        </p:nvSpPr>
        <p:spPr>
          <a:xfrm>
            <a:off x="6457950" y="6356350"/>
            <a:ext cx="2057400" cy="365125"/>
          </a:xfrm>
        </p:spPr>
        <p:txBody>
          <a:bodyPr/>
          <a:lstStyle/>
          <a:p>
            <a:pPr>
              <a:defRPr/>
            </a:pPr>
            <a:fld id="{EA706995-57D7-4833-8B9E-69C79FBEBABB}" type="slidenum">
              <a:rPr lang="en-US" altLang="zh-CN"/>
              <a:pPr>
                <a:defRPr/>
              </a:pPr>
              <a:t>25</a:t>
            </a:fld>
            <a:endParaRPr lang="en-US" altLang="zh-CN"/>
          </a:p>
        </p:txBody>
      </p:sp>
      <p:sp>
        <p:nvSpPr>
          <p:cNvPr id="9221" name="Text Box 5">
            <a:extLst>
              <a:ext uri="{FF2B5EF4-FFF2-40B4-BE49-F238E27FC236}">
                <a16:creationId xmlns:a16="http://schemas.microsoft.com/office/drawing/2014/main" id="{E1BBC264-DA39-41CB-B6DD-E097983048D3}"/>
              </a:ext>
            </a:extLst>
          </p:cNvPr>
          <p:cNvSpPr txBox="1">
            <a:spLocks noChangeArrowheads="1"/>
          </p:cNvSpPr>
          <p:nvPr/>
        </p:nvSpPr>
        <p:spPr bwMode="auto">
          <a:xfrm>
            <a:off x="755576" y="1453823"/>
            <a:ext cx="7345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以聚氯乙烯为例</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Polyvinyl Chloride – PVC)</a:t>
            </a:r>
          </a:p>
        </p:txBody>
      </p:sp>
      <p:graphicFrame>
        <p:nvGraphicFramePr>
          <p:cNvPr id="18448" name="Object 6">
            <a:extLst>
              <a:ext uri="{FF2B5EF4-FFF2-40B4-BE49-F238E27FC236}">
                <a16:creationId xmlns:a16="http://schemas.microsoft.com/office/drawing/2014/main" id="{9369B40A-D40C-4D2B-89F7-F5CD00F4C310}"/>
              </a:ext>
            </a:extLst>
          </p:cNvPr>
          <p:cNvGraphicFramePr>
            <a:graphicFrameLocks noChangeAspect="1"/>
          </p:cNvGraphicFramePr>
          <p:nvPr>
            <p:extLst>
              <p:ext uri="{D42A27DB-BD31-4B8C-83A1-F6EECF244321}">
                <p14:modId xmlns:p14="http://schemas.microsoft.com/office/powerpoint/2010/main" val="3380055982"/>
              </p:ext>
            </p:extLst>
          </p:nvPr>
        </p:nvGraphicFramePr>
        <p:xfrm>
          <a:off x="4260851" y="3282951"/>
          <a:ext cx="2924175" cy="1276350"/>
        </p:xfrm>
        <a:graphic>
          <a:graphicData uri="http://schemas.openxmlformats.org/presentationml/2006/ole">
            <mc:AlternateContent xmlns:mc="http://schemas.openxmlformats.org/markup-compatibility/2006">
              <mc:Choice xmlns:v="urn:schemas-microsoft-com:vml" Requires="v">
                <p:oleObj spid="_x0000_s18575" name="CS ChemDraw Drawing" r:id="rId4" imgW="1685544" imgH="736092" progId="ChemDraw.Document.6.0">
                  <p:embed/>
                </p:oleObj>
              </mc:Choice>
              <mc:Fallback>
                <p:oleObj name="CS ChemDraw Drawing" r:id="rId4" imgW="1685544" imgH="736092" progId="ChemDraw.Document.6.0">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851" y="3282951"/>
                        <a:ext cx="2924175" cy="127635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6" name="Text Box 10">
            <a:extLst>
              <a:ext uri="{FF2B5EF4-FFF2-40B4-BE49-F238E27FC236}">
                <a16:creationId xmlns:a16="http://schemas.microsoft.com/office/drawing/2014/main" id="{91AD30CA-F976-4116-8D46-6346CF07DD3D}"/>
              </a:ext>
            </a:extLst>
          </p:cNvPr>
          <p:cNvSpPr txBox="1">
            <a:spLocks noChangeArrowheads="1"/>
          </p:cNvSpPr>
          <p:nvPr/>
        </p:nvSpPr>
        <p:spPr bwMode="auto">
          <a:xfrm>
            <a:off x="6135727" y="5273179"/>
            <a:ext cx="1604625" cy="523220"/>
          </a:xfrm>
          <a:prstGeom prst="rect">
            <a:avLst/>
          </a:prstGeom>
          <a:solidFill>
            <a:schemeClr val="accent3"/>
          </a:solidFill>
          <a:ln w="25400">
            <a:noFill/>
            <a:miter lim="800000"/>
            <a:headEnd/>
            <a:tailEnd/>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zh-CN" altLang="en-US" sz="2800" dirty="0">
                <a:latin typeface="微软雅黑" panose="020B0503020204020204" pitchFamily="34" charset="-122"/>
                <a:ea typeface="微软雅黑" panose="020B0503020204020204" pitchFamily="34" charset="-122"/>
              </a:rPr>
              <a:t>聚合度</a:t>
            </a:r>
          </a:p>
        </p:txBody>
      </p:sp>
      <p:sp>
        <p:nvSpPr>
          <p:cNvPr id="9227" name="Line 11">
            <a:extLst>
              <a:ext uri="{FF2B5EF4-FFF2-40B4-BE49-F238E27FC236}">
                <a16:creationId xmlns:a16="http://schemas.microsoft.com/office/drawing/2014/main" id="{2D7A9FD9-8FBE-49ED-9840-F5307AE09191}"/>
              </a:ext>
            </a:extLst>
          </p:cNvPr>
          <p:cNvSpPr>
            <a:spLocks noChangeShapeType="1"/>
          </p:cNvSpPr>
          <p:nvPr/>
        </p:nvSpPr>
        <p:spPr bwMode="auto">
          <a:xfrm flipV="1">
            <a:off x="6876256" y="4120654"/>
            <a:ext cx="0" cy="1152525"/>
          </a:xfrm>
          <a:prstGeom prst="line">
            <a:avLst/>
          </a:prstGeom>
          <a:noFill/>
          <a:ln w="38100">
            <a:solidFill>
              <a:schemeClr val="accent3"/>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9231" name="Rectangle 15">
            <a:extLst>
              <a:ext uri="{FF2B5EF4-FFF2-40B4-BE49-F238E27FC236}">
                <a16:creationId xmlns:a16="http://schemas.microsoft.com/office/drawing/2014/main" id="{5736CA28-4994-4433-9B58-4CF5B26AC8BB}"/>
              </a:ext>
            </a:extLst>
          </p:cNvPr>
          <p:cNvSpPr>
            <a:spLocks noChangeArrowheads="1"/>
          </p:cNvSpPr>
          <p:nvPr/>
        </p:nvSpPr>
        <p:spPr bwMode="auto">
          <a:xfrm>
            <a:off x="1619250" y="2744788"/>
            <a:ext cx="1860550" cy="523220"/>
          </a:xfrm>
          <a:prstGeom prst="rect">
            <a:avLst/>
          </a:prstGeom>
          <a:solidFill>
            <a:schemeClr val="accent2"/>
          </a:solidFill>
          <a:ln w="25400">
            <a:noFill/>
            <a:miter lim="800000"/>
            <a:headEnd/>
            <a:tailEnd/>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800">
                <a:latin typeface="微软雅黑" panose="020B0503020204020204" pitchFamily="34" charset="-122"/>
                <a:ea typeface="微软雅黑" panose="020B0503020204020204" pitchFamily="34" charset="-122"/>
              </a:rPr>
              <a:t>结构单元</a:t>
            </a:r>
          </a:p>
        </p:txBody>
      </p:sp>
      <p:sp>
        <p:nvSpPr>
          <p:cNvPr id="9232" name="Rectangle 16">
            <a:extLst>
              <a:ext uri="{FF2B5EF4-FFF2-40B4-BE49-F238E27FC236}">
                <a16:creationId xmlns:a16="http://schemas.microsoft.com/office/drawing/2014/main" id="{C8263356-DADD-48BB-972D-88BE3E66D2D1}"/>
              </a:ext>
            </a:extLst>
          </p:cNvPr>
          <p:cNvSpPr>
            <a:spLocks noChangeArrowheads="1"/>
          </p:cNvSpPr>
          <p:nvPr/>
        </p:nvSpPr>
        <p:spPr bwMode="auto">
          <a:xfrm>
            <a:off x="1619250" y="3940503"/>
            <a:ext cx="1860550" cy="523220"/>
          </a:xfrm>
          <a:prstGeom prst="rect">
            <a:avLst/>
          </a:prstGeom>
          <a:solidFill>
            <a:schemeClr val="accent6"/>
          </a:solidFill>
          <a:ln w="25400">
            <a:noFill/>
            <a:miter lim="800000"/>
            <a:headEnd/>
            <a:tailEnd/>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800">
                <a:latin typeface="微软雅黑" panose="020B0503020204020204" pitchFamily="34" charset="-122"/>
                <a:ea typeface="微软雅黑" panose="020B0503020204020204" pitchFamily="34" charset="-122"/>
              </a:rPr>
              <a:t>主链</a:t>
            </a:r>
          </a:p>
        </p:txBody>
      </p:sp>
      <p:sp>
        <p:nvSpPr>
          <p:cNvPr id="9233" name="Rectangle 17">
            <a:extLst>
              <a:ext uri="{FF2B5EF4-FFF2-40B4-BE49-F238E27FC236}">
                <a16:creationId xmlns:a16="http://schemas.microsoft.com/office/drawing/2014/main" id="{2FEFD863-E44B-4DEC-AA8C-28A0D1EBE134}"/>
              </a:ext>
            </a:extLst>
          </p:cNvPr>
          <p:cNvSpPr>
            <a:spLocks noChangeArrowheads="1"/>
          </p:cNvSpPr>
          <p:nvPr/>
        </p:nvSpPr>
        <p:spPr bwMode="auto">
          <a:xfrm>
            <a:off x="1530350" y="5121275"/>
            <a:ext cx="1960563" cy="971550"/>
          </a:xfrm>
          <a:prstGeom prst="rect">
            <a:avLst/>
          </a:prstGeom>
          <a:solidFill>
            <a:schemeClr val="accent5"/>
          </a:solidFill>
          <a:ln w="25400">
            <a:noFill/>
            <a:miter lim="800000"/>
            <a:headEnd/>
            <a:tailEnd/>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800" dirty="0">
                <a:latin typeface="微软雅黑" panose="020B0503020204020204" pitchFamily="34" charset="-122"/>
                <a:ea typeface="微软雅黑" panose="020B0503020204020204" pitchFamily="34" charset="-122"/>
              </a:rPr>
              <a:t>侧链基团</a:t>
            </a:r>
          </a:p>
          <a:p>
            <a:pPr algn="ctr" eaLnBrk="1" hangingPunct="1"/>
            <a:r>
              <a:rPr lang="zh-CN" altLang="en-US" sz="2800" dirty="0">
                <a:latin typeface="微软雅黑" panose="020B0503020204020204" pitchFamily="34" charset="-122"/>
                <a:ea typeface="微软雅黑" panose="020B0503020204020204" pitchFamily="34" charset="-122"/>
              </a:rPr>
              <a:t>或取代基</a:t>
            </a:r>
          </a:p>
        </p:txBody>
      </p:sp>
      <p:sp>
        <p:nvSpPr>
          <p:cNvPr id="17" name="Rectangle 5">
            <a:extLst>
              <a:ext uri="{FF2B5EF4-FFF2-40B4-BE49-F238E27FC236}">
                <a16:creationId xmlns:a16="http://schemas.microsoft.com/office/drawing/2014/main" id="{19BD08F6-41C7-445B-A237-9E1053868C95}"/>
              </a:ext>
            </a:extLst>
          </p:cNvPr>
          <p:cNvSpPr txBox="1">
            <a:spLocks noChangeArrowheads="1"/>
          </p:cNvSpPr>
          <p:nvPr/>
        </p:nvSpPr>
        <p:spPr bwMode="auto">
          <a:xfrm>
            <a:off x="539552" y="238694"/>
            <a:ext cx="6480000" cy="576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a:lstStyle>
          <a:p>
            <a:pPr eaLnBrk="1" hangingPunct="1"/>
            <a:r>
              <a:rPr lang="en-US" altLang="zh-CN" sz="3200" dirty="0">
                <a:latin typeface="微软雅黑" panose="020B0503020204020204" pitchFamily="34" charset="-122"/>
                <a:ea typeface="微软雅黑" panose="020B0503020204020204" pitchFamily="34" charset="-122"/>
              </a:rPr>
              <a:t>1.1.1 </a:t>
            </a:r>
            <a:r>
              <a:rPr lang="zh-CN" altLang="en-US" sz="3200" dirty="0">
                <a:latin typeface="微软雅黑" panose="020B0503020204020204" pitchFamily="34" charset="-122"/>
                <a:ea typeface="微软雅黑" panose="020B0503020204020204" pitchFamily="34" charset="-122"/>
              </a:rPr>
              <a:t>结构单元的化学组成</a:t>
            </a:r>
            <a:endParaRPr kumimoji="1" lang="zh-CN" altLang="en-US" sz="3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0D5EBF06-27B7-45E9-A2D3-0BC9BE2D364E}"/>
              </a:ext>
            </a:extLst>
          </p:cNvPr>
          <p:cNvSpPr/>
          <p:nvPr/>
        </p:nvSpPr>
        <p:spPr>
          <a:xfrm>
            <a:off x="4789015" y="3282951"/>
            <a:ext cx="1799207" cy="114458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5AAE025-47FC-430F-AE88-9976DD98F764}"/>
              </a:ext>
            </a:extLst>
          </p:cNvPr>
          <p:cNvSpPr/>
          <p:nvPr/>
        </p:nvSpPr>
        <p:spPr>
          <a:xfrm>
            <a:off x="4860032" y="3429000"/>
            <a:ext cx="1597918" cy="447675"/>
          </a:xfrm>
          <a:prstGeom prst="rect">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120AFC89-190E-4433-9ABA-BEE8BEA89E95}"/>
              </a:ext>
            </a:extLst>
          </p:cNvPr>
          <p:cNvCxnSpPr>
            <a:stCxn id="9231" idx="3"/>
            <a:endCxn id="4" idx="0"/>
          </p:cNvCxnSpPr>
          <p:nvPr/>
        </p:nvCxnSpPr>
        <p:spPr>
          <a:xfrm>
            <a:off x="3479800" y="3006398"/>
            <a:ext cx="2208819" cy="276553"/>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连接符: 肘形 8">
            <a:extLst>
              <a:ext uri="{FF2B5EF4-FFF2-40B4-BE49-F238E27FC236}">
                <a16:creationId xmlns:a16="http://schemas.microsoft.com/office/drawing/2014/main" id="{BD1B1929-F0BB-4DBC-86FF-E176AF430C97}"/>
              </a:ext>
            </a:extLst>
          </p:cNvPr>
          <p:cNvCxnSpPr>
            <a:cxnSpLocks/>
            <a:stCxn id="9232" idx="3"/>
            <a:endCxn id="5" idx="2"/>
          </p:cNvCxnSpPr>
          <p:nvPr/>
        </p:nvCxnSpPr>
        <p:spPr>
          <a:xfrm flipV="1">
            <a:off x="3479800" y="3876675"/>
            <a:ext cx="2179191" cy="325438"/>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F15EADE4-069A-48ED-8B9D-D7720B6059D5}"/>
              </a:ext>
            </a:extLst>
          </p:cNvPr>
          <p:cNvSpPr/>
          <p:nvPr/>
        </p:nvSpPr>
        <p:spPr>
          <a:xfrm>
            <a:off x="5795880" y="3997417"/>
            <a:ext cx="454187" cy="576170"/>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13">
            <a:extLst>
              <a:ext uri="{FF2B5EF4-FFF2-40B4-BE49-F238E27FC236}">
                <a16:creationId xmlns:a16="http://schemas.microsoft.com/office/drawing/2014/main" id="{98CA3186-B9A2-483B-96BD-EB21CC3555E1}"/>
              </a:ext>
            </a:extLst>
          </p:cNvPr>
          <p:cNvCxnSpPr>
            <a:stCxn id="9233" idx="3"/>
            <a:endCxn id="12" idx="2"/>
          </p:cNvCxnSpPr>
          <p:nvPr/>
        </p:nvCxnSpPr>
        <p:spPr>
          <a:xfrm flipV="1">
            <a:off x="3490913" y="4573587"/>
            <a:ext cx="2532061" cy="103346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DEF1D8B-6F3B-4117-AD8C-B3EF5D6EE034}"/>
              </a:ext>
            </a:extLst>
          </p:cNvPr>
          <p:cNvSpPr>
            <a:spLocks noGrp="1" noChangeArrowheads="1"/>
          </p:cNvSpPr>
          <p:nvPr>
            <p:ph type="title"/>
          </p:nvPr>
        </p:nvSpPr>
        <p:spPr>
          <a:xfrm>
            <a:off x="827088" y="188913"/>
            <a:ext cx="6480000" cy="576000"/>
          </a:xfrm>
          <a:solidFill>
            <a:schemeClr val="accent4"/>
          </a:solidFill>
        </p:spPr>
        <p:txBody>
          <a:bodyPr rtlCol="0">
            <a:noAutofit/>
          </a:bodyPr>
          <a:lstStyle/>
          <a:p>
            <a:pPr fontAlgn="auto">
              <a:spcAft>
                <a:spcPts val="0"/>
              </a:spcAft>
              <a:defRPr/>
            </a:pPr>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部分高分子的化学结构</a:t>
            </a:r>
            <a:endParaRPr lang="en-US" altLang="zh-CN" sz="3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267" name="Text Box 3">
            <a:extLst>
              <a:ext uri="{FF2B5EF4-FFF2-40B4-BE49-F238E27FC236}">
                <a16:creationId xmlns:a16="http://schemas.microsoft.com/office/drawing/2014/main" id="{E3818E54-01C3-4C36-822C-4A68D7F95F09}"/>
              </a:ext>
            </a:extLst>
          </p:cNvPr>
          <p:cNvSpPr txBox="1">
            <a:spLocks noChangeArrowheads="1"/>
          </p:cNvSpPr>
          <p:nvPr/>
        </p:nvSpPr>
        <p:spPr bwMode="auto">
          <a:xfrm>
            <a:off x="755576" y="914400"/>
            <a:ext cx="4325937" cy="954107"/>
          </a:xfrm>
          <a:prstGeom prst="rect">
            <a:avLst/>
          </a:prstGeom>
          <a:noFill/>
          <a:ln>
            <a:noFill/>
          </a:ln>
          <a:effectLst/>
          <a:extLst>
            <a:ext uri="{909E8E84-426E-40DD-AFC4-6F175D3DCCD1}">
              <a14:hiddenFill xmlns:a14="http://schemas.microsoft.com/office/drawing/2010/main">
                <a:gradFill rotWithShape="0">
                  <a:gsLst>
                    <a:gs pos="0">
                      <a:schemeClr val="hlink"/>
                    </a:gs>
                    <a:gs pos="100000">
                      <a:srgbClr val="66CCFF"/>
                    </a:gs>
                  </a:gsLst>
                  <a:lin ang="5400000" scaled="1"/>
                </a:gradFill>
              </a14:hiddenFill>
            </a:ext>
            <a:ext uri="{91240B29-F687-4F45-9708-019B960494DF}">
              <a14:hiddenLine xmlns:a14="http://schemas.microsoft.com/office/drawing/2010/main" w="6350"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914400" indent="-457200">
              <a:defRPr>
                <a:solidFill>
                  <a:schemeClr val="tx1"/>
                </a:solidFill>
                <a:latin typeface="等线" panose="02010600030101010101" pitchFamily="2" charset="-122"/>
                <a:ea typeface="等线" panose="02010600030101010101" pitchFamily="2" charset="-122"/>
              </a:defRPr>
            </a:lvl2pPr>
            <a:lvl3pPr marL="1371600" indent="-457200">
              <a:defRPr>
                <a:solidFill>
                  <a:schemeClr val="tx1"/>
                </a:solidFill>
                <a:latin typeface="等线" panose="02010600030101010101" pitchFamily="2" charset="-122"/>
                <a:ea typeface="等线" panose="02010600030101010101" pitchFamily="2" charset="-122"/>
              </a:defRPr>
            </a:lvl3pPr>
            <a:lvl4pPr marL="1828800" indent="-457200">
              <a:defRPr>
                <a:solidFill>
                  <a:schemeClr val="tx1"/>
                </a:solidFill>
                <a:latin typeface="等线" panose="02010600030101010101" pitchFamily="2" charset="-122"/>
                <a:ea typeface="等线" panose="02010600030101010101" pitchFamily="2" charset="-122"/>
              </a:defRPr>
            </a:lvl4pPr>
            <a:lvl5pPr marL="2286000" indent="-457200">
              <a:defRPr>
                <a:solidFill>
                  <a:schemeClr val="tx1"/>
                </a:solidFill>
                <a:latin typeface="等线" panose="02010600030101010101" pitchFamily="2" charset="-122"/>
                <a:ea typeface="等线" panose="02010600030101010101" pitchFamily="2" charset="-122"/>
              </a:defRPr>
            </a:lvl5pPr>
            <a:lvl6pPr marL="27432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2004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6576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1148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ts val="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聚丙烯		</a:t>
            </a:r>
          </a:p>
          <a:p>
            <a:pPr eaLnBrk="1" hangingPunct="1">
              <a:spcBef>
                <a:spcPts val="0"/>
              </a:spcBef>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PP  	Polypropylene</a:t>
            </a:r>
          </a:p>
        </p:txBody>
      </p:sp>
      <p:sp>
        <p:nvSpPr>
          <p:cNvPr id="11269" name="Text Box 5">
            <a:extLst>
              <a:ext uri="{FF2B5EF4-FFF2-40B4-BE49-F238E27FC236}">
                <a16:creationId xmlns:a16="http://schemas.microsoft.com/office/drawing/2014/main" id="{8C68C546-D48A-4B9A-B05D-6B8B055787DA}"/>
              </a:ext>
            </a:extLst>
          </p:cNvPr>
          <p:cNvSpPr txBox="1">
            <a:spLocks noChangeArrowheads="1"/>
          </p:cNvSpPr>
          <p:nvPr/>
        </p:nvSpPr>
        <p:spPr bwMode="auto">
          <a:xfrm>
            <a:off x="755576" y="2245046"/>
            <a:ext cx="4291012" cy="954107"/>
          </a:xfrm>
          <a:prstGeom prst="rect">
            <a:avLst/>
          </a:prstGeom>
          <a:noFill/>
          <a:ln>
            <a:noFill/>
          </a:ln>
          <a:effectLst/>
          <a:extLst>
            <a:ext uri="{909E8E84-426E-40DD-AFC4-6F175D3DCCD1}">
              <a14:hiddenFill xmlns:a14="http://schemas.microsoft.com/office/drawing/2010/main">
                <a:gradFill rotWithShape="0">
                  <a:gsLst>
                    <a:gs pos="0">
                      <a:schemeClr val="hlink"/>
                    </a:gs>
                    <a:gs pos="100000">
                      <a:srgbClr val="66CCFF"/>
                    </a:gs>
                  </a:gsLst>
                  <a:lin ang="5400000" scaled="1"/>
                </a:gradFill>
              </a14:hiddenFill>
            </a:ext>
            <a:ext uri="{91240B29-F687-4F45-9708-019B960494DF}">
              <a14:hiddenLine xmlns:a14="http://schemas.microsoft.com/office/drawing/2010/main" w="6350"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914400" indent="-457200">
              <a:defRPr>
                <a:solidFill>
                  <a:schemeClr val="tx1"/>
                </a:solidFill>
                <a:latin typeface="等线" panose="02010600030101010101" pitchFamily="2" charset="-122"/>
                <a:ea typeface="等线" panose="02010600030101010101" pitchFamily="2" charset="-122"/>
              </a:defRPr>
            </a:lvl2pPr>
            <a:lvl3pPr marL="1371600" indent="-457200">
              <a:defRPr>
                <a:solidFill>
                  <a:schemeClr val="tx1"/>
                </a:solidFill>
                <a:latin typeface="等线" panose="02010600030101010101" pitchFamily="2" charset="-122"/>
                <a:ea typeface="等线" panose="02010600030101010101" pitchFamily="2" charset="-122"/>
              </a:defRPr>
            </a:lvl3pPr>
            <a:lvl4pPr marL="1828800" indent="-457200">
              <a:defRPr>
                <a:solidFill>
                  <a:schemeClr val="tx1"/>
                </a:solidFill>
                <a:latin typeface="等线" panose="02010600030101010101" pitchFamily="2" charset="-122"/>
                <a:ea typeface="等线" panose="02010600030101010101" pitchFamily="2" charset="-122"/>
              </a:defRPr>
            </a:lvl4pPr>
            <a:lvl5pPr marL="2286000" indent="-457200">
              <a:defRPr>
                <a:solidFill>
                  <a:schemeClr val="tx1"/>
                </a:solidFill>
                <a:latin typeface="等线" panose="02010600030101010101" pitchFamily="2" charset="-122"/>
                <a:ea typeface="等线" panose="02010600030101010101" pitchFamily="2" charset="-122"/>
              </a:defRPr>
            </a:lvl5pPr>
            <a:lvl6pPr marL="27432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2004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6576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1148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ts val="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聚异丁烯　	</a:t>
            </a:r>
          </a:p>
          <a:p>
            <a:pPr eaLnBrk="1" hangingPunct="1">
              <a:spcBef>
                <a:spcPts val="0"/>
              </a:spcBef>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PIB  	Polyisobutylene</a:t>
            </a:r>
          </a:p>
        </p:txBody>
      </p:sp>
      <p:sp>
        <p:nvSpPr>
          <p:cNvPr id="11270" name="Text Box 6">
            <a:extLst>
              <a:ext uri="{FF2B5EF4-FFF2-40B4-BE49-F238E27FC236}">
                <a16:creationId xmlns:a16="http://schemas.microsoft.com/office/drawing/2014/main" id="{F4B07CB7-539E-42E4-B982-8AC54A6D869B}"/>
              </a:ext>
            </a:extLst>
          </p:cNvPr>
          <p:cNvSpPr txBox="1">
            <a:spLocks noChangeArrowheads="1"/>
          </p:cNvSpPr>
          <p:nvPr/>
        </p:nvSpPr>
        <p:spPr bwMode="auto">
          <a:xfrm>
            <a:off x="755576" y="3505200"/>
            <a:ext cx="4360862" cy="954107"/>
          </a:xfrm>
          <a:prstGeom prst="rect">
            <a:avLst/>
          </a:prstGeom>
          <a:noFill/>
          <a:ln>
            <a:noFill/>
          </a:ln>
          <a:effectLst/>
          <a:extLst>
            <a:ext uri="{909E8E84-426E-40DD-AFC4-6F175D3DCCD1}">
              <a14:hiddenFill xmlns:a14="http://schemas.microsoft.com/office/drawing/2010/main">
                <a:gradFill rotWithShape="0">
                  <a:gsLst>
                    <a:gs pos="0">
                      <a:schemeClr val="hlink"/>
                    </a:gs>
                    <a:gs pos="100000">
                      <a:srgbClr val="66CCFF"/>
                    </a:gs>
                  </a:gsLst>
                  <a:lin ang="5400000" scaled="1"/>
                </a:gradFill>
              </a14:hiddenFill>
            </a:ext>
            <a:ext uri="{91240B29-F687-4F45-9708-019B960494DF}">
              <a14:hiddenLine xmlns:a14="http://schemas.microsoft.com/office/drawing/2010/main" w="6350"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914400" indent="-457200">
              <a:defRPr>
                <a:solidFill>
                  <a:schemeClr val="tx1"/>
                </a:solidFill>
                <a:latin typeface="等线" panose="02010600030101010101" pitchFamily="2" charset="-122"/>
                <a:ea typeface="等线" panose="02010600030101010101" pitchFamily="2" charset="-122"/>
              </a:defRPr>
            </a:lvl2pPr>
            <a:lvl3pPr marL="1371600" indent="-457200">
              <a:defRPr>
                <a:solidFill>
                  <a:schemeClr val="tx1"/>
                </a:solidFill>
                <a:latin typeface="等线" panose="02010600030101010101" pitchFamily="2" charset="-122"/>
                <a:ea typeface="等线" panose="02010600030101010101" pitchFamily="2" charset="-122"/>
              </a:defRPr>
            </a:lvl3pPr>
            <a:lvl4pPr marL="1828800" indent="-457200">
              <a:defRPr>
                <a:solidFill>
                  <a:schemeClr val="tx1"/>
                </a:solidFill>
                <a:latin typeface="等线" panose="02010600030101010101" pitchFamily="2" charset="-122"/>
                <a:ea typeface="等线" panose="02010600030101010101" pitchFamily="2" charset="-122"/>
              </a:defRPr>
            </a:lvl4pPr>
            <a:lvl5pPr marL="2286000" indent="-457200">
              <a:defRPr>
                <a:solidFill>
                  <a:schemeClr val="tx1"/>
                </a:solidFill>
                <a:latin typeface="等线" panose="02010600030101010101" pitchFamily="2" charset="-122"/>
                <a:ea typeface="等线" panose="02010600030101010101" pitchFamily="2" charset="-122"/>
              </a:defRPr>
            </a:lvl5pPr>
            <a:lvl6pPr marL="27432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2004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6576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1148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ts val="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聚丙烯酸　		</a:t>
            </a:r>
          </a:p>
          <a:p>
            <a:pPr eaLnBrk="1" hangingPunct="1">
              <a:spcBef>
                <a:spcPts val="0"/>
              </a:spcBef>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PAA   Polyacrylic acid</a:t>
            </a:r>
          </a:p>
        </p:txBody>
      </p:sp>
      <p:sp>
        <p:nvSpPr>
          <p:cNvPr id="11271" name="Text Box 7">
            <a:extLst>
              <a:ext uri="{FF2B5EF4-FFF2-40B4-BE49-F238E27FC236}">
                <a16:creationId xmlns:a16="http://schemas.microsoft.com/office/drawing/2014/main" id="{911C26D9-4FB7-4C9C-A2A3-4294D7D24AF2}"/>
              </a:ext>
            </a:extLst>
          </p:cNvPr>
          <p:cNvSpPr txBox="1">
            <a:spLocks noChangeArrowheads="1"/>
          </p:cNvSpPr>
          <p:nvPr/>
        </p:nvSpPr>
        <p:spPr bwMode="auto">
          <a:xfrm>
            <a:off x="762000" y="5257800"/>
            <a:ext cx="4794250" cy="954107"/>
          </a:xfrm>
          <a:prstGeom prst="rect">
            <a:avLst/>
          </a:prstGeom>
          <a:noFill/>
          <a:ln>
            <a:noFill/>
          </a:ln>
          <a:effectLst/>
          <a:extLst>
            <a:ext uri="{909E8E84-426E-40DD-AFC4-6F175D3DCCD1}">
              <a14:hiddenFill xmlns:a14="http://schemas.microsoft.com/office/drawing/2010/main">
                <a:gradFill rotWithShape="0">
                  <a:gsLst>
                    <a:gs pos="0">
                      <a:schemeClr val="hlink"/>
                    </a:gs>
                    <a:gs pos="100000">
                      <a:srgbClr val="66CCFF"/>
                    </a:gs>
                  </a:gsLst>
                  <a:lin ang="5400000" scaled="1"/>
                </a:gradFill>
              </a14:hiddenFill>
            </a:ext>
            <a:ext uri="{91240B29-F687-4F45-9708-019B960494DF}">
              <a14:hiddenLine xmlns:a14="http://schemas.microsoft.com/office/drawing/2010/main" w="6350"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914400" indent="-457200">
              <a:defRPr>
                <a:solidFill>
                  <a:schemeClr val="tx1"/>
                </a:solidFill>
                <a:latin typeface="等线" panose="02010600030101010101" pitchFamily="2" charset="-122"/>
                <a:ea typeface="等线" panose="02010600030101010101" pitchFamily="2" charset="-122"/>
              </a:defRPr>
            </a:lvl2pPr>
            <a:lvl3pPr marL="1371600" indent="-457200">
              <a:defRPr>
                <a:solidFill>
                  <a:schemeClr val="tx1"/>
                </a:solidFill>
                <a:latin typeface="等线" panose="02010600030101010101" pitchFamily="2" charset="-122"/>
                <a:ea typeface="等线" panose="02010600030101010101" pitchFamily="2" charset="-122"/>
              </a:defRPr>
            </a:lvl3pPr>
            <a:lvl4pPr marL="1828800" indent="-457200">
              <a:defRPr>
                <a:solidFill>
                  <a:schemeClr val="tx1"/>
                </a:solidFill>
                <a:latin typeface="等线" panose="02010600030101010101" pitchFamily="2" charset="-122"/>
                <a:ea typeface="等线" panose="02010600030101010101" pitchFamily="2" charset="-122"/>
              </a:defRPr>
            </a:lvl4pPr>
            <a:lvl5pPr marL="2286000" indent="-457200">
              <a:defRPr>
                <a:solidFill>
                  <a:schemeClr val="tx1"/>
                </a:solidFill>
                <a:latin typeface="等线" panose="02010600030101010101" pitchFamily="2" charset="-122"/>
                <a:ea typeface="等线" panose="02010600030101010101" pitchFamily="2" charset="-122"/>
              </a:defRPr>
            </a:lvl5pPr>
            <a:lvl6pPr marL="27432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2004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6576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114800" indent="-4572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ts val="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聚甲基丙烯酸甲酯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PMMA</a:t>
            </a:r>
          </a:p>
          <a:p>
            <a:pPr eaLnBrk="1" hangingPunct="1">
              <a:spcBef>
                <a:spcPts val="0"/>
              </a:spcBef>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Poly (methyl methacrylate)</a:t>
            </a:r>
          </a:p>
        </p:txBody>
      </p:sp>
      <p:graphicFrame>
        <p:nvGraphicFramePr>
          <p:cNvPr id="20498" name="Object 9">
            <a:extLst>
              <a:ext uri="{FF2B5EF4-FFF2-40B4-BE49-F238E27FC236}">
                <a16:creationId xmlns:a16="http://schemas.microsoft.com/office/drawing/2014/main" id="{8FE40DD7-2A0A-41DA-90D5-E604A6927C54}"/>
              </a:ext>
            </a:extLst>
          </p:cNvPr>
          <p:cNvGraphicFramePr>
            <a:graphicFrameLocks noChangeAspect="1"/>
          </p:cNvGraphicFramePr>
          <p:nvPr>
            <p:extLst>
              <p:ext uri="{D42A27DB-BD31-4B8C-83A1-F6EECF244321}">
                <p14:modId xmlns:p14="http://schemas.microsoft.com/office/powerpoint/2010/main" val="829887004"/>
              </p:ext>
            </p:extLst>
          </p:nvPr>
        </p:nvGraphicFramePr>
        <p:xfrm>
          <a:off x="5659438" y="3319463"/>
          <a:ext cx="2281238" cy="1535112"/>
        </p:xfrm>
        <a:graphic>
          <a:graphicData uri="http://schemas.openxmlformats.org/presentationml/2006/ole">
            <mc:AlternateContent xmlns:mc="http://schemas.openxmlformats.org/markup-compatibility/2006">
              <mc:Choice xmlns:v="urn:schemas-microsoft-com:vml" Requires="v">
                <p:oleObj spid="_x0000_s21003" name="CS ChemDraw Drawing" r:id="rId4" imgW="1788160" imgH="1424940" progId="ChemDraw.Document.6.0">
                  <p:embed/>
                </p:oleObj>
              </mc:Choice>
              <mc:Fallback>
                <p:oleObj name="CS ChemDraw Drawing" r:id="rId4" imgW="1788160" imgH="1424940" progId="ChemDraw.Document.6.0">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438" y="3319463"/>
                        <a:ext cx="2281238" cy="1535112"/>
                      </a:xfrm>
                      <a:prstGeom prst="rect">
                        <a:avLst/>
                      </a:prstGeom>
                      <a:solidFill>
                        <a:schemeClr val="accent4"/>
                      </a:solidFill>
                      <a:ln>
                        <a:noFill/>
                      </a:ln>
                      <a:effectLst/>
                    </p:spPr>
                  </p:pic>
                </p:oleObj>
              </mc:Fallback>
            </mc:AlternateContent>
          </a:graphicData>
        </a:graphic>
      </p:graphicFrame>
      <p:graphicFrame>
        <p:nvGraphicFramePr>
          <p:cNvPr id="20496" name="Object 10">
            <a:extLst>
              <a:ext uri="{FF2B5EF4-FFF2-40B4-BE49-F238E27FC236}">
                <a16:creationId xmlns:a16="http://schemas.microsoft.com/office/drawing/2014/main" id="{B810D437-0643-4653-B34E-6088886FA4D4}"/>
              </a:ext>
            </a:extLst>
          </p:cNvPr>
          <p:cNvGraphicFramePr>
            <a:graphicFrameLocks noChangeAspect="1"/>
          </p:cNvGraphicFramePr>
          <p:nvPr>
            <p:extLst>
              <p:ext uri="{D42A27DB-BD31-4B8C-83A1-F6EECF244321}">
                <p14:modId xmlns:p14="http://schemas.microsoft.com/office/powerpoint/2010/main" val="2969304063"/>
              </p:ext>
            </p:extLst>
          </p:nvPr>
        </p:nvGraphicFramePr>
        <p:xfrm>
          <a:off x="5651501" y="5084763"/>
          <a:ext cx="2289175" cy="1476375"/>
        </p:xfrm>
        <a:graphic>
          <a:graphicData uri="http://schemas.openxmlformats.org/presentationml/2006/ole">
            <mc:AlternateContent xmlns:mc="http://schemas.openxmlformats.org/markup-compatibility/2006">
              <mc:Choice xmlns:v="urn:schemas-microsoft-com:vml" Requires="v">
                <p:oleObj spid="_x0000_s21004" name="CS ChemDraw Drawing" r:id="rId6" imgW="2288540" imgH="1475740" progId="ChemDraw.Document.6.0">
                  <p:embed/>
                </p:oleObj>
              </mc:Choice>
              <mc:Fallback>
                <p:oleObj name="CS ChemDraw Drawing" r:id="rId6" imgW="2288540" imgH="1475740" progId="ChemDraw.Document.6.0">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01" y="5084763"/>
                        <a:ext cx="2289175" cy="1476375"/>
                      </a:xfrm>
                      <a:prstGeom prst="rect">
                        <a:avLst/>
                      </a:prstGeom>
                      <a:solidFill>
                        <a:schemeClr val="accent3"/>
                      </a:solidFill>
                      <a:ln>
                        <a:noFill/>
                      </a:ln>
                      <a:effectLst/>
                    </p:spPr>
                  </p:pic>
                </p:oleObj>
              </mc:Fallback>
            </mc:AlternateContent>
          </a:graphicData>
        </a:graphic>
      </p:graphicFrame>
      <p:graphicFrame>
        <p:nvGraphicFramePr>
          <p:cNvPr id="20494" name="Object 12">
            <a:extLst>
              <a:ext uri="{FF2B5EF4-FFF2-40B4-BE49-F238E27FC236}">
                <a16:creationId xmlns:a16="http://schemas.microsoft.com/office/drawing/2014/main" id="{6F6A164B-82F9-4A0A-A49A-E47E19479BBA}"/>
              </a:ext>
            </a:extLst>
          </p:cNvPr>
          <p:cNvGraphicFramePr>
            <a:graphicFrameLocks noChangeAspect="1"/>
          </p:cNvGraphicFramePr>
          <p:nvPr>
            <p:extLst>
              <p:ext uri="{D42A27DB-BD31-4B8C-83A1-F6EECF244321}">
                <p14:modId xmlns:p14="http://schemas.microsoft.com/office/powerpoint/2010/main" val="1766032148"/>
              </p:ext>
            </p:extLst>
          </p:nvPr>
        </p:nvGraphicFramePr>
        <p:xfrm>
          <a:off x="5651500" y="933449"/>
          <a:ext cx="2301932" cy="990049"/>
        </p:xfrm>
        <a:graphic>
          <a:graphicData uri="http://schemas.openxmlformats.org/presentationml/2006/ole">
            <mc:AlternateContent xmlns:mc="http://schemas.openxmlformats.org/markup-compatibility/2006">
              <mc:Choice xmlns:v="urn:schemas-microsoft-com:vml" Requires="v">
                <p:oleObj spid="_x0000_s21005" name="CS ChemDraw Drawing" r:id="rId8" imgW="1535157" imgH="643579" progId="ChemDraw.Document.6.0">
                  <p:embed/>
                </p:oleObj>
              </mc:Choice>
              <mc:Fallback>
                <p:oleObj name="CS ChemDraw Drawing" r:id="rId8" imgW="1535157" imgH="643579" progId="ChemDraw.Document.6.0">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1500" y="933449"/>
                        <a:ext cx="2301932" cy="990049"/>
                      </a:xfrm>
                      <a:prstGeom prst="rect">
                        <a:avLst/>
                      </a:prstGeom>
                      <a:solidFill>
                        <a:schemeClr val="accent6"/>
                      </a:solidFill>
                      <a:ln>
                        <a:noFill/>
                      </a:ln>
                      <a:effectLst/>
                    </p:spPr>
                  </p:pic>
                </p:oleObj>
              </mc:Fallback>
            </mc:AlternateContent>
          </a:graphicData>
        </a:graphic>
      </p:graphicFrame>
      <p:graphicFrame>
        <p:nvGraphicFramePr>
          <p:cNvPr id="20492" name="Object 15">
            <a:extLst>
              <a:ext uri="{FF2B5EF4-FFF2-40B4-BE49-F238E27FC236}">
                <a16:creationId xmlns:a16="http://schemas.microsoft.com/office/drawing/2014/main" id="{2726245A-6DB4-4963-BAE6-139460E40BF7}"/>
              </a:ext>
            </a:extLst>
          </p:cNvPr>
          <p:cNvGraphicFramePr>
            <a:graphicFrameLocks noChangeAspect="1"/>
          </p:cNvGraphicFramePr>
          <p:nvPr>
            <p:extLst>
              <p:ext uri="{D42A27DB-BD31-4B8C-83A1-F6EECF244321}">
                <p14:modId xmlns:p14="http://schemas.microsoft.com/office/powerpoint/2010/main" val="2410216180"/>
              </p:ext>
            </p:extLst>
          </p:nvPr>
        </p:nvGraphicFramePr>
        <p:xfrm>
          <a:off x="5651500" y="2065338"/>
          <a:ext cx="2301932" cy="1160462"/>
        </p:xfrm>
        <a:graphic>
          <a:graphicData uri="http://schemas.openxmlformats.org/presentationml/2006/ole">
            <mc:AlternateContent xmlns:mc="http://schemas.openxmlformats.org/markup-compatibility/2006">
              <mc:Choice xmlns:v="urn:schemas-microsoft-com:vml" Requires="v">
                <p:oleObj spid="_x0000_s21006" name="CS ChemDraw Drawing" r:id="rId10" imgW="1440827" imgH="915921" progId="ChemDraw.Document.6.0">
                  <p:embed/>
                </p:oleObj>
              </mc:Choice>
              <mc:Fallback>
                <p:oleObj name="CS ChemDraw Drawing" r:id="rId10" imgW="1440827" imgH="915921" progId="ChemDraw.Document.6.0">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1500" y="2065338"/>
                        <a:ext cx="2301932" cy="1160462"/>
                      </a:xfrm>
                      <a:prstGeom prst="rect">
                        <a:avLst/>
                      </a:prstGeom>
                      <a:solidFill>
                        <a:schemeClr val="accent5"/>
                      </a:soli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56A6733A-EDD7-4A63-913A-AFCDF2586FD8}"/>
              </a:ext>
            </a:extLst>
          </p:cNvPr>
          <p:cNvSpPr txBox="1">
            <a:spLocks noChangeArrowheads="1"/>
          </p:cNvSpPr>
          <p:nvPr/>
        </p:nvSpPr>
        <p:spPr bwMode="auto">
          <a:xfrm>
            <a:off x="747713" y="728663"/>
            <a:ext cx="4241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聚醋酸乙烯酯　	</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PVAc</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Polyvinyl acetate</a:t>
            </a:r>
          </a:p>
        </p:txBody>
      </p:sp>
      <p:sp>
        <p:nvSpPr>
          <p:cNvPr id="13315" name="Text Box 3">
            <a:extLst>
              <a:ext uri="{FF2B5EF4-FFF2-40B4-BE49-F238E27FC236}">
                <a16:creationId xmlns:a16="http://schemas.microsoft.com/office/drawing/2014/main" id="{1820CD3C-DF3E-4484-AC37-5922DAA49E18}"/>
              </a:ext>
            </a:extLst>
          </p:cNvPr>
          <p:cNvSpPr txBox="1">
            <a:spLocks noChangeArrowheads="1"/>
          </p:cNvSpPr>
          <p:nvPr/>
        </p:nvSpPr>
        <p:spPr bwMode="auto">
          <a:xfrm>
            <a:off x="755650" y="2166938"/>
            <a:ext cx="4298950" cy="108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聚乙烯基甲基醚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PVME</a:t>
            </a:r>
          </a:p>
          <a:p>
            <a:pPr eaLnBrk="1" hangingPunct="1">
              <a:spcBef>
                <a:spcPct val="30000"/>
              </a:spcBef>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Polyvinyl methyl ether</a:t>
            </a:r>
          </a:p>
        </p:txBody>
      </p:sp>
      <p:graphicFrame>
        <p:nvGraphicFramePr>
          <p:cNvPr id="22545" name="Object 4">
            <a:extLst>
              <a:ext uri="{FF2B5EF4-FFF2-40B4-BE49-F238E27FC236}">
                <a16:creationId xmlns:a16="http://schemas.microsoft.com/office/drawing/2014/main" id="{751B0C7A-FD18-4DFA-9504-463FAAA36A75}"/>
              </a:ext>
            </a:extLst>
          </p:cNvPr>
          <p:cNvGraphicFramePr>
            <a:graphicFrameLocks noChangeAspect="1"/>
          </p:cNvGraphicFramePr>
          <p:nvPr>
            <p:extLst>
              <p:ext uri="{D42A27DB-BD31-4B8C-83A1-F6EECF244321}">
                <p14:modId xmlns:p14="http://schemas.microsoft.com/office/powerpoint/2010/main" val="1363200709"/>
              </p:ext>
            </p:extLst>
          </p:nvPr>
        </p:nvGraphicFramePr>
        <p:xfrm>
          <a:off x="5257800" y="381000"/>
          <a:ext cx="2363788" cy="1398588"/>
        </p:xfrm>
        <a:graphic>
          <a:graphicData uri="http://schemas.openxmlformats.org/presentationml/2006/ole">
            <mc:AlternateContent xmlns:mc="http://schemas.openxmlformats.org/markup-compatibility/2006">
              <mc:Choice xmlns:v="urn:schemas-microsoft-com:vml" Requires="v">
                <p:oleObj spid="_x0000_s23050" name="CS ChemDraw Drawing" r:id="rId3" imgW="2364740" imgH="1399540" progId="ChemDraw.Document.6.0">
                  <p:embed/>
                </p:oleObj>
              </mc:Choice>
              <mc:Fallback>
                <p:oleObj name="CS ChemDraw Drawing" r:id="rId3" imgW="2364740" imgH="1399540"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81000"/>
                        <a:ext cx="2363788" cy="1398588"/>
                      </a:xfrm>
                      <a:prstGeom prst="rect">
                        <a:avLst/>
                      </a:prstGeom>
                      <a:solidFill>
                        <a:schemeClr val="accent6"/>
                      </a:solidFill>
                      <a:ln>
                        <a:noFill/>
                      </a:ln>
                      <a:effectLst/>
                    </p:spPr>
                  </p:pic>
                </p:oleObj>
              </mc:Fallback>
            </mc:AlternateContent>
          </a:graphicData>
        </a:graphic>
      </p:graphicFrame>
      <p:sp>
        <p:nvSpPr>
          <p:cNvPr id="22533" name="Rectangle 5">
            <a:extLst>
              <a:ext uri="{FF2B5EF4-FFF2-40B4-BE49-F238E27FC236}">
                <a16:creationId xmlns:a16="http://schemas.microsoft.com/office/drawing/2014/main" id="{46E2294C-703F-4400-A965-F25774EEAF5D}"/>
              </a:ext>
            </a:extLst>
          </p:cNvPr>
          <p:cNvSpPr>
            <a:spLocks noGrp="1" noChangeArrowheads="1"/>
          </p:cNvSpPr>
          <p:nvPr>
            <p:ph type="title"/>
          </p:nvPr>
        </p:nvSpPr>
        <p:spPr>
          <a:xfrm>
            <a:off x="803275" y="4025900"/>
            <a:ext cx="3552825" cy="867930"/>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nchor="t">
            <a:spAutoFit/>
          </a:bodyPr>
          <a:lstStyle/>
          <a:p>
            <a:pPr>
              <a:spcBef>
                <a:spcPct val="3000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聚丁二烯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PB  Polybutadiene</a:t>
            </a:r>
          </a:p>
        </p:txBody>
      </p:sp>
      <p:sp>
        <p:nvSpPr>
          <p:cNvPr id="13318" name="Text Box 6">
            <a:extLst>
              <a:ext uri="{FF2B5EF4-FFF2-40B4-BE49-F238E27FC236}">
                <a16:creationId xmlns:a16="http://schemas.microsoft.com/office/drawing/2014/main" id="{9E551DB7-007D-42E0-87E8-87EDD06C3FC2}"/>
              </a:ext>
            </a:extLst>
          </p:cNvPr>
          <p:cNvSpPr txBox="1">
            <a:spLocks noChangeArrowheads="1"/>
          </p:cNvSpPr>
          <p:nvPr/>
        </p:nvSpPr>
        <p:spPr bwMode="auto">
          <a:xfrm>
            <a:off x="803151" y="5334000"/>
            <a:ext cx="35528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聚异戊二烯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PIP Polyisoprene</a:t>
            </a:r>
          </a:p>
        </p:txBody>
      </p:sp>
      <p:graphicFrame>
        <p:nvGraphicFramePr>
          <p:cNvPr id="22543" name="Object 7">
            <a:extLst>
              <a:ext uri="{FF2B5EF4-FFF2-40B4-BE49-F238E27FC236}">
                <a16:creationId xmlns:a16="http://schemas.microsoft.com/office/drawing/2014/main" id="{A5AABA6F-EA26-4E55-BE46-30E50F2BA269}"/>
              </a:ext>
            </a:extLst>
          </p:cNvPr>
          <p:cNvGraphicFramePr>
            <a:graphicFrameLocks noChangeAspect="1"/>
          </p:cNvGraphicFramePr>
          <p:nvPr>
            <p:extLst>
              <p:ext uri="{D42A27DB-BD31-4B8C-83A1-F6EECF244321}">
                <p14:modId xmlns:p14="http://schemas.microsoft.com/office/powerpoint/2010/main" val="544853111"/>
              </p:ext>
            </p:extLst>
          </p:nvPr>
        </p:nvGraphicFramePr>
        <p:xfrm>
          <a:off x="5291138" y="2227262"/>
          <a:ext cx="2363788" cy="1338163"/>
        </p:xfrm>
        <a:graphic>
          <a:graphicData uri="http://schemas.openxmlformats.org/presentationml/2006/ole">
            <mc:AlternateContent xmlns:mc="http://schemas.openxmlformats.org/markup-compatibility/2006">
              <mc:Choice xmlns:v="urn:schemas-microsoft-com:vml" Requires="v">
                <p:oleObj spid="_x0000_s23051" name="CS ChemDraw Drawing" r:id="rId5" imgW="1869440" imgH="1056640" progId="ChemDraw.Document.6.0">
                  <p:embed/>
                </p:oleObj>
              </mc:Choice>
              <mc:Fallback>
                <p:oleObj name="CS ChemDraw Drawing" r:id="rId5" imgW="1869440" imgH="1056640"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1138" y="2227262"/>
                        <a:ext cx="2363788" cy="1338163"/>
                      </a:xfrm>
                      <a:prstGeom prst="rect">
                        <a:avLst/>
                      </a:prstGeom>
                      <a:solidFill>
                        <a:schemeClr val="accent5"/>
                      </a:solidFill>
                      <a:ln>
                        <a:noFill/>
                      </a:ln>
                      <a:effectLst/>
                    </p:spPr>
                  </p:pic>
                </p:oleObj>
              </mc:Fallback>
            </mc:AlternateContent>
          </a:graphicData>
        </a:graphic>
      </p:graphicFrame>
      <p:graphicFrame>
        <p:nvGraphicFramePr>
          <p:cNvPr id="22541" name="Object 8">
            <a:extLst>
              <a:ext uri="{FF2B5EF4-FFF2-40B4-BE49-F238E27FC236}">
                <a16:creationId xmlns:a16="http://schemas.microsoft.com/office/drawing/2014/main" id="{76328438-DBB1-4753-9FE9-7E0FEF95F539}"/>
              </a:ext>
            </a:extLst>
          </p:cNvPr>
          <p:cNvGraphicFramePr>
            <a:graphicFrameLocks noChangeAspect="1"/>
          </p:cNvGraphicFramePr>
          <p:nvPr>
            <p:extLst>
              <p:ext uri="{D42A27DB-BD31-4B8C-83A1-F6EECF244321}">
                <p14:modId xmlns:p14="http://schemas.microsoft.com/office/powerpoint/2010/main" val="691244015"/>
              </p:ext>
            </p:extLst>
          </p:nvPr>
        </p:nvGraphicFramePr>
        <p:xfrm>
          <a:off x="4932363" y="4154488"/>
          <a:ext cx="3672085" cy="498648"/>
        </p:xfrm>
        <a:graphic>
          <a:graphicData uri="http://schemas.openxmlformats.org/presentationml/2006/ole">
            <mc:AlternateContent xmlns:mc="http://schemas.openxmlformats.org/markup-compatibility/2006">
              <mc:Choice xmlns:v="urn:schemas-microsoft-com:vml" Requires="v">
                <p:oleObj spid="_x0000_s23052" name="CS ChemDraw Drawing" r:id="rId7" imgW="3121660" imgH="383540" progId="ChemDraw.Document.6.0">
                  <p:embed/>
                </p:oleObj>
              </mc:Choice>
              <mc:Fallback>
                <p:oleObj name="CS ChemDraw Drawing" r:id="rId7" imgW="3121660" imgH="383540" progId="ChemDraw.Document.6.0">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363" y="4154488"/>
                        <a:ext cx="3672085" cy="498648"/>
                      </a:xfrm>
                      <a:prstGeom prst="rect">
                        <a:avLst/>
                      </a:prstGeom>
                      <a:solidFill>
                        <a:schemeClr val="accent4"/>
                      </a:solidFill>
                      <a:ln>
                        <a:noFill/>
                      </a:ln>
                      <a:effectLst/>
                    </p:spPr>
                  </p:pic>
                </p:oleObj>
              </mc:Fallback>
            </mc:AlternateContent>
          </a:graphicData>
        </a:graphic>
      </p:graphicFrame>
      <p:graphicFrame>
        <p:nvGraphicFramePr>
          <p:cNvPr id="22539" name="Object 9">
            <a:extLst>
              <a:ext uri="{FF2B5EF4-FFF2-40B4-BE49-F238E27FC236}">
                <a16:creationId xmlns:a16="http://schemas.microsoft.com/office/drawing/2014/main" id="{E796EEA1-B126-4425-9040-13EF895FEE83}"/>
              </a:ext>
            </a:extLst>
          </p:cNvPr>
          <p:cNvGraphicFramePr>
            <a:graphicFrameLocks noChangeAspect="1"/>
          </p:cNvGraphicFramePr>
          <p:nvPr>
            <p:extLst>
              <p:ext uri="{D42A27DB-BD31-4B8C-83A1-F6EECF244321}">
                <p14:modId xmlns:p14="http://schemas.microsoft.com/office/powerpoint/2010/main" val="1598257850"/>
              </p:ext>
            </p:extLst>
          </p:nvPr>
        </p:nvGraphicFramePr>
        <p:xfrm>
          <a:off x="4932363" y="5378415"/>
          <a:ext cx="3672085" cy="857319"/>
        </p:xfrm>
        <a:graphic>
          <a:graphicData uri="http://schemas.openxmlformats.org/presentationml/2006/ole">
            <mc:AlternateContent xmlns:mc="http://schemas.openxmlformats.org/markup-compatibility/2006">
              <mc:Choice xmlns:v="urn:schemas-microsoft-com:vml" Requires="v">
                <p:oleObj spid="_x0000_s23053" name="CS ChemDraw Drawing" r:id="rId9" imgW="3121660" imgH="728980" progId="ChemDraw.Document.6.0">
                  <p:embed/>
                </p:oleObj>
              </mc:Choice>
              <mc:Fallback>
                <p:oleObj name="CS ChemDraw Drawing" r:id="rId9" imgW="3121660" imgH="728980" progId="ChemDraw.Document.6.0">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2363" y="5378415"/>
                        <a:ext cx="3672085" cy="857319"/>
                      </a:xfrm>
                      <a:prstGeom prst="rect">
                        <a:avLst/>
                      </a:prstGeom>
                      <a:solidFill>
                        <a:schemeClr val="accent3"/>
                      </a:soli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EA2ABA2A-C7FD-4F5F-9D84-94E827F525CC}"/>
              </a:ext>
            </a:extLst>
          </p:cNvPr>
          <p:cNvSpPr txBox="1">
            <a:spLocks noChangeArrowheads="1"/>
          </p:cNvSpPr>
          <p:nvPr/>
        </p:nvSpPr>
        <p:spPr bwMode="auto">
          <a:xfrm>
            <a:off x="1043608" y="584200"/>
            <a:ext cx="30956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ts val="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聚氯乙烯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rPr>
              <a:t>PVC  	</a:t>
            </a:r>
          </a:p>
          <a:p>
            <a:pPr eaLnBrk="1" hangingPunct="1">
              <a:spcBef>
                <a:spcPts val="0"/>
              </a:spcBef>
            </a:pPr>
            <a:r>
              <a:rPr lang="en-US" altLang="zh-CN" sz="2800">
                <a:latin typeface="Times New Roman" panose="02020603050405020304" pitchFamily="18" charset="0"/>
                <a:ea typeface="微软雅黑" panose="020B0503020204020204" pitchFamily="34" charset="-122"/>
                <a:cs typeface="Times New Roman" panose="02020603050405020304" pitchFamily="18" charset="0"/>
              </a:rPr>
              <a:t>Polyvinyl Chloride</a:t>
            </a:r>
          </a:p>
        </p:txBody>
      </p:sp>
      <p:graphicFrame>
        <p:nvGraphicFramePr>
          <p:cNvPr id="23573" name="Object 3">
            <a:extLst>
              <a:ext uri="{FF2B5EF4-FFF2-40B4-BE49-F238E27FC236}">
                <a16:creationId xmlns:a16="http://schemas.microsoft.com/office/drawing/2014/main" id="{2E4A0104-C669-469B-B3C5-C966A15B09B9}"/>
              </a:ext>
            </a:extLst>
          </p:cNvPr>
          <p:cNvGraphicFramePr>
            <a:graphicFrameLocks noChangeAspect="1"/>
          </p:cNvGraphicFramePr>
          <p:nvPr>
            <p:extLst>
              <p:ext uri="{D42A27DB-BD31-4B8C-83A1-F6EECF244321}">
                <p14:modId xmlns:p14="http://schemas.microsoft.com/office/powerpoint/2010/main" val="983190497"/>
              </p:ext>
            </p:extLst>
          </p:nvPr>
        </p:nvGraphicFramePr>
        <p:xfrm>
          <a:off x="6357167" y="448146"/>
          <a:ext cx="2162572" cy="1036638"/>
        </p:xfrm>
        <a:graphic>
          <a:graphicData uri="http://schemas.openxmlformats.org/presentationml/2006/ole">
            <mc:AlternateContent xmlns:mc="http://schemas.openxmlformats.org/markup-compatibility/2006">
              <mc:Choice xmlns:v="urn:schemas-microsoft-com:vml" Requires="v">
                <p:oleObj spid="_x0000_s24204" name="CS ChemDraw Drawing" r:id="rId4" imgW="1734820" imgH="881380" progId="ChemDraw.Document.6.0">
                  <p:embed/>
                </p:oleObj>
              </mc:Choice>
              <mc:Fallback>
                <p:oleObj name="CS ChemDraw Drawing" r:id="rId4" imgW="1734820" imgH="881380" progId="ChemDraw.Document.6.0">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7167" y="448146"/>
                        <a:ext cx="2162572" cy="1036638"/>
                      </a:xfrm>
                      <a:prstGeom prst="rect">
                        <a:avLst/>
                      </a:prstGeom>
                      <a:solidFill>
                        <a:schemeClr val="accent6"/>
                      </a:solidFill>
                      <a:ln>
                        <a:noFill/>
                      </a:ln>
                      <a:effectLst/>
                    </p:spPr>
                  </p:pic>
                </p:oleObj>
              </mc:Fallback>
            </mc:AlternateContent>
          </a:graphicData>
        </a:graphic>
      </p:graphicFrame>
      <p:sp>
        <p:nvSpPr>
          <p:cNvPr id="14340" name="Text Box 4">
            <a:extLst>
              <a:ext uri="{FF2B5EF4-FFF2-40B4-BE49-F238E27FC236}">
                <a16:creationId xmlns:a16="http://schemas.microsoft.com/office/drawing/2014/main" id="{3C26249D-5740-4650-95A5-3F54BA2F13EB}"/>
              </a:ext>
            </a:extLst>
          </p:cNvPr>
          <p:cNvSpPr txBox="1">
            <a:spLocks noChangeArrowheads="1"/>
          </p:cNvSpPr>
          <p:nvPr/>
        </p:nvSpPr>
        <p:spPr bwMode="auto">
          <a:xfrm>
            <a:off x="1055688" y="1981200"/>
            <a:ext cx="42783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ts val="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聚偏二氯乙烯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PVDC</a:t>
            </a:r>
          </a:p>
          <a:p>
            <a:pPr eaLnBrk="1" hangingPunct="1">
              <a:spcBef>
                <a:spcPts val="0"/>
              </a:spcBef>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Polyvinylidene Chloride</a:t>
            </a:r>
          </a:p>
        </p:txBody>
      </p:sp>
      <p:sp>
        <p:nvSpPr>
          <p:cNvPr id="14341" name="Text Box 5">
            <a:extLst>
              <a:ext uri="{FF2B5EF4-FFF2-40B4-BE49-F238E27FC236}">
                <a16:creationId xmlns:a16="http://schemas.microsoft.com/office/drawing/2014/main" id="{5C30CC24-35D7-4047-A50C-23B8E277F666}"/>
              </a:ext>
            </a:extLst>
          </p:cNvPr>
          <p:cNvSpPr txBox="1">
            <a:spLocks noChangeArrowheads="1"/>
          </p:cNvSpPr>
          <p:nvPr/>
        </p:nvSpPr>
        <p:spPr bwMode="auto">
          <a:xfrm>
            <a:off x="1055688" y="3282940"/>
            <a:ext cx="50641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ts val="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聚四氟乙烯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PTFE Polytetrafluoroethylene  Teflon</a:t>
            </a:r>
          </a:p>
        </p:txBody>
      </p:sp>
      <p:sp>
        <p:nvSpPr>
          <p:cNvPr id="14342" name="Text Box 6">
            <a:extLst>
              <a:ext uri="{FF2B5EF4-FFF2-40B4-BE49-F238E27FC236}">
                <a16:creationId xmlns:a16="http://schemas.microsoft.com/office/drawing/2014/main" id="{C51E12F1-21BD-460F-9E3B-05A31D864CBE}"/>
              </a:ext>
            </a:extLst>
          </p:cNvPr>
          <p:cNvSpPr txBox="1">
            <a:spLocks noChangeArrowheads="1"/>
          </p:cNvSpPr>
          <p:nvPr/>
        </p:nvSpPr>
        <p:spPr bwMode="auto">
          <a:xfrm>
            <a:off x="1055688" y="4495800"/>
            <a:ext cx="48529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ts val="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聚丙烯腈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PAN  Polyacrylonitrile</a:t>
            </a:r>
          </a:p>
        </p:txBody>
      </p:sp>
      <p:sp>
        <p:nvSpPr>
          <p:cNvPr id="14343" name="Text Box 7">
            <a:extLst>
              <a:ext uri="{FF2B5EF4-FFF2-40B4-BE49-F238E27FC236}">
                <a16:creationId xmlns:a16="http://schemas.microsoft.com/office/drawing/2014/main" id="{9FC1A9EC-0D9E-4A4C-B90C-C1E3224B1C7A}"/>
              </a:ext>
            </a:extLst>
          </p:cNvPr>
          <p:cNvSpPr txBox="1">
            <a:spLocks noChangeArrowheads="1"/>
          </p:cNvSpPr>
          <p:nvPr/>
        </p:nvSpPr>
        <p:spPr bwMode="auto">
          <a:xfrm>
            <a:off x="1125538" y="5638800"/>
            <a:ext cx="40084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ts val="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聚甲醛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POM   Polyformaldehyde </a:t>
            </a:r>
          </a:p>
        </p:txBody>
      </p:sp>
      <p:graphicFrame>
        <p:nvGraphicFramePr>
          <p:cNvPr id="23571" name="Object 8">
            <a:extLst>
              <a:ext uri="{FF2B5EF4-FFF2-40B4-BE49-F238E27FC236}">
                <a16:creationId xmlns:a16="http://schemas.microsoft.com/office/drawing/2014/main" id="{36CA911B-4D38-451D-96FB-1AC19529CE23}"/>
              </a:ext>
            </a:extLst>
          </p:cNvPr>
          <p:cNvGraphicFramePr>
            <a:graphicFrameLocks noChangeAspect="1"/>
          </p:cNvGraphicFramePr>
          <p:nvPr>
            <p:extLst>
              <p:ext uri="{D42A27DB-BD31-4B8C-83A1-F6EECF244321}">
                <p14:modId xmlns:p14="http://schemas.microsoft.com/office/powerpoint/2010/main" val="1466483781"/>
              </p:ext>
            </p:extLst>
          </p:nvPr>
        </p:nvGraphicFramePr>
        <p:xfrm>
          <a:off x="6357169" y="1844824"/>
          <a:ext cx="2162572" cy="1073150"/>
        </p:xfrm>
        <a:graphic>
          <a:graphicData uri="http://schemas.openxmlformats.org/presentationml/2006/ole">
            <mc:AlternateContent xmlns:mc="http://schemas.openxmlformats.org/markup-compatibility/2006">
              <mc:Choice xmlns:v="urn:schemas-microsoft-com:vml" Requires="v">
                <p:oleObj spid="_x0000_s24205" name="CS ChemDraw Drawing" r:id="rId6" imgW="1734820" imgH="977900" progId="ChemDraw.Document.6.0">
                  <p:embed/>
                </p:oleObj>
              </mc:Choice>
              <mc:Fallback>
                <p:oleObj name="CS ChemDraw Drawing" r:id="rId6" imgW="1734820" imgH="977900" progId="ChemDraw.Document.6.0">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7169" y="1844824"/>
                        <a:ext cx="2162572" cy="1073150"/>
                      </a:xfrm>
                      <a:prstGeom prst="rect">
                        <a:avLst/>
                      </a:prstGeom>
                      <a:solidFill>
                        <a:schemeClr val="accent5"/>
                      </a:solidFill>
                      <a:ln>
                        <a:noFill/>
                      </a:ln>
                      <a:effectLst/>
                    </p:spPr>
                  </p:pic>
                </p:oleObj>
              </mc:Fallback>
            </mc:AlternateContent>
          </a:graphicData>
        </a:graphic>
      </p:graphicFrame>
      <p:graphicFrame>
        <p:nvGraphicFramePr>
          <p:cNvPr id="23569" name="Object 9">
            <a:extLst>
              <a:ext uri="{FF2B5EF4-FFF2-40B4-BE49-F238E27FC236}">
                <a16:creationId xmlns:a16="http://schemas.microsoft.com/office/drawing/2014/main" id="{12DA7297-91F5-47E8-993D-2F3A7FE92BF7}"/>
              </a:ext>
            </a:extLst>
          </p:cNvPr>
          <p:cNvGraphicFramePr>
            <a:graphicFrameLocks noChangeAspect="1"/>
          </p:cNvGraphicFramePr>
          <p:nvPr>
            <p:extLst>
              <p:ext uri="{D42A27DB-BD31-4B8C-83A1-F6EECF244321}">
                <p14:modId xmlns:p14="http://schemas.microsoft.com/office/powerpoint/2010/main" val="3188491059"/>
              </p:ext>
            </p:extLst>
          </p:nvPr>
        </p:nvGraphicFramePr>
        <p:xfrm>
          <a:off x="6358755" y="3492501"/>
          <a:ext cx="2162572" cy="534987"/>
        </p:xfrm>
        <a:graphic>
          <a:graphicData uri="http://schemas.openxmlformats.org/presentationml/2006/ole">
            <mc:AlternateContent xmlns:mc="http://schemas.openxmlformats.org/markup-compatibility/2006">
              <mc:Choice xmlns:v="urn:schemas-microsoft-com:vml" Requires="v">
                <p:oleObj spid="_x0000_s24206" name="CS ChemDraw Drawing" r:id="rId8" imgW="1836420" imgH="398780" progId="ChemDraw.Document.6.0">
                  <p:embed/>
                </p:oleObj>
              </mc:Choice>
              <mc:Fallback>
                <p:oleObj name="CS ChemDraw Drawing" r:id="rId8" imgW="1836420" imgH="398780" progId="ChemDraw.Document.6.0">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8755" y="3492501"/>
                        <a:ext cx="2162572" cy="534987"/>
                      </a:xfrm>
                      <a:prstGeom prst="rect">
                        <a:avLst/>
                      </a:prstGeom>
                      <a:solidFill>
                        <a:schemeClr val="accent4"/>
                      </a:solidFill>
                      <a:ln>
                        <a:noFill/>
                      </a:ln>
                      <a:effectLst/>
                    </p:spPr>
                  </p:pic>
                </p:oleObj>
              </mc:Fallback>
            </mc:AlternateContent>
          </a:graphicData>
        </a:graphic>
      </p:graphicFrame>
      <p:graphicFrame>
        <p:nvGraphicFramePr>
          <p:cNvPr id="23567" name="Object 10">
            <a:extLst>
              <a:ext uri="{FF2B5EF4-FFF2-40B4-BE49-F238E27FC236}">
                <a16:creationId xmlns:a16="http://schemas.microsoft.com/office/drawing/2014/main" id="{2B3E31C0-2402-4E57-8139-0D66C1355D2E}"/>
              </a:ext>
            </a:extLst>
          </p:cNvPr>
          <p:cNvGraphicFramePr>
            <a:graphicFrameLocks noChangeAspect="1"/>
          </p:cNvGraphicFramePr>
          <p:nvPr>
            <p:extLst>
              <p:ext uri="{D42A27DB-BD31-4B8C-83A1-F6EECF244321}">
                <p14:modId xmlns:p14="http://schemas.microsoft.com/office/powerpoint/2010/main" val="738725989"/>
              </p:ext>
            </p:extLst>
          </p:nvPr>
        </p:nvGraphicFramePr>
        <p:xfrm>
          <a:off x="6357167" y="4411858"/>
          <a:ext cx="2153015" cy="1105374"/>
        </p:xfrm>
        <a:graphic>
          <a:graphicData uri="http://schemas.openxmlformats.org/presentationml/2006/ole">
            <mc:AlternateContent xmlns:mc="http://schemas.openxmlformats.org/markup-compatibility/2006">
              <mc:Choice xmlns:v="urn:schemas-microsoft-com:vml" Requires="v">
                <p:oleObj spid="_x0000_s24207" name="CS ChemDraw Drawing" r:id="rId10" imgW="1671320" imgH="800100" progId="ChemDraw.Document.6.0">
                  <p:embed/>
                </p:oleObj>
              </mc:Choice>
              <mc:Fallback>
                <p:oleObj name="CS ChemDraw Drawing" r:id="rId10" imgW="1671320" imgH="800100" progId="ChemDraw.Document.6.0">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57167" y="4411858"/>
                        <a:ext cx="2153015" cy="1105374"/>
                      </a:xfrm>
                      <a:prstGeom prst="rect">
                        <a:avLst/>
                      </a:prstGeom>
                      <a:solidFill>
                        <a:schemeClr val="accent3"/>
                      </a:solidFill>
                      <a:ln>
                        <a:noFill/>
                      </a:ln>
                      <a:effectLst/>
                    </p:spPr>
                  </p:pic>
                </p:oleObj>
              </mc:Fallback>
            </mc:AlternateContent>
          </a:graphicData>
        </a:graphic>
      </p:graphicFrame>
      <p:graphicFrame>
        <p:nvGraphicFramePr>
          <p:cNvPr id="23565" name="Object 11">
            <a:extLst>
              <a:ext uri="{FF2B5EF4-FFF2-40B4-BE49-F238E27FC236}">
                <a16:creationId xmlns:a16="http://schemas.microsoft.com/office/drawing/2014/main" id="{760B65EF-4866-4EDE-B0C1-E678B8ACFBF9}"/>
              </a:ext>
            </a:extLst>
          </p:cNvPr>
          <p:cNvGraphicFramePr>
            <a:graphicFrameLocks noChangeAspect="1"/>
          </p:cNvGraphicFramePr>
          <p:nvPr>
            <p:extLst>
              <p:ext uri="{D42A27DB-BD31-4B8C-83A1-F6EECF244321}">
                <p14:modId xmlns:p14="http://schemas.microsoft.com/office/powerpoint/2010/main" val="1253698331"/>
              </p:ext>
            </p:extLst>
          </p:nvPr>
        </p:nvGraphicFramePr>
        <p:xfrm>
          <a:off x="6357167" y="5840988"/>
          <a:ext cx="2175273" cy="570925"/>
        </p:xfrm>
        <a:graphic>
          <a:graphicData uri="http://schemas.openxmlformats.org/presentationml/2006/ole">
            <mc:AlternateContent xmlns:mc="http://schemas.openxmlformats.org/markup-compatibility/2006">
              <mc:Choice xmlns:v="urn:schemas-microsoft-com:vml" Requires="v">
                <p:oleObj spid="_x0000_s24208" name="CS ChemDraw Drawing" r:id="rId12" imgW="1506220" imgH="396240" progId="ChemDraw.Document.6.0">
                  <p:embed/>
                </p:oleObj>
              </mc:Choice>
              <mc:Fallback>
                <p:oleObj name="CS ChemDraw Drawing" r:id="rId12" imgW="1506220" imgH="396240" progId="ChemDraw.Document.6.0">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7167" y="5840988"/>
                        <a:ext cx="2175273" cy="570925"/>
                      </a:xfrm>
                      <a:prstGeom prst="rect">
                        <a:avLst/>
                      </a:prstGeom>
                      <a:solidFill>
                        <a:schemeClr val="accent2"/>
                      </a:solid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6DABBFB6-9560-4F60-A61E-E0DCDBA30323}"/>
              </a:ext>
            </a:extLst>
          </p:cNvPr>
          <p:cNvSpPr txBox="1">
            <a:spLocks noChangeArrowheads="1"/>
          </p:cNvSpPr>
          <p:nvPr/>
        </p:nvSpPr>
        <p:spPr bwMode="auto">
          <a:xfrm>
            <a:off x="1066800" y="1524000"/>
            <a:ext cx="4114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聚己二酰己二胺  </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Polyhexamethylene</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adipamide   Nylon6-6</a:t>
            </a:r>
          </a:p>
        </p:txBody>
      </p:sp>
      <p:sp>
        <p:nvSpPr>
          <p:cNvPr id="15363" name="Text Box 3">
            <a:extLst>
              <a:ext uri="{FF2B5EF4-FFF2-40B4-BE49-F238E27FC236}">
                <a16:creationId xmlns:a16="http://schemas.microsoft.com/office/drawing/2014/main" id="{1B75FEAE-AD5E-4870-8F42-64BF3BAAF1B1}"/>
              </a:ext>
            </a:extLst>
          </p:cNvPr>
          <p:cNvSpPr txBox="1">
            <a:spLocks noChangeArrowheads="1"/>
          </p:cNvSpPr>
          <p:nvPr/>
        </p:nvSpPr>
        <p:spPr bwMode="auto">
          <a:xfrm>
            <a:off x="1055688" y="457200"/>
            <a:ext cx="40497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聚氧化乙烯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rPr>
              <a:t>PEO  Polyethyleneoxide</a:t>
            </a:r>
          </a:p>
        </p:txBody>
      </p:sp>
      <p:grpSp>
        <p:nvGrpSpPr>
          <p:cNvPr id="15371" name="Group 11">
            <a:extLst>
              <a:ext uri="{FF2B5EF4-FFF2-40B4-BE49-F238E27FC236}">
                <a16:creationId xmlns:a16="http://schemas.microsoft.com/office/drawing/2014/main" id="{3F686C3B-0123-4C09-81DD-3599CEAA2D9F}"/>
              </a:ext>
            </a:extLst>
          </p:cNvPr>
          <p:cNvGrpSpPr>
            <a:grpSpLocks/>
          </p:cNvGrpSpPr>
          <p:nvPr/>
        </p:nvGrpSpPr>
        <p:grpSpPr bwMode="auto">
          <a:xfrm>
            <a:off x="6011863" y="530225"/>
            <a:ext cx="2232025" cy="719138"/>
            <a:chOff x="3787" y="334"/>
            <a:chExt cx="1406" cy="453"/>
          </a:xfrm>
        </p:grpSpPr>
        <p:sp>
          <p:nvSpPr>
            <p:cNvPr id="25616" name="Rectangle 10">
              <a:extLst>
                <a:ext uri="{FF2B5EF4-FFF2-40B4-BE49-F238E27FC236}">
                  <a16:creationId xmlns:a16="http://schemas.microsoft.com/office/drawing/2014/main" id="{F496DDF3-275E-454D-8796-3E77C0413D6E}"/>
                </a:ext>
              </a:extLst>
            </p:cNvPr>
            <p:cNvSpPr>
              <a:spLocks noChangeArrowheads="1"/>
            </p:cNvSpPr>
            <p:nvPr/>
          </p:nvSpPr>
          <p:spPr bwMode="auto">
            <a:xfrm>
              <a:off x="3787" y="334"/>
              <a:ext cx="1406" cy="4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5617" name="Object 4">
              <a:extLst>
                <a:ext uri="{FF2B5EF4-FFF2-40B4-BE49-F238E27FC236}">
                  <a16:creationId xmlns:a16="http://schemas.microsoft.com/office/drawing/2014/main" id="{5B2AD46D-FBC2-4667-A3BD-1EA5CC86357D}"/>
                </a:ext>
              </a:extLst>
            </p:cNvPr>
            <p:cNvGraphicFramePr>
              <a:graphicFrameLocks noChangeAspect="1"/>
            </p:cNvGraphicFramePr>
            <p:nvPr/>
          </p:nvGraphicFramePr>
          <p:xfrm>
            <a:off x="3819" y="384"/>
            <a:ext cx="1329" cy="361"/>
          </p:xfrm>
          <a:graphic>
            <a:graphicData uri="http://schemas.openxmlformats.org/presentationml/2006/ole">
              <mc:AlternateContent xmlns:mc="http://schemas.openxmlformats.org/markup-compatibility/2006">
                <mc:Choice xmlns:v="urn:schemas-microsoft-com:vml" Requires="v">
                  <p:oleObj spid="_x0000_s26122" name="CS ChemDraw Drawing" r:id="rId4" imgW="1506220" imgH="408940" progId="ChemDraw.Document.6.0">
                    <p:embed/>
                  </p:oleObj>
                </mc:Choice>
                <mc:Fallback>
                  <p:oleObj name="CS ChemDraw Drawing" r:id="rId4" imgW="1506220" imgH="408940" progId="ChemDraw.Document.6.0">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 y="384"/>
                          <a:ext cx="1329" cy="361"/>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5373" name="Group 13">
            <a:extLst>
              <a:ext uri="{FF2B5EF4-FFF2-40B4-BE49-F238E27FC236}">
                <a16:creationId xmlns:a16="http://schemas.microsoft.com/office/drawing/2014/main" id="{0DBD7C8D-47E2-486E-A477-3BF8117179F5}"/>
              </a:ext>
            </a:extLst>
          </p:cNvPr>
          <p:cNvGrpSpPr>
            <a:grpSpLocks/>
          </p:cNvGrpSpPr>
          <p:nvPr/>
        </p:nvGrpSpPr>
        <p:grpSpPr bwMode="auto">
          <a:xfrm>
            <a:off x="4806950" y="1628775"/>
            <a:ext cx="4248150" cy="1008063"/>
            <a:chOff x="3028" y="1026"/>
            <a:chExt cx="2676" cy="635"/>
          </a:xfrm>
        </p:grpSpPr>
        <p:sp>
          <p:nvSpPr>
            <p:cNvPr id="25614" name="Rectangle 12">
              <a:extLst>
                <a:ext uri="{FF2B5EF4-FFF2-40B4-BE49-F238E27FC236}">
                  <a16:creationId xmlns:a16="http://schemas.microsoft.com/office/drawing/2014/main" id="{163FB26E-BEE1-4A7F-AE9F-37145A882F4D}"/>
                </a:ext>
              </a:extLst>
            </p:cNvPr>
            <p:cNvSpPr>
              <a:spLocks noChangeArrowheads="1"/>
            </p:cNvSpPr>
            <p:nvPr/>
          </p:nvSpPr>
          <p:spPr bwMode="auto">
            <a:xfrm>
              <a:off x="3028" y="1026"/>
              <a:ext cx="2676" cy="63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5615" name="Object 5">
              <a:extLst>
                <a:ext uri="{FF2B5EF4-FFF2-40B4-BE49-F238E27FC236}">
                  <a16:creationId xmlns:a16="http://schemas.microsoft.com/office/drawing/2014/main" id="{B96F09FD-43B4-458C-AC6A-048A559FD16D}"/>
                </a:ext>
              </a:extLst>
            </p:cNvPr>
            <p:cNvGraphicFramePr>
              <a:graphicFrameLocks noChangeAspect="1"/>
            </p:cNvGraphicFramePr>
            <p:nvPr/>
          </p:nvGraphicFramePr>
          <p:xfrm>
            <a:off x="3061" y="1071"/>
            <a:ext cx="2613" cy="544"/>
          </p:xfrm>
          <a:graphic>
            <a:graphicData uri="http://schemas.openxmlformats.org/presentationml/2006/ole">
              <mc:AlternateContent xmlns:mc="http://schemas.openxmlformats.org/markup-compatibility/2006">
                <mc:Choice xmlns:v="urn:schemas-microsoft-com:vml" Requires="v">
                  <p:oleObj spid="_x0000_s26123" name="CS ChemDraw Drawing" r:id="rId6" imgW="3609340" imgH="751840" progId="ChemDraw.Document.6.0">
                    <p:embed/>
                  </p:oleObj>
                </mc:Choice>
                <mc:Fallback>
                  <p:oleObj name="CS ChemDraw Drawing" r:id="rId6" imgW="3609340" imgH="751840" progId="ChemDraw.Document.6.0">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1" y="1071"/>
                          <a:ext cx="2613" cy="544"/>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366" name="Text Box 6">
            <a:extLst>
              <a:ext uri="{FF2B5EF4-FFF2-40B4-BE49-F238E27FC236}">
                <a16:creationId xmlns:a16="http://schemas.microsoft.com/office/drawing/2014/main" id="{61DDADB5-E30B-46AA-AA0F-168EA55B2617}"/>
              </a:ext>
            </a:extLst>
          </p:cNvPr>
          <p:cNvSpPr txBox="1">
            <a:spLocks noChangeArrowheads="1"/>
          </p:cNvSpPr>
          <p:nvPr/>
        </p:nvSpPr>
        <p:spPr bwMode="auto">
          <a:xfrm>
            <a:off x="1055688" y="3124200"/>
            <a:ext cx="4430712"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聚己内酰胺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rPr>
              <a:t>Poly(</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-caprolactam</a:t>
            </a:r>
            <a:r>
              <a:rPr lang="en-US" altLang="zh-CN" sz="2800">
                <a:latin typeface="Times New Roman" panose="02020603050405020304" pitchFamily="18" charset="0"/>
                <a:ea typeface="微软雅黑" panose="020B0503020204020204" pitchFamily="34" charset="-122"/>
                <a:cs typeface="Times New Roman" panose="02020603050405020304" pitchFamily="18" charset="0"/>
              </a:rPr>
              <a:t>) or caprone  </a:t>
            </a:r>
          </a:p>
          <a:p>
            <a:pPr eaLnBrk="1" hangingPunct="1">
              <a:spcBef>
                <a:spcPct val="50000"/>
              </a:spcBef>
            </a:pPr>
            <a:r>
              <a:rPr lang="en-US" altLang="zh-CN" sz="2800">
                <a:latin typeface="Times New Roman" panose="02020603050405020304" pitchFamily="18" charset="0"/>
                <a:ea typeface="微软雅黑" panose="020B0503020204020204" pitchFamily="34" charset="-122"/>
                <a:cs typeface="Times New Roman" panose="02020603050405020304" pitchFamily="18" charset="0"/>
              </a:rPr>
              <a:t>i.e Nylon 6</a:t>
            </a:r>
          </a:p>
        </p:txBody>
      </p:sp>
      <p:sp>
        <p:nvSpPr>
          <p:cNvPr id="15367" name="Text Box 7">
            <a:extLst>
              <a:ext uri="{FF2B5EF4-FFF2-40B4-BE49-F238E27FC236}">
                <a16:creationId xmlns:a16="http://schemas.microsoft.com/office/drawing/2014/main" id="{D0F46096-6BB7-4525-A195-583EF8E3AF0B}"/>
              </a:ext>
            </a:extLst>
          </p:cNvPr>
          <p:cNvSpPr txBox="1">
            <a:spLocks noChangeArrowheads="1"/>
          </p:cNvSpPr>
          <p:nvPr/>
        </p:nvSpPr>
        <p:spPr bwMode="auto">
          <a:xfrm>
            <a:off x="990600" y="5029200"/>
            <a:ext cx="4502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rPr>
              <a:t>聚</a:t>
            </a: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甲基苯乙烯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Poly(-methyl) styrene</a:t>
            </a:r>
          </a:p>
        </p:txBody>
      </p:sp>
      <p:grpSp>
        <p:nvGrpSpPr>
          <p:cNvPr id="15375" name="Group 15">
            <a:extLst>
              <a:ext uri="{FF2B5EF4-FFF2-40B4-BE49-F238E27FC236}">
                <a16:creationId xmlns:a16="http://schemas.microsoft.com/office/drawing/2014/main" id="{58FA3EE0-8B8A-4BA4-97AB-86C207D3A3FF}"/>
              </a:ext>
            </a:extLst>
          </p:cNvPr>
          <p:cNvGrpSpPr>
            <a:grpSpLocks/>
          </p:cNvGrpSpPr>
          <p:nvPr/>
        </p:nvGrpSpPr>
        <p:grpSpPr bwMode="auto">
          <a:xfrm>
            <a:off x="5724525" y="2987675"/>
            <a:ext cx="2592388" cy="1079500"/>
            <a:chOff x="3606" y="1882"/>
            <a:chExt cx="1633" cy="680"/>
          </a:xfrm>
        </p:grpSpPr>
        <p:sp>
          <p:nvSpPr>
            <p:cNvPr id="25612" name="Rectangle 14">
              <a:extLst>
                <a:ext uri="{FF2B5EF4-FFF2-40B4-BE49-F238E27FC236}">
                  <a16:creationId xmlns:a16="http://schemas.microsoft.com/office/drawing/2014/main" id="{7F186167-1172-4496-BDE1-16AA403F1A86}"/>
                </a:ext>
              </a:extLst>
            </p:cNvPr>
            <p:cNvSpPr>
              <a:spLocks noChangeArrowheads="1"/>
            </p:cNvSpPr>
            <p:nvPr/>
          </p:nvSpPr>
          <p:spPr bwMode="auto">
            <a:xfrm>
              <a:off x="3606" y="1882"/>
              <a:ext cx="1633" cy="6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5613" name="Object 8">
              <a:extLst>
                <a:ext uri="{FF2B5EF4-FFF2-40B4-BE49-F238E27FC236}">
                  <a16:creationId xmlns:a16="http://schemas.microsoft.com/office/drawing/2014/main" id="{C7920603-E3AF-4D65-AB6C-D657FC32C993}"/>
                </a:ext>
              </a:extLst>
            </p:cNvPr>
            <p:cNvGraphicFramePr>
              <a:graphicFrameLocks noChangeAspect="1"/>
            </p:cNvGraphicFramePr>
            <p:nvPr/>
          </p:nvGraphicFramePr>
          <p:xfrm>
            <a:off x="3651" y="1933"/>
            <a:ext cx="1549" cy="565"/>
          </p:xfrm>
          <a:graphic>
            <a:graphicData uri="http://schemas.openxmlformats.org/presentationml/2006/ole">
              <mc:AlternateContent xmlns:mc="http://schemas.openxmlformats.org/markup-compatibility/2006">
                <mc:Choice xmlns:v="urn:schemas-microsoft-com:vml" Requires="v">
                  <p:oleObj spid="_x0000_s26124" name="CS ChemDraw Drawing" r:id="rId8" imgW="2009140" imgH="734060" progId="ChemDraw.Document.6.0">
                    <p:embed/>
                  </p:oleObj>
                </mc:Choice>
                <mc:Fallback>
                  <p:oleObj name="CS ChemDraw Drawing" r:id="rId8" imgW="2009140" imgH="734060" progId="ChemDraw.Document.6.0">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1" y="1933"/>
                          <a:ext cx="1549" cy="56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5377" name="Group 17">
            <a:extLst>
              <a:ext uri="{FF2B5EF4-FFF2-40B4-BE49-F238E27FC236}">
                <a16:creationId xmlns:a16="http://schemas.microsoft.com/office/drawing/2014/main" id="{982C5CD8-9405-4976-8FD3-C9D541B763FE}"/>
              </a:ext>
            </a:extLst>
          </p:cNvPr>
          <p:cNvGrpSpPr>
            <a:grpSpLocks/>
          </p:cNvGrpSpPr>
          <p:nvPr/>
        </p:nvGrpSpPr>
        <p:grpSpPr bwMode="auto">
          <a:xfrm>
            <a:off x="5940425" y="4600575"/>
            <a:ext cx="1944688" cy="1871663"/>
            <a:chOff x="3742" y="2898"/>
            <a:chExt cx="1225" cy="1179"/>
          </a:xfrm>
        </p:grpSpPr>
        <p:sp>
          <p:nvSpPr>
            <p:cNvPr id="25610" name="Rectangle 16">
              <a:extLst>
                <a:ext uri="{FF2B5EF4-FFF2-40B4-BE49-F238E27FC236}">
                  <a16:creationId xmlns:a16="http://schemas.microsoft.com/office/drawing/2014/main" id="{44D9BE37-20EF-4724-A1F3-EE9F5DED5112}"/>
                </a:ext>
              </a:extLst>
            </p:cNvPr>
            <p:cNvSpPr>
              <a:spLocks noChangeArrowheads="1"/>
            </p:cNvSpPr>
            <p:nvPr/>
          </p:nvSpPr>
          <p:spPr bwMode="auto">
            <a:xfrm>
              <a:off x="3742" y="2898"/>
              <a:ext cx="1225" cy="117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5611" name="Object 9">
              <a:extLst>
                <a:ext uri="{FF2B5EF4-FFF2-40B4-BE49-F238E27FC236}">
                  <a16:creationId xmlns:a16="http://schemas.microsoft.com/office/drawing/2014/main" id="{1D378961-B5EC-4214-A22D-8DBCA34FC26B}"/>
                </a:ext>
              </a:extLst>
            </p:cNvPr>
            <p:cNvGraphicFramePr>
              <a:graphicFrameLocks noChangeAspect="1"/>
            </p:cNvGraphicFramePr>
            <p:nvPr/>
          </p:nvGraphicFramePr>
          <p:xfrm>
            <a:off x="3787" y="2931"/>
            <a:ext cx="1137" cy="1115"/>
          </p:xfrm>
          <a:graphic>
            <a:graphicData uri="http://schemas.openxmlformats.org/presentationml/2006/ole">
              <mc:AlternateContent xmlns:mc="http://schemas.openxmlformats.org/markup-compatibility/2006">
                <mc:Choice xmlns:v="urn:schemas-microsoft-com:vml" Requires="v">
                  <p:oleObj spid="_x0000_s26125" name="CS ChemDraw Drawing" r:id="rId10" imgW="1704340" imgH="1671320" progId="ChemDraw.Document.6.0">
                    <p:embed/>
                  </p:oleObj>
                </mc:Choice>
                <mc:Fallback>
                  <p:oleObj name="CS ChemDraw Drawing" r:id="rId10" imgW="1704340" imgH="1671320" progId="ChemDraw.Document.6.0">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7" y="2931"/>
                          <a:ext cx="1137" cy="111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5">
            <a:extLst>
              <a:ext uri="{FF2B5EF4-FFF2-40B4-BE49-F238E27FC236}">
                <a16:creationId xmlns:a16="http://schemas.microsoft.com/office/drawing/2014/main" id="{0C297C36-0904-4C91-8EEF-8772DF06655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2118021-CBF9-49FE-8AE3-1044FB1D6B54}" type="slidenum">
              <a:rPr lang="zh-CN" altLang="zh-CN" smtClean="0"/>
              <a:pPr/>
              <a:t>3</a:t>
            </a:fld>
            <a:endParaRPr lang="zh-CN" altLang="zh-CN"/>
          </a:p>
        </p:txBody>
      </p:sp>
      <p:sp>
        <p:nvSpPr>
          <p:cNvPr id="6146" name="Rectangle 2">
            <a:extLst>
              <a:ext uri="{FF2B5EF4-FFF2-40B4-BE49-F238E27FC236}">
                <a16:creationId xmlns:a16="http://schemas.microsoft.com/office/drawing/2014/main" id="{E30E54E2-43A5-4678-B221-1F41E03DC1A3}"/>
              </a:ext>
            </a:extLst>
          </p:cNvPr>
          <p:cNvSpPr>
            <a:spLocks noGrp="1" noRot="1" noChangeArrowheads="1"/>
          </p:cNvSpPr>
          <p:nvPr>
            <p:ph type="title"/>
          </p:nvPr>
        </p:nvSpPr>
        <p:spPr/>
        <p:txBody>
          <a:bodyPr/>
          <a:lstStyle/>
          <a:p>
            <a:r>
              <a:rPr lang="zh-CN" altLang="en-US"/>
              <a:t>教学方法与成绩评定</a:t>
            </a:r>
          </a:p>
        </p:txBody>
      </p:sp>
      <p:sp>
        <p:nvSpPr>
          <p:cNvPr id="6147" name="Rectangle 3">
            <a:extLst>
              <a:ext uri="{FF2B5EF4-FFF2-40B4-BE49-F238E27FC236}">
                <a16:creationId xmlns:a16="http://schemas.microsoft.com/office/drawing/2014/main" id="{197EF22C-6F96-4500-8708-E13100FB547A}"/>
              </a:ext>
            </a:extLst>
          </p:cNvPr>
          <p:cNvSpPr>
            <a:spLocks noGrp="1" noRot="1" noChangeArrowheads="1"/>
          </p:cNvSpPr>
          <p:nvPr>
            <p:ph idx="1"/>
          </p:nvPr>
        </p:nvSpPr>
        <p:spPr>
          <a:xfrm>
            <a:off x="628650" y="1484975"/>
            <a:ext cx="7543800" cy="4327525"/>
          </a:xfrm>
        </p:spPr>
        <p:txBody>
          <a:bodyPr/>
          <a:lstStyle/>
          <a:p>
            <a:pPr>
              <a:lnSpc>
                <a:spcPct val="90000"/>
              </a:lnSpc>
            </a:pPr>
            <a:r>
              <a:rPr lang="zh-CN" altLang="en-US" sz="2800" dirty="0"/>
              <a:t>努力构建一种新型的互动教学模式</a:t>
            </a:r>
          </a:p>
          <a:p>
            <a:pPr lvl="1">
              <a:lnSpc>
                <a:spcPct val="90000"/>
              </a:lnSpc>
            </a:pPr>
            <a:r>
              <a:rPr lang="zh-CN" altLang="en-US" sz="2400" dirty="0"/>
              <a:t>合作的，充满活力的课堂</a:t>
            </a:r>
          </a:p>
          <a:p>
            <a:pPr lvl="1">
              <a:lnSpc>
                <a:spcPct val="90000"/>
              </a:lnSpc>
            </a:pPr>
            <a:r>
              <a:rPr lang="zh-CN" altLang="en-US" sz="2400" dirty="0"/>
              <a:t>充分的课堂讨论</a:t>
            </a:r>
          </a:p>
          <a:p>
            <a:pPr lvl="1">
              <a:lnSpc>
                <a:spcPct val="90000"/>
              </a:lnSpc>
            </a:pPr>
            <a:r>
              <a:rPr lang="zh-CN" altLang="en-US" sz="2400" dirty="0"/>
              <a:t>期末布置一个大作业</a:t>
            </a:r>
          </a:p>
          <a:p>
            <a:pPr>
              <a:lnSpc>
                <a:spcPct val="90000"/>
              </a:lnSpc>
            </a:pPr>
            <a:r>
              <a:rPr lang="zh-CN" altLang="en-US" sz="2800" dirty="0"/>
              <a:t>成绩评定</a:t>
            </a:r>
          </a:p>
          <a:p>
            <a:pPr lvl="1">
              <a:lnSpc>
                <a:spcPct val="90000"/>
              </a:lnSpc>
            </a:pPr>
            <a:r>
              <a:rPr lang="zh-CN" altLang="en-US" sz="2400" dirty="0"/>
              <a:t>课堂表现</a:t>
            </a:r>
          </a:p>
          <a:p>
            <a:pPr lvl="1">
              <a:lnSpc>
                <a:spcPct val="90000"/>
              </a:lnSpc>
            </a:pPr>
            <a:r>
              <a:rPr lang="zh-CN" altLang="en-US" sz="2400" dirty="0"/>
              <a:t>课后作业</a:t>
            </a:r>
          </a:p>
          <a:p>
            <a:pPr lvl="1">
              <a:lnSpc>
                <a:spcPct val="90000"/>
              </a:lnSpc>
            </a:pPr>
            <a:r>
              <a:rPr lang="zh-CN" altLang="en-US" sz="2400" dirty="0"/>
              <a:t>期末考试成绩</a:t>
            </a:r>
          </a:p>
          <a:p>
            <a:pPr>
              <a:lnSpc>
                <a:spcPct val="90000"/>
              </a:lnSpc>
            </a:pPr>
            <a:r>
              <a:rPr lang="zh-CN" altLang="en-US" sz="2800" dirty="0"/>
              <a:t>培养科学学习方法，授人以鱼不如授人以渔</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081AEE0E-F62E-47B6-917A-9CF4DBE2BD5E}"/>
              </a:ext>
            </a:extLst>
          </p:cNvPr>
          <p:cNvSpPr txBox="1">
            <a:spLocks noChangeArrowheads="1"/>
          </p:cNvSpPr>
          <p:nvPr/>
        </p:nvSpPr>
        <p:spPr bwMode="auto">
          <a:xfrm>
            <a:off x="611188" y="476250"/>
            <a:ext cx="4537075" cy="151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聚苯醚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PPO</a:t>
            </a:r>
          </a:p>
          <a:p>
            <a:pPr eaLnBrk="1" hangingPunct="1">
              <a:spcBef>
                <a:spcPct val="30000"/>
              </a:spcBef>
            </a:pP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Polyphenylene oxide, 	or Polyphenylene ether</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6393" name="Group 9">
            <a:extLst>
              <a:ext uri="{FF2B5EF4-FFF2-40B4-BE49-F238E27FC236}">
                <a16:creationId xmlns:a16="http://schemas.microsoft.com/office/drawing/2014/main" id="{7FA1A739-D305-45E3-BDFD-06FA46EE16D9}"/>
              </a:ext>
            </a:extLst>
          </p:cNvPr>
          <p:cNvGrpSpPr>
            <a:grpSpLocks/>
          </p:cNvGrpSpPr>
          <p:nvPr/>
        </p:nvGrpSpPr>
        <p:grpSpPr bwMode="auto">
          <a:xfrm>
            <a:off x="6156325" y="333375"/>
            <a:ext cx="2303463" cy="1871663"/>
            <a:chOff x="3851" y="255"/>
            <a:chExt cx="1451" cy="1179"/>
          </a:xfrm>
        </p:grpSpPr>
        <p:sp>
          <p:nvSpPr>
            <p:cNvPr id="27660" name="Rectangle 8">
              <a:extLst>
                <a:ext uri="{FF2B5EF4-FFF2-40B4-BE49-F238E27FC236}">
                  <a16:creationId xmlns:a16="http://schemas.microsoft.com/office/drawing/2014/main" id="{573CB1CA-CB73-4660-836B-ECC14345CFE4}"/>
                </a:ext>
              </a:extLst>
            </p:cNvPr>
            <p:cNvSpPr>
              <a:spLocks noChangeArrowheads="1"/>
            </p:cNvSpPr>
            <p:nvPr/>
          </p:nvSpPr>
          <p:spPr bwMode="auto">
            <a:xfrm>
              <a:off x="3851" y="255"/>
              <a:ext cx="1451" cy="117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7661" name="Object 3">
              <a:extLst>
                <a:ext uri="{FF2B5EF4-FFF2-40B4-BE49-F238E27FC236}">
                  <a16:creationId xmlns:a16="http://schemas.microsoft.com/office/drawing/2014/main" id="{1957E8A4-25D6-473F-8601-2E87304AF760}"/>
                </a:ext>
              </a:extLst>
            </p:cNvPr>
            <p:cNvGraphicFramePr>
              <a:graphicFrameLocks noChangeAspect="1"/>
            </p:cNvGraphicFramePr>
            <p:nvPr/>
          </p:nvGraphicFramePr>
          <p:xfrm>
            <a:off x="3923" y="300"/>
            <a:ext cx="1317" cy="1066"/>
          </p:xfrm>
          <a:graphic>
            <a:graphicData uri="http://schemas.openxmlformats.org/presentationml/2006/ole">
              <mc:AlternateContent xmlns:mc="http://schemas.openxmlformats.org/markup-compatibility/2006">
                <mc:Choice xmlns:v="urn:schemas-microsoft-com:vml" Requires="v">
                  <p:oleObj spid="_x0000_s28040" name="CS ChemDraw Drawing" r:id="rId4" imgW="2090420" imgH="1691640" progId="ChemDraw.Document.6.0">
                    <p:embed/>
                  </p:oleObj>
                </mc:Choice>
                <mc:Fallback>
                  <p:oleObj name="CS ChemDraw Drawing" r:id="rId4" imgW="2090420" imgH="1691640" progId="ChemDraw.Document.6.0">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 y="300"/>
                          <a:ext cx="1317" cy="1066"/>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88" name="Text Box 4">
            <a:extLst>
              <a:ext uri="{FF2B5EF4-FFF2-40B4-BE49-F238E27FC236}">
                <a16:creationId xmlns:a16="http://schemas.microsoft.com/office/drawing/2014/main" id="{504A054D-D73F-48BE-A9B8-CD21FEF90C52}"/>
              </a:ext>
            </a:extLst>
          </p:cNvPr>
          <p:cNvSpPr txBox="1">
            <a:spLocks noChangeArrowheads="1"/>
          </p:cNvSpPr>
          <p:nvPr/>
        </p:nvSpPr>
        <p:spPr bwMode="auto">
          <a:xfrm>
            <a:off x="539750" y="2205038"/>
            <a:ext cx="4895850"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聚对苯二甲酸乙二酯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PET </a:t>
            </a:r>
          </a:p>
          <a:p>
            <a:pPr eaLnBrk="1" hangingPunct="1">
              <a:spcBef>
                <a:spcPct val="30000"/>
              </a:spcBef>
            </a:pP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Polyethylene terephthlate</a:t>
            </a:r>
          </a:p>
        </p:txBody>
      </p:sp>
      <p:grpSp>
        <p:nvGrpSpPr>
          <p:cNvPr id="16395" name="Group 11">
            <a:extLst>
              <a:ext uri="{FF2B5EF4-FFF2-40B4-BE49-F238E27FC236}">
                <a16:creationId xmlns:a16="http://schemas.microsoft.com/office/drawing/2014/main" id="{E2787554-2723-46DF-A63C-F9CAB1783F42}"/>
              </a:ext>
            </a:extLst>
          </p:cNvPr>
          <p:cNvGrpSpPr>
            <a:grpSpLocks/>
          </p:cNvGrpSpPr>
          <p:nvPr/>
        </p:nvGrpSpPr>
        <p:grpSpPr bwMode="auto">
          <a:xfrm>
            <a:off x="2771775" y="3284538"/>
            <a:ext cx="5688013" cy="1152525"/>
            <a:chOff x="1837" y="1876"/>
            <a:chExt cx="3583" cy="726"/>
          </a:xfrm>
        </p:grpSpPr>
        <p:sp>
          <p:nvSpPr>
            <p:cNvPr id="27658" name="Rectangle 10">
              <a:extLst>
                <a:ext uri="{FF2B5EF4-FFF2-40B4-BE49-F238E27FC236}">
                  <a16:creationId xmlns:a16="http://schemas.microsoft.com/office/drawing/2014/main" id="{BB3CAC48-1F1B-4942-965A-249A08C3F25D}"/>
                </a:ext>
              </a:extLst>
            </p:cNvPr>
            <p:cNvSpPr>
              <a:spLocks noChangeArrowheads="1"/>
            </p:cNvSpPr>
            <p:nvPr/>
          </p:nvSpPr>
          <p:spPr bwMode="auto">
            <a:xfrm>
              <a:off x="1837" y="1876"/>
              <a:ext cx="3583" cy="7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7659" name="Object 5">
              <a:extLst>
                <a:ext uri="{FF2B5EF4-FFF2-40B4-BE49-F238E27FC236}">
                  <a16:creationId xmlns:a16="http://schemas.microsoft.com/office/drawing/2014/main" id="{B16B16CB-94AA-45D1-BD1B-79414A85DA45}"/>
                </a:ext>
              </a:extLst>
            </p:cNvPr>
            <p:cNvGraphicFramePr>
              <a:graphicFrameLocks noChangeAspect="1"/>
            </p:cNvGraphicFramePr>
            <p:nvPr/>
          </p:nvGraphicFramePr>
          <p:xfrm>
            <a:off x="1881" y="1917"/>
            <a:ext cx="3494" cy="633"/>
          </p:xfrm>
          <a:graphic>
            <a:graphicData uri="http://schemas.openxmlformats.org/presentationml/2006/ole">
              <mc:AlternateContent xmlns:mc="http://schemas.openxmlformats.org/markup-compatibility/2006">
                <mc:Choice xmlns:v="urn:schemas-microsoft-com:vml" Requires="v">
                  <p:oleObj spid="_x0000_s28041" name="CS ChemDraw Drawing" r:id="rId6" imgW="4681220" imgH="848360" progId="ChemDraw.Document.6.0">
                    <p:embed/>
                  </p:oleObj>
                </mc:Choice>
                <mc:Fallback>
                  <p:oleObj name="CS ChemDraw Drawing" r:id="rId6" imgW="4681220" imgH="848360" progId="ChemDraw.Document.6.0">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1" y="1917"/>
                          <a:ext cx="3494" cy="633"/>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90" name="Text Box 6">
            <a:extLst>
              <a:ext uri="{FF2B5EF4-FFF2-40B4-BE49-F238E27FC236}">
                <a16:creationId xmlns:a16="http://schemas.microsoft.com/office/drawing/2014/main" id="{B48B24B3-3942-43AA-BE8C-F90DB71C0FB9}"/>
              </a:ext>
            </a:extLst>
          </p:cNvPr>
          <p:cNvSpPr txBox="1">
            <a:spLocks noChangeArrowheads="1"/>
          </p:cNvSpPr>
          <p:nvPr/>
        </p:nvSpPr>
        <p:spPr bwMode="auto">
          <a:xfrm>
            <a:off x="611188" y="4724400"/>
            <a:ext cx="27368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聚碳酸酯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PC Polycarbonate</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6397" name="Group 13">
            <a:extLst>
              <a:ext uri="{FF2B5EF4-FFF2-40B4-BE49-F238E27FC236}">
                <a16:creationId xmlns:a16="http://schemas.microsoft.com/office/drawing/2014/main" id="{E6F00952-9561-47DD-8C11-515CC3676367}"/>
              </a:ext>
            </a:extLst>
          </p:cNvPr>
          <p:cNvGrpSpPr>
            <a:grpSpLocks/>
          </p:cNvGrpSpPr>
          <p:nvPr/>
        </p:nvGrpSpPr>
        <p:grpSpPr bwMode="auto">
          <a:xfrm>
            <a:off x="3276600" y="4581525"/>
            <a:ext cx="5184775" cy="1655763"/>
            <a:chOff x="2336" y="2777"/>
            <a:chExt cx="3266" cy="1043"/>
          </a:xfrm>
        </p:grpSpPr>
        <p:sp>
          <p:nvSpPr>
            <p:cNvPr id="27656" name="Rectangle 12">
              <a:extLst>
                <a:ext uri="{FF2B5EF4-FFF2-40B4-BE49-F238E27FC236}">
                  <a16:creationId xmlns:a16="http://schemas.microsoft.com/office/drawing/2014/main" id="{6C45CF8F-6FEE-4F93-9F5E-27748658C3D2}"/>
                </a:ext>
              </a:extLst>
            </p:cNvPr>
            <p:cNvSpPr>
              <a:spLocks noChangeArrowheads="1"/>
            </p:cNvSpPr>
            <p:nvPr/>
          </p:nvSpPr>
          <p:spPr bwMode="auto">
            <a:xfrm>
              <a:off x="2336" y="2777"/>
              <a:ext cx="3266" cy="10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7657" name="Object 7">
              <a:extLst>
                <a:ext uri="{FF2B5EF4-FFF2-40B4-BE49-F238E27FC236}">
                  <a16:creationId xmlns:a16="http://schemas.microsoft.com/office/drawing/2014/main" id="{763DAB7C-18FD-4FD9-9586-C9B3B5BC1F47}"/>
                </a:ext>
              </a:extLst>
            </p:cNvPr>
            <p:cNvGraphicFramePr>
              <a:graphicFrameLocks noChangeAspect="1"/>
            </p:cNvGraphicFramePr>
            <p:nvPr/>
          </p:nvGraphicFramePr>
          <p:xfrm>
            <a:off x="2381" y="2823"/>
            <a:ext cx="3175" cy="931"/>
          </p:xfrm>
          <a:graphic>
            <a:graphicData uri="http://schemas.openxmlformats.org/presentationml/2006/ole">
              <mc:AlternateContent xmlns:mc="http://schemas.openxmlformats.org/markup-compatibility/2006">
                <mc:Choice xmlns:v="urn:schemas-microsoft-com:vml" Requires="v">
                  <p:oleObj spid="_x0000_s28042" name="CS ChemDraw Drawing" r:id="rId8" imgW="4904740" imgH="1386840" progId="ChemDraw.Document.6.0">
                    <p:embed/>
                  </p:oleObj>
                </mc:Choice>
                <mc:Fallback>
                  <p:oleObj name="CS ChemDraw Drawing" r:id="rId8" imgW="4904740" imgH="1386840" progId="ChemDraw.Document.6.0">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1" y="2823"/>
                          <a:ext cx="3175" cy="931"/>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57F702AA-D4C8-4E7A-ACD2-67909E151476}"/>
              </a:ext>
            </a:extLst>
          </p:cNvPr>
          <p:cNvSpPr txBox="1">
            <a:spLocks noChangeArrowheads="1"/>
          </p:cNvSpPr>
          <p:nvPr/>
        </p:nvSpPr>
        <p:spPr bwMode="auto">
          <a:xfrm>
            <a:off x="468313" y="333375"/>
            <a:ext cx="5381625"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聚醚醚酮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PEEK   </a:t>
            </a:r>
          </a:p>
          <a:p>
            <a:pPr eaLnBrk="1" hangingPunct="1">
              <a:spcBef>
                <a:spcPct val="30000"/>
              </a:spcBef>
            </a:pP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Polyether ether Ketone</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35" name="Text Box 3">
            <a:extLst>
              <a:ext uri="{FF2B5EF4-FFF2-40B4-BE49-F238E27FC236}">
                <a16:creationId xmlns:a16="http://schemas.microsoft.com/office/drawing/2014/main" id="{EC03271A-1526-4912-B42B-C757BE1C0C73}"/>
              </a:ext>
            </a:extLst>
          </p:cNvPr>
          <p:cNvSpPr txBox="1">
            <a:spLocks noChangeArrowheads="1"/>
          </p:cNvSpPr>
          <p:nvPr/>
        </p:nvSpPr>
        <p:spPr bwMode="auto">
          <a:xfrm>
            <a:off x="395288" y="2724150"/>
            <a:ext cx="3841750" cy="192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对苯二甲酰对苯二胺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PPTA  Kevlar   </a:t>
            </a:r>
          </a:p>
          <a:p>
            <a:pPr eaLnBrk="1" hangingPunct="1">
              <a:spcBef>
                <a:spcPct val="30000"/>
              </a:spcBef>
            </a:pP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Poly(p-phenylene-terephthalamide)</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8441" name="Group 9">
            <a:extLst>
              <a:ext uri="{FF2B5EF4-FFF2-40B4-BE49-F238E27FC236}">
                <a16:creationId xmlns:a16="http://schemas.microsoft.com/office/drawing/2014/main" id="{27614770-FA62-4403-AF50-B2350ADE453D}"/>
              </a:ext>
            </a:extLst>
          </p:cNvPr>
          <p:cNvGrpSpPr>
            <a:grpSpLocks/>
          </p:cNvGrpSpPr>
          <p:nvPr/>
        </p:nvGrpSpPr>
        <p:grpSpPr bwMode="auto">
          <a:xfrm>
            <a:off x="3707904" y="1355727"/>
            <a:ext cx="5184775" cy="1295400"/>
            <a:chOff x="2426" y="385"/>
            <a:chExt cx="3266" cy="816"/>
          </a:xfrm>
        </p:grpSpPr>
        <p:sp>
          <p:nvSpPr>
            <p:cNvPr id="29708" name="Rectangle 8">
              <a:extLst>
                <a:ext uri="{FF2B5EF4-FFF2-40B4-BE49-F238E27FC236}">
                  <a16:creationId xmlns:a16="http://schemas.microsoft.com/office/drawing/2014/main" id="{FC3EC0A1-994F-4CFC-829A-4824E2E316B2}"/>
                </a:ext>
              </a:extLst>
            </p:cNvPr>
            <p:cNvSpPr>
              <a:spLocks noChangeArrowheads="1"/>
            </p:cNvSpPr>
            <p:nvPr/>
          </p:nvSpPr>
          <p:spPr bwMode="auto">
            <a:xfrm>
              <a:off x="2426" y="385"/>
              <a:ext cx="3266" cy="8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9709" name="Object 4">
              <a:extLst>
                <a:ext uri="{FF2B5EF4-FFF2-40B4-BE49-F238E27FC236}">
                  <a16:creationId xmlns:a16="http://schemas.microsoft.com/office/drawing/2014/main" id="{F502B7CA-F995-4981-BF38-B65D7522D974}"/>
                </a:ext>
              </a:extLst>
            </p:cNvPr>
            <p:cNvGraphicFramePr>
              <a:graphicFrameLocks noChangeAspect="1"/>
            </p:cNvGraphicFramePr>
            <p:nvPr/>
          </p:nvGraphicFramePr>
          <p:xfrm>
            <a:off x="2472" y="426"/>
            <a:ext cx="3175" cy="707"/>
          </p:xfrm>
          <a:graphic>
            <a:graphicData uri="http://schemas.openxmlformats.org/presentationml/2006/ole">
              <mc:AlternateContent xmlns:mc="http://schemas.openxmlformats.org/markup-compatibility/2006">
                <mc:Choice xmlns:v="urn:schemas-microsoft-com:vml" Requires="v">
                  <p:oleObj spid="_x0000_s30088" name="CS ChemDraw Drawing" r:id="rId4" imgW="5087620" imgH="1033780" progId="ChemDraw.Document.6.0">
                    <p:embed/>
                  </p:oleObj>
                </mc:Choice>
                <mc:Fallback>
                  <p:oleObj name="CS ChemDraw Drawing" r:id="rId4" imgW="5087620" imgH="1033780" progId="ChemDraw.Document.6.0">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 y="426"/>
                          <a:ext cx="3175" cy="70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8443" name="Group 11">
            <a:extLst>
              <a:ext uri="{FF2B5EF4-FFF2-40B4-BE49-F238E27FC236}">
                <a16:creationId xmlns:a16="http://schemas.microsoft.com/office/drawing/2014/main" id="{EAECE793-4A7D-4021-87CD-FE3D1311900C}"/>
              </a:ext>
            </a:extLst>
          </p:cNvPr>
          <p:cNvGrpSpPr>
            <a:grpSpLocks/>
          </p:cNvGrpSpPr>
          <p:nvPr/>
        </p:nvGrpSpPr>
        <p:grpSpPr bwMode="auto">
          <a:xfrm>
            <a:off x="3851275" y="3067050"/>
            <a:ext cx="4752975" cy="1225550"/>
            <a:chOff x="2523" y="1866"/>
            <a:chExt cx="2994" cy="772"/>
          </a:xfrm>
        </p:grpSpPr>
        <p:sp>
          <p:nvSpPr>
            <p:cNvPr id="29706" name="Rectangle 10">
              <a:extLst>
                <a:ext uri="{FF2B5EF4-FFF2-40B4-BE49-F238E27FC236}">
                  <a16:creationId xmlns:a16="http://schemas.microsoft.com/office/drawing/2014/main" id="{1556B7F3-AB12-4189-B769-80B6AA722C41}"/>
                </a:ext>
              </a:extLst>
            </p:cNvPr>
            <p:cNvSpPr>
              <a:spLocks noChangeArrowheads="1"/>
            </p:cNvSpPr>
            <p:nvPr/>
          </p:nvSpPr>
          <p:spPr bwMode="auto">
            <a:xfrm>
              <a:off x="2523" y="1866"/>
              <a:ext cx="2994" cy="7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9707" name="Object 5">
              <a:extLst>
                <a:ext uri="{FF2B5EF4-FFF2-40B4-BE49-F238E27FC236}">
                  <a16:creationId xmlns:a16="http://schemas.microsoft.com/office/drawing/2014/main" id="{13CD9CA6-85F4-498C-848A-AB6D9B056B93}"/>
                </a:ext>
              </a:extLst>
            </p:cNvPr>
            <p:cNvGraphicFramePr>
              <a:graphicFrameLocks noChangeAspect="1"/>
            </p:cNvGraphicFramePr>
            <p:nvPr/>
          </p:nvGraphicFramePr>
          <p:xfrm>
            <a:off x="2579" y="1917"/>
            <a:ext cx="2880" cy="670"/>
          </p:xfrm>
          <a:graphic>
            <a:graphicData uri="http://schemas.openxmlformats.org/presentationml/2006/ole">
              <mc:AlternateContent xmlns:mc="http://schemas.openxmlformats.org/markup-compatibility/2006">
                <mc:Choice xmlns:v="urn:schemas-microsoft-com:vml" Requires="v">
                  <p:oleObj spid="_x0000_s30089" name="CS ChemDraw Drawing" r:id="rId6" imgW="4617720" imgH="1064260" progId="ChemDraw.Document.6.0">
                    <p:embed/>
                  </p:oleObj>
                </mc:Choice>
                <mc:Fallback>
                  <p:oleObj name="CS ChemDraw Drawing" r:id="rId6" imgW="4617720" imgH="1064260" progId="ChemDraw.Document.6.0">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9" y="1917"/>
                          <a:ext cx="2880" cy="67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8438" name="Text Box 6">
            <a:extLst>
              <a:ext uri="{FF2B5EF4-FFF2-40B4-BE49-F238E27FC236}">
                <a16:creationId xmlns:a16="http://schemas.microsoft.com/office/drawing/2014/main" id="{7C3D455D-8433-4FA4-8FD7-EF7DF34A8401}"/>
              </a:ext>
            </a:extLst>
          </p:cNvPr>
          <p:cNvSpPr txBox="1">
            <a:spLocks noChangeArrowheads="1"/>
          </p:cNvSpPr>
          <p:nvPr/>
        </p:nvSpPr>
        <p:spPr bwMode="auto">
          <a:xfrm>
            <a:off x="468313" y="4941888"/>
            <a:ext cx="25320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聚酰亚胺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PI   Polyimide</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8445" name="Group 13">
            <a:extLst>
              <a:ext uri="{FF2B5EF4-FFF2-40B4-BE49-F238E27FC236}">
                <a16:creationId xmlns:a16="http://schemas.microsoft.com/office/drawing/2014/main" id="{DB66E874-343A-4CAD-B5B2-692AA6232689}"/>
              </a:ext>
            </a:extLst>
          </p:cNvPr>
          <p:cNvGrpSpPr>
            <a:grpSpLocks/>
          </p:cNvGrpSpPr>
          <p:nvPr/>
        </p:nvGrpSpPr>
        <p:grpSpPr bwMode="auto">
          <a:xfrm>
            <a:off x="3563938" y="4652963"/>
            <a:ext cx="5041900" cy="1584325"/>
            <a:chOff x="2468" y="2937"/>
            <a:chExt cx="3176" cy="998"/>
          </a:xfrm>
        </p:grpSpPr>
        <p:sp>
          <p:nvSpPr>
            <p:cNvPr id="29704" name="Rectangle 12">
              <a:extLst>
                <a:ext uri="{FF2B5EF4-FFF2-40B4-BE49-F238E27FC236}">
                  <a16:creationId xmlns:a16="http://schemas.microsoft.com/office/drawing/2014/main" id="{B94957F8-342A-4E4E-A9E3-0890C156D750}"/>
                </a:ext>
              </a:extLst>
            </p:cNvPr>
            <p:cNvSpPr>
              <a:spLocks noChangeArrowheads="1"/>
            </p:cNvSpPr>
            <p:nvPr/>
          </p:nvSpPr>
          <p:spPr bwMode="auto">
            <a:xfrm>
              <a:off x="2468" y="2937"/>
              <a:ext cx="3176" cy="9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29705" name="Object 7">
              <a:extLst>
                <a:ext uri="{FF2B5EF4-FFF2-40B4-BE49-F238E27FC236}">
                  <a16:creationId xmlns:a16="http://schemas.microsoft.com/office/drawing/2014/main" id="{F84DC03A-3B3C-4F43-9F5A-7730F74E4D0E}"/>
                </a:ext>
              </a:extLst>
            </p:cNvPr>
            <p:cNvGraphicFramePr>
              <a:graphicFrameLocks noChangeAspect="1"/>
            </p:cNvGraphicFramePr>
            <p:nvPr/>
          </p:nvGraphicFramePr>
          <p:xfrm>
            <a:off x="2481" y="2976"/>
            <a:ext cx="3146" cy="912"/>
          </p:xfrm>
          <a:graphic>
            <a:graphicData uri="http://schemas.openxmlformats.org/presentationml/2006/ole">
              <mc:AlternateContent xmlns:mc="http://schemas.openxmlformats.org/markup-compatibility/2006">
                <mc:Choice xmlns:v="urn:schemas-microsoft-com:vml" Requires="v">
                  <p:oleObj spid="_x0000_s30090" name="CS ChemDraw Drawing" r:id="rId8" imgW="5346700" imgH="1615440" progId="ChemDraw.Document.6.0">
                    <p:embed/>
                  </p:oleObj>
                </mc:Choice>
                <mc:Fallback>
                  <p:oleObj name="CS ChemDraw Drawing" r:id="rId8" imgW="5346700" imgH="1615440" progId="ChemDraw.Document.6.0">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1" y="2976"/>
                          <a:ext cx="3146" cy="91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735E80E3-E935-4F84-9703-12E16AD312E3}"/>
              </a:ext>
            </a:extLst>
          </p:cNvPr>
          <p:cNvSpPr txBox="1">
            <a:spLocks noChangeArrowheads="1"/>
          </p:cNvSpPr>
          <p:nvPr/>
        </p:nvSpPr>
        <p:spPr bwMode="auto">
          <a:xfrm>
            <a:off x="990600" y="3048000"/>
            <a:ext cx="5741988" cy="150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聚四甲基对亚苯基硅氧烷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TMPS </a:t>
            </a:r>
          </a:p>
          <a:p>
            <a:pPr eaLnBrk="1" hangingPunct="1">
              <a:spcBef>
                <a:spcPct val="30000"/>
              </a:spcBef>
            </a:pP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Poly(tetramethyl p-silphenylene) siloxane</a:t>
            </a:r>
          </a:p>
        </p:txBody>
      </p:sp>
      <p:sp>
        <p:nvSpPr>
          <p:cNvPr id="19459" name="Text Box 3">
            <a:extLst>
              <a:ext uri="{FF2B5EF4-FFF2-40B4-BE49-F238E27FC236}">
                <a16:creationId xmlns:a16="http://schemas.microsoft.com/office/drawing/2014/main" id="{0C02A64F-5F70-4B30-9EAE-6B160B0EA70A}"/>
              </a:ext>
            </a:extLst>
          </p:cNvPr>
          <p:cNvSpPr txBox="1">
            <a:spLocks noChangeArrowheads="1"/>
          </p:cNvSpPr>
          <p:nvPr/>
        </p:nvSpPr>
        <p:spPr bwMode="auto">
          <a:xfrm>
            <a:off x="986955" y="981075"/>
            <a:ext cx="4508500" cy="150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聚二甲基硅氧烷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Polydimethyl silioxane </a:t>
            </a:r>
          </a:p>
          <a:p>
            <a:pPr eaLnBrk="1" hangingPunct="1">
              <a:spcBef>
                <a:spcPct val="30000"/>
              </a:spcBef>
            </a:pP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or ‘silicon rubber’</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9466" name="Group 10">
            <a:extLst>
              <a:ext uri="{FF2B5EF4-FFF2-40B4-BE49-F238E27FC236}">
                <a16:creationId xmlns:a16="http://schemas.microsoft.com/office/drawing/2014/main" id="{0597ACBA-D725-4D81-8F05-EF7927195602}"/>
              </a:ext>
            </a:extLst>
          </p:cNvPr>
          <p:cNvGrpSpPr>
            <a:grpSpLocks/>
          </p:cNvGrpSpPr>
          <p:nvPr/>
        </p:nvGrpSpPr>
        <p:grpSpPr bwMode="auto">
          <a:xfrm>
            <a:off x="4140200" y="4581525"/>
            <a:ext cx="3529013" cy="1584325"/>
            <a:chOff x="3073" y="1894"/>
            <a:chExt cx="2223" cy="998"/>
          </a:xfrm>
        </p:grpSpPr>
        <p:sp>
          <p:nvSpPr>
            <p:cNvPr id="31752" name="Rectangle 9">
              <a:extLst>
                <a:ext uri="{FF2B5EF4-FFF2-40B4-BE49-F238E27FC236}">
                  <a16:creationId xmlns:a16="http://schemas.microsoft.com/office/drawing/2014/main" id="{98AB0884-C0D2-4B3C-A8BD-150B31C00808}"/>
                </a:ext>
              </a:extLst>
            </p:cNvPr>
            <p:cNvSpPr>
              <a:spLocks noChangeArrowheads="1"/>
            </p:cNvSpPr>
            <p:nvPr/>
          </p:nvSpPr>
          <p:spPr bwMode="auto">
            <a:xfrm>
              <a:off x="3073" y="1894"/>
              <a:ext cx="2223" cy="9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1753" name="Object 4">
              <a:extLst>
                <a:ext uri="{FF2B5EF4-FFF2-40B4-BE49-F238E27FC236}">
                  <a16:creationId xmlns:a16="http://schemas.microsoft.com/office/drawing/2014/main" id="{1E1BE322-3082-4498-AE1D-C530977C43AC}"/>
                </a:ext>
              </a:extLst>
            </p:cNvPr>
            <p:cNvGraphicFramePr>
              <a:graphicFrameLocks noChangeAspect="1"/>
            </p:cNvGraphicFramePr>
            <p:nvPr/>
          </p:nvGraphicFramePr>
          <p:xfrm>
            <a:off x="3120" y="1951"/>
            <a:ext cx="2119" cy="887"/>
          </p:xfrm>
          <a:graphic>
            <a:graphicData uri="http://schemas.openxmlformats.org/presentationml/2006/ole">
              <mc:AlternateContent xmlns:mc="http://schemas.openxmlformats.org/markup-compatibility/2006">
                <mc:Choice xmlns:v="urn:schemas-microsoft-com:vml" Requires="v">
                  <p:oleObj spid="_x0000_s32006" name="CS ChemDraw Drawing" r:id="rId3" imgW="3182620" imgH="1369060" progId="ChemDraw.Document.6.0">
                    <p:embed/>
                  </p:oleObj>
                </mc:Choice>
                <mc:Fallback>
                  <p:oleObj name="CS ChemDraw Drawing" r:id="rId3" imgW="3182620" imgH="1369060"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1951"/>
                          <a:ext cx="2119" cy="88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9464" name="Group 8">
            <a:extLst>
              <a:ext uri="{FF2B5EF4-FFF2-40B4-BE49-F238E27FC236}">
                <a16:creationId xmlns:a16="http://schemas.microsoft.com/office/drawing/2014/main" id="{98493788-B582-469F-AA62-C6EE6317777F}"/>
              </a:ext>
            </a:extLst>
          </p:cNvPr>
          <p:cNvGrpSpPr>
            <a:grpSpLocks/>
          </p:cNvGrpSpPr>
          <p:nvPr/>
        </p:nvGrpSpPr>
        <p:grpSpPr bwMode="auto">
          <a:xfrm>
            <a:off x="5580063" y="981075"/>
            <a:ext cx="1655762" cy="1655763"/>
            <a:chOff x="3355" y="346"/>
            <a:chExt cx="1043" cy="1043"/>
          </a:xfrm>
        </p:grpSpPr>
        <p:sp>
          <p:nvSpPr>
            <p:cNvPr id="31750" name="Rectangle 7">
              <a:extLst>
                <a:ext uri="{FF2B5EF4-FFF2-40B4-BE49-F238E27FC236}">
                  <a16:creationId xmlns:a16="http://schemas.microsoft.com/office/drawing/2014/main" id="{2BE863C4-D501-48D6-86CE-6A15FD3919EF}"/>
                </a:ext>
              </a:extLst>
            </p:cNvPr>
            <p:cNvSpPr>
              <a:spLocks noChangeArrowheads="1"/>
            </p:cNvSpPr>
            <p:nvPr/>
          </p:nvSpPr>
          <p:spPr bwMode="auto">
            <a:xfrm>
              <a:off x="3355" y="346"/>
              <a:ext cx="1043" cy="10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1751" name="Object 5">
              <a:extLst>
                <a:ext uri="{FF2B5EF4-FFF2-40B4-BE49-F238E27FC236}">
                  <a16:creationId xmlns:a16="http://schemas.microsoft.com/office/drawing/2014/main" id="{E164B936-5C56-4AF9-92F8-4637FC392B8F}"/>
                </a:ext>
              </a:extLst>
            </p:cNvPr>
            <p:cNvGraphicFramePr>
              <a:graphicFrameLocks noChangeAspect="1"/>
            </p:cNvGraphicFramePr>
            <p:nvPr/>
          </p:nvGraphicFramePr>
          <p:xfrm>
            <a:off x="3408" y="384"/>
            <a:ext cx="938" cy="960"/>
          </p:xfrm>
          <a:graphic>
            <a:graphicData uri="http://schemas.openxmlformats.org/presentationml/2006/ole">
              <mc:AlternateContent xmlns:mc="http://schemas.openxmlformats.org/markup-compatibility/2006">
                <mc:Choice xmlns:v="urn:schemas-microsoft-com:vml" Requires="v">
                  <p:oleObj spid="_x0000_s32007" name="CS ChemDraw Drawing" r:id="rId5" imgW="1323340" imgH="1356360" progId="ChemDraw.Document.6.0">
                    <p:embed/>
                  </p:oleObj>
                </mc:Choice>
                <mc:Fallback>
                  <p:oleObj name="CS ChemDraw Drawing" r:id="rId5" imgW="1323340" imgH="1356360" progId="ChemDraw.Document.6.0">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 y="384"/>
                          <a:ext cx="938" cy="96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08D942B-469C-47FF-8AF5-0A21F793EE62}"/>
              </a:ext>
            </a:extLst>
          </p:cNvPr>
          <p:cNvSpPr>
            <a:spLocks noGrp="1" noChangeArrowheads="1"/>
          </p:cNvSpPr>
          <p:nvPr>
            <p:ph type="title"/>
          </p:nvPr>
        </p:nvSpPr>
        <p:spPr>
          <a:xfrm>
            <a:off x="628650" y="365125"/>
            <a:ext cx="6480000" cy="576000"/>
          </a:xfrm>
          <a:solidFill>
            <a:schemeClr val="accent4"/>
          </a:solidFill>
        </p:spPr>
        <p:txBody>
          <a:bodyPr/>
          <a:lstStyle/>
          <a:p>
            <a:r>
              <a:rPr lang="zh-CN" altLang="en-US" sz="3600" dirty="0">
                <a:latin typeface="微软雅黑" panose="020B0503020204020204" pitchFamily="34" charset="-122"/>
                <a:ea typeface="微软雅黑" panose="020B0503020204020204" pitchFamily="34" charset="-122"/>
              </a:rPr>
              <a:t>主链的组成</a:t>
            </a:r>
          </a:p>
        </p:txBody>
      </p:sp>
      <p:sp>
        <p:nvSpPr>
          <p:cNvPr id="32771" name="Rectangle 3">
            <a:extLst>
              <a:ext uri="{FF2B5EF4-FFF2-40B4-BE49-F238E27FC236}">
                <a16:creationId xmlns:a16="http://schemas.microsoft.com/office/drawing/2014/main" id="{1B1E7E03-48A6-4306-BC64-6D0DA739CDBB}"/>
              </a:ext>
            </a:extLst>
          </p:cNvPr>
          <p:cNvSpPr>
            <a:spLocks noGrp="1" noChangeArrowheads="1"/>
          </p:cNvSpPr>
          <p:nvPr>
            <p:ph idx="1"/>
          </p:nvPr>
        </p:nvSpPr>
        <p:spPr bwMode="auto">
          <a:xfrm>
            <a:off x="1676400" y="1844675"/>
            <a:ext cx="7010400" cy="4114800"/>
          </a:xfrm>
        </p:spPr>
        <p:txBody>
          <a:bodyPr wrap="square" numCol="1" anchor="t" anchorCtr="0" compatLnSpc="1">
            <a:prstTxWarp prst="textNoShape">
              <a:avLst/>
            </a:prstTxWarp>
          </a:bodyPr>
          <a:lstStyle/>
          <a:p>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碳链高分子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Carbon chain polymer</a:t>
            </a:r>
          </a:p>
          <a:p>
            <a:pPr lvl="1"/>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PE, PP, PS, PVC</a:t>
            </a:r>
          </a:p>
          <a:p>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杂链高分子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Hetero-chain polymer</a:t>
            </a:r>
          </a:p>
          <a:p>
            <a:pPr lvl="1"/>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PET, PA66</a:t>
            </a:r>
          </a:p>
          <a:p>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元素高分子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Elementary chain polymer</a:t>
            </a:r>
          </a:p>
          <a:p>
            <a:pPr lvl="1"/>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元素有机高分子</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侧基为有机基团</a:t>
            </a:r>
          </a:p>
          <a:p>
            <a:pPr lvl="1"/>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无机高分子</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侧基不为有机基团</a:t>
            </a:r>
          </a:p>
          <a:p>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端基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End Group</a:t>
            </a:r>
          </a:p>
          <a:p>
            <a:r>
              <a:rPr lang="zh-CN" altLang="en-US"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梯形和双螺旋型高分子分子的主链不是一条单链而是像“梯子”和“双股螺线”那样的高分子链。</a:t>
            </a:r>
            <a:r>
              <a:rPr lang="zh-CN" altLang="en-US" sz="2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7" name="灯片编号占位符 5">
            <a:extLst>
              <a:ext uri="{FF2B5EF4-FFF2-40B4-BE49-F238E27FC236}">
                <a16:creationId xmlns:a16="http://schemas.microsoft.com/office/drawing/2014/main" id="{63BB0180-7C06-4064-8324-3202EFC59884}"/>
              </a:ext>
            </a:extLst>
          </p:cNvPr>
          <p:cNvSpPr>
            <a:spLocks noGrp="1"/>
          </p:cNvSpPr>
          <p:nvPr>
            <p:ph type="sldNum" sz="quarter" idx="12"/>
          </p:nvPr>
        </p:nvSpPr>
        <p:spPr/>
        <p:txBody>
          <a:bodyPr/>
          <a:lstStyle/>
          <a:p>
            <a:pPr>
              <a:defRPr/>
            </a:pPr>
            <a:fld id="{65985F3D-53B1-41DA-B678-B8CCFD758A36}" type="slidenum">
              <a:rPr lang="en-US" altLang="zh-CN"/>
              <a:pPr>
                <a:defRPr/>
              </a:pPr>
              <a:t>33</a:t>
            </a:fld>
            <a:endParaRPr lang="en-US" altLang="zh-CN"/>
          </a:p>
        </p:txBody>
      </p:sp>
      <p:sp>
        <p:nvSpPr>
          <p:cNvPr id="32773" name="AutoShape 4">
            <a:extLst>
              <a:ext uri="{FF2B5EF4-FFF2-40B4-BE49-F238E27FC236}">
                <a16:creationId xmlns:a16="http://schemas.microsoft.com/office/drawing/2014/main" id="{DF0E23F6-346C-45AE-AF02-21D15D2C3EC9}"/>
              </a:ext>
            </a:extLst>
          </p:cNvPr>
          <p:cNvSpPr>
            <a:spLocks/>
          </p:cNvSpPr>
          <p:nvPr/>
        </p:nvSpPr>
        <p:spPr bwMode="blackWhite">
          <a:xfrm>
            <a:off x="1187450" y="2133600"/>
            <a:ext cx="431800" cy="1727200"/>
          </a:xfrm>
          <a:prstGeom prst="leftBrace">
            <a:avLst>
              <a:gd name="adj1" fmla="val 33333"/>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25490434-0AF7-4437-8308-09A48794BD23}"/>
              </a:ext>
            </a:extLst>
          </p:cNvPr>
          <p:cNvSpPr>
            <a:spLocks noGrp="1"/>
          </p:cNvSpPr>
          <p:nvPr>
            <p:ph type="sldNum" sz="quarter" idx="12"/>
          </p:nvPr>
        </p:nvSpPr>
        <p:spPr/>
        <p:txBody>
          <a:bodyPr/>
          <a:lstStyle/>
          <a:p>
            <a:pPr>
              <a:defRPr/>
            </a:pPr>
            <a:fld id="{88305119-5F46-45EA-B5D7-194256C7778F}" type="slidenum">
              <a:rPr lang="en-US" altLang="zh-CN"/>
              <a:pPr>
                <a:defRPr/>
              </a:pPr>
              <a:t>34</a:t>
            </a:fld>
            <a:endParaRPr lang="en-US" altLang="zh-CN"/>
          </a:p>
        </p:txBody>
      </p:sp>
      <p:sp>
        <p:nvSpPr>
          <p:cNvPr id="33795" name="Text Box 2">
            <a:extLst>
              <a:ext uri="{FF2B5EF4-FFF2-40B4-BE49-F238E27FC236}">
                <a16:creationId xmlns:a16="http://schemas.microsoft.com/office/drawing/2014/main" id="{01E84084-A8EF-4EF0-9122-D2B1A0ECEB80}"/>
              </a:ext>
            </a:extLst>
          </p:cNvPr>
          <p:cNvSpPr txBox="1">
            <a:spLocks noChangeArrowheads="1"/>
          </p:cNvSpPr>
          <p:nvPr/>
        </p:nvSpPr>
        <p:spPr bwMode="auto">
          <a:xfrm>
            <a:off x="395288" y="980728"/>
            <a:ext cx="8493125"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3200">
                <a:solidFill>
                  <a:srgbClr val="FF0000"/>
                </a:solidFill>
                <a:latin typeface="楷体_GB2312" pitchFamily="49" charset="-122"/>
                <a:ea typeface="楷体_GB2312" pitchFamily="49" charset="-122"/>
              </a:rPr>
              <a:t>碳链高分子</a:t>
            </a:r>
            <a:r>
              <a:rPr kumimoji="1" lang="zh-CN" altLang="en-US" sz="2400">
                <a:latin typeface="楷体_GB2312" pitchFamily="49" charset="-122"/>
                <a:ea typeface="楷体_GB2312" pitchFamily="49" charset="-122"/>
              </a:rPr>
              <a:t>  分子链全部由碳原子以共价键相连接而组成，多由加聚反应制得。</a:t>
            </a:r>
          </a:p>
          <a:p>
            <a:pPr eaLnBrk="1" hangingPunct="1"/>
            <a:endParaRPr kumimoji="1" lang="zh-CN" altLang="en-US" sz="2400">
              <a:latin typeface="楷体_GB2312" pitchFamily="49" charset="-122"/>
              <a:ea typeface="楷体_GB2312" pitchFamily="49" charset="-122"/>
            </a:endParaRPr>
          </a:p>
          <a:p>
            <a:pPr eaLnBrk="1" hangingPunct="1"/>
            <a:r>
              <a:rPr kumimoji="1" lang="zh-CN" altLang="en-US" sz="2400">
                <a:latin typeface="楷体_GB2312" pitchFamily="49" charset="-122"/>
                <a:ea typeface="楷体_GB2312" pitchFamily="49" charset="-122"/>
              </a:rPr>
              <a:t>如：聚苯乙烯</a:t>
            </a:r>
            <a:r>
              <a:rPr kumimoji="1" lang="en-US" altLang="zh-CN" sz="2400">
                <a:latin typeface="楷体_GB2312" pitchFamily="49" charset="-122"/>
                <a:ea typeface="楷体_GB2312" pitchFamily="49" charset="-122"/>
              </a:rPr>
              <a:t>(PS)</a:t>
            </a:r>
            <a:r>
              <a:rPr kumimoji="1" lang="zh-CN" altLang="en-US" sz="2400">
                <a:latin typeface="楷体_GB2312" pitchFamily="49" charset="-122"/>
                <a:ea typeface="楷体_GB2312" pitchFamily="49" charset="-122"/>
              </a:rPr>
              <a:t>、聚氯乙烯</a:t>
            </a:r>
            <a:r>
              <a:rPr kumimoji="1" lang="en-US" altLang="zh-CN" sz="2400">
                <a:latin typeface="楷体_GB2312" pitchFamily="49" charset="-122"/>
                <a:ea typeface="楷体_GB2312" pitchFamily="49" charset="-122"/>
              </a:rPr>
              <a:t>(PVC)</a:t>
            </a:r>
            <a:r>
              <a:rPr kumimoji="1" lang="zh-CN" altLang="en-US" sz="2400">
                <a:latin typeface="楷体_GB2312" pitchFamily="49" charset="-122"/>
                <a:ea typeface="楷体_GB2312" pitchFamily="49" charset="-122"/>
              </a:rPr>
              <a:t>、聚丙烯</a:t>
            </a:r>
            <a:r>
              <a:rPr kumimoji="1" lang="en-US" altLang="zh-CN" sz="2400">
                <a:latin typeface="楷体_GB2312" pitchFamily="49" charset="-122"/>
                <a:ea typeface="楷体_GB2312" pitchFamily="49" charset="-122"/>
              </a:rPr>
              <a:t>(PP)</a:t>
            </a:r>
            <a:r>
              <a:rPr kumimoji="1" lang="zh-CN" altLang="en-US" sz="2400">
                <a:latin typeface="楷体_GB2312" pitchFamily="49" charset="-122"/>
                <a:ea typeface="楷体_GB2312" pitchFamily="49" charset="-122"/>
              </a:rPr>
              <a:t>、聚丙烯腈</a:t>
            </a:r>
            <a:r>
              <a:rPr kumimoji="1" lang="en-US" altLang="zh-CN" sz="2400">
                <a:latin typeface="楷体_GB2312" pitchFamily="49" charset="-122"/>
                <a:ea typeface="楷体_GB2312" pitchFamily="49" charset="-122"/>
              </a:rPr>
              <a:t>(PAN)</a:t>
            </a:r>
            <a:r>
              <a:rPr kumimoji="1" lang="zh-CN" altLang="en-US" sz="2400">
                <a:latin typeface="楷体_GB2312" pitchFamily="49" charset="-122"/>
                <a:ea typeface="楷体_GB2312" pitchFamily="49" charset="-122"/>
              </a:rPr>
              <a:t>。</a:t>
            </a:r>
          </a:p>
        </p:txBody>
      </p:sp>
      <p:graphicFrame>
        <p:nvGraphicFramePr>
          <p:cNvPr id="184323" name="Object 3">
            <a:extLst>
              <a:ext uri="{FF2B5EF4-FFF2-40B4-BE49-F238E27FC236}">
                <a16:creationId xmlns:a16="http://schemas.microsoft.com/office/drawing/2014/main" id="{874FF093-0FAA-4BFE-B0AA-A58522FB809E}"/>
              </a:ext>
            </a:extLst>
          </p:cNvPr>
          <p:cNvGraphicFramePr>
            <a:graphicFrameLocks noChangeAspect="1"/>
          </p:cNvGraphicFramePr>
          <p:nvPr>
            <p:extLst>
              <p:ext uri="{D42A27DB-BD31-4B8C-83A1-F6EECF244321}">
                <p14:modId xmlns:p14="http://schemas.microsoft.com/office/powerpoint/2010/main" val="1596389252"/>
              </p:ext>
            </p:extLst>
          </p:nvPr>
        </p:nvGraphicFramePr>
        <p:xfrm>
          <a:off x="1447800" y="3206403"/>
          <a:ext cx="2590800" cy="971550"/>
        </p:xfrm>
        <a:graphic>
          <a:graphicData uri="http://schemas.openxmlformats.org/presentationml/2006/ole">
            <mc:AlternateContent xmlns:mc="http://schemas.openxmlformats.org/markup-compatibility/2006">
              <mc:Choice xmlns:v="urn:schemas-microsoft-com:vml" Requires="v">
                <p:oleObj spid="_x0000_s34053" name="CS ChemDraw Drawing" r:id="rId3" imgW="1353820" imgH="508000" progId="ChemDraw.Document.5.0">
                  <p:embed/>
                </p:oleObj>
              </mc:Choice>
              <mc:Fallback>
                <p:oleObj name="CS ChemDraw Drawing" r:id="rId3" imgW="1353820" imgH="508000" progId="ChemDraw.Document.5.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206403"/>
                        <a:ext cx="25908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24" name="Object 4">
            <a:extLst>
              <a:ext uri="{FF2B5EF4-FFF2-40B4-BE49-F238E27FC236}">
                <a16:creationId xmlns:a16="http://schemas.microsoft.com/office/drawing/2014/main" id="{30DF99C1-100D-4F76-A8F4-9BA25090A928}"/>
              </a:ext>
            </a:extLst>
          </p:cNvPr>
          <p:cNvGraphicFramePr>
            <a:graphicFrameLocks noChangeAspect="1"/>
          </p:cNvGraphicFramePr>
          <p:nvPr>
            <p:extLst>
              <p:ext uri="{D42A27DB-BD31-4B8C-83A1-F6EECF244321}">
                <p14:modId xmlns:p14="http://schemas.microsoft.com/office/powerpoint/2010/main" val="1774767542"/>
              </p:ext>
            </p:extLst>
          </p:nvPr>
        </p:nvGraphicFramePr>
        <p:xfrm>
          <a:off x="5029200" y="3266728"/>
          <a:ext cx="3886200" cy="1006475"/>
        </p:xfrm>
        <a:graphic>
          <a:graphicData uri="http://schemas.openxmlformats.org/presentationml/2006/ole">
            <mc:AlternateContent xmlns:mc="http://schemas.openxmlformats.org/markup-compatibility/2006">
              <mc:Choice xmlns:v="urn:schemas-microsoft-com:vml" Requires="v">
                <p:oleObj spid="_x0000_s34054" name="CS ChemDraw Drawing" r:id="rId5" imgW="1684020" imgH="535940" progId="ChemDraw.Document.5.0">
                  <p:embed/>
                </p:oleObj>
              </mc:Choice>
              <mc:Fallback>
                <p:oleObj name="CS ChemDraw Drawing" r:id="rId5" imgW="1684020" imgH="535940" progId="ChemDraw.Document.5.0">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3266728"/>
                        <a:ext cx="3886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5" name="Text Box 5">
            <a:extLst>
              <a:ext uri="{FF2B5EF4-FFF2-40B4-BE49-F238E27FC236}">
                <a16:creationId xmlns:a16="http://schemas.microsoft.com/office/drawing/2014/main" id="{8F0F4DB2-2813-48BA-BEA3-50C8042A8551}"/>
              </a:ext>
            </a:extLst>
          </p:cNvPr>
          <p:cNvSpPr txBox="1">
            <a:spLocks noChangeArrowheads="1"/>
          </p:cNvSpPr>
          <p:nvPr/>
        </p:nvSpPr>
        <p:spPr bwMode="auto">
          <a:xfrm>
            <a:off x="228600" y="3419128"/>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a:solidFill>
                  <a:srgbClr val="0000CC"/>
                </a:solidFill>
                <a:latin typeface="Times New Roman" panose="02020603050405020304" pitchFamily="18" charset="0"/>
                <a:ea typeface="楷体_GB2312" pitchFamily="49" charset="-122"/>
              </a:rPr>
              <a:t>聚乙烯</a:t>
            </a:r>
            <a:endParaRPr kumimoji="1" lang="zh-CN" altLang="en-US" sz="2400">
              <a:solidFill>
                <a:srgbClr val="0000CC"/>
              </a:solidFill>
              <a:latin typeface="Times New Roman" panose="02020603050405020304" pitchFamily="18" charset="0"/>
              <a:ea typeface="文鼎古印体" pitchFamily="49" charset="-122"/>
            </a:endParaRPr>
          </a:p>
        </p:txBody>
      </p:sp>
      <p:sp>
        <p:nvSpPr>
          <p:cNvPr id="184326" name="Text Box 6">
            <a:extLst>
              <a:ext uri="{FF2B5EF4-FFF2-40B4-BE49-F238E27FC236}">
                <a16:creationId xmlns:a16="http://schemas.microsoft.com/office/drawing/2014/main" id="{D1F81E35-763F-46F6-A8E3-15BEE700B337}"/>
              </a:ext>
            </a:extLst>
          </p:cNvPr>
          <p:cNvSpPr txBox="1">
            <a:spLocks noChangeArrowheads="1"/>
          </p:cNvSpPr>
          <p:nvPr/>
        </p:nvSpPr>
        <p:spPr bwMode="auto">
          <a:xfrm>
            <a:off x="3962400" y="3435003"/>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a:solidFill>
                  <a:srgbClr val="0000CC"/>
                </a:solidFill>
                <a:latin typeface="Times New Roman" panose="02020603050405020304" pitchFamily="18" charset="0"/>
                <a:ea typeface="楷体_GB2312" pitchFamily="49" charset="-122"/>
              </a:rPr>
              <a:t>聚丙烯</a:t>
            </a:r>
            <a:endParaRPr kumimoji="1" lang="zh-CN" altLang="en-US" sz="2400">
              <a:solidFill>
                <a:srgbClr val="0000CC"/>
              </a:solidFill>
              <a:latin typeface="Times New Roman" panose="02020603050405020304" pitchFamily="18" charset="0"/>
              <a:ea typeface="文鼎古印体" pitchFamily="49" charset="-122"/>
            </a:endParaRPr>
          </a:p>
        </p:txBody>
      </p:sp>
      <p:sp>
        <p:nvSpPr>
          <p:cNvPr id="184327" name="Rectangle 7">
            <a:extLst>
              <a:ext uri="{FF2B5EF4-FFF2-40B4-BE49-F238E27FC236}">
                <a16:creationId xmlns:a16="http://schemas.microsoft.com/office/drawing/2014/main" id="{45E56B4A-C034-4BC6-9F6A-E64C1BEAA39C}"/>
              </a:ext>
            </a:extLst>
          </p:cNvPr>
          <p:cNvSpPr>
            <a:spLocks noChangeArrowheads="1"/>
          </p:cNvSpPr>
          <p:nvPr/>
        </p:nvSpPr>
        <p:spPr bwMode="auto">
          <a:xfrm>
            <a:off x="1676400" y="3511203"/>
            <a:ext cx="2133600" cy="38100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kumimoji="1" lang="zh-CN" altLang="zh-CN" sz="2400">
              <a:solidFill>
                <a:srgbClr val="FF0000"/>
              </a:solidFill>
              <a:latin typeface="Times New Roman" panose="02020603050405020304" pitchFamily="18" charset="0"/>
              <a:ea typeface="文鼎古印体" pitchFamily="49" charset="-122"/>
            </a:endParaRPr>
          </a:p>
        </p:txBody>
      </p:sp>
      <p:sp>
        <p:nvSpPr>
          <p:cNvPr id="184328" name="Rectangle 8">
            <a:extLst>
              <a:ext uri="{FF2B5EF4-FFF2-40B4-BE49-F238E27FC236}">
                <a16:creationId xmlns:a16="http://schemas.microsoft.com/office/drawing/2014/main" id="{71D8E487-69BE-4933-BFA8-B759AFC4147B}"/>
              </a:ext>
            </a:extLst>
          </p:cNvPr>
          <p:cNvSpPr>
            <a:spLocks noChangeArrowheads="1"/>
          </p:cNvSpPr>
          <p:nvPr/>
        </p:nvSpPr>
        <p:spPr bwMode="auto">
          <a:xfrm>
            <a:off x="5410200" y="3549303"/>
            <a:ext cx="3200400" cy="34290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33802" name="Text Box 9">
            <a:extLst>
              <a:ext uri="{FF2B5EF4-FFF2-40B4-BE49-F238E27FC236}">
                <a16:creationId xmlns:a16="http://schemas.microsoft.com/office/drawing/2014/main" id="{9A147786-AC82-433C-BDD7-87CFC445CC4E}"/>
              </a:ext>
            </a:extLst>
          </p:cNvPr>
          <p:cNvSpPr txBox="1">
            <a:spLocks noChangeArrowheads="1"/>
          </p:cNvSpPr>
          <p:nvPr/>
        </p:nvSpPr>
        <p:spPr bwMode="auto">
          <a:xfrm>
            <a:off x="684213" y="4438303"/>
            <a:ext cx="8064500"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solidFill>
                  <a:srgbClr val="3333FF"/>
                </a:solidFill>
                <a:latin typeface="Times New Roman" panose="02020603050405020304" pitchFamily="18" charset="0"/>
                <a:ea typeface="楷体_GB2312" pitchFamily="49" charset="-122"/>
              </a:rPr>
              <a:t>可塑性好、容易成型加工，一般为通用塑料</a:t>
            </a:r>
          </a:p>
          <a:p>
            <a:pPr eaLnBrk="1" hangingPunct="1">
              <a:spcBef>
                <a:spcPct val="50000"/>
              </a:spcBef>
            </a:pPr>
            <a:r>
              <a:rPr kumimoji="1" lang="zh-CN" altLang="en-US" sz="2400">
                <a:solidFill>
                  <a:srgbClr val="3333FF"/>
                </a:solidFill>
                <a:latin typeface="Times New Roman" panose="02020603050405020304" pitchFamily="18" charset="0"/>
                <a:ea typeface="楷体_GB2312" pitchFamily="49" charset="-122"/>
              </a:rPr>
              <a:t>来源丰富、价廉、产量大、用途广。</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a:extLst>
              <a:ext uri="{FF2B5EF4-FFF2-40B4-BE49-F238E27FC236}">
                <a16:creationId xmlns:a16="http://schemas.microsoft.com/office/drawing/2014/main" id="{D31D8D3C-89F4-4DB3-A1F1-E104F1DE3053}"/>
              </a:ext>
            </a:extLst>
          </p:cNvPr>
          <p:cNvSpPr>
            <a:spLocks noGrp="1"/>
          </p:cNvSpPr>
          <p:nvPr>
            <p:ph type="sldNum" sz="quarter" idx="12"/>
          </p:nvPr>
        </p:nvSpPr>
        <p:spPr/>
        <p:txBody>
          <a:bodyPr/>
          <a:lstStyle/>
          <a:p>
            <a:pPr>
              <a:defRPr/>
            </a:pPr>
            <a:fld id="{E5C4FFF7-6EAB-46ED-97D4-36FAC216C06E}" type="slidenum">
              <a:rPr lang="en-US" altLang="zh-CN"/>
              <a:pPr>
                <a:defRPr/>
              </a:pPr>
              <a:t>35</a:t>
            </a:fld>
            <a:endParaRPr lang="en-US" altLang="zh-CN"/>
          </a:p>
        </p:txBody>
      </p:sp>
      <p:sp>
        <p:nvSpPr>
          <p:cNvPr id="34819" name="Text Box 2">
            <a:extLst>
              <a:ext uri="{FF2B5EF4-FFF2-40B4-BE49-F238E27FC236}">
                <a16:creationId xmlns:a16="http://schemas.microsoft.com/office/drawing/2014/main" id="{E5AB8F98-8219-42F3-B102-5F39F06D1C6E}"/>
              </a:ext>
            </a:extLst>
          </p:cNvPr>
          <p:cNvSpPr txBox="1">
            <a:spLocks noChangeArrowheads="1"/>
          </p:cNvSpPr>
          <p:nvPr/>
        </p:nvSpPr>
        <p:spPr bwMode="auto">
          <a:xfrm>
            <a:off x="400050" y="1124744"/>
            <a:ext cx="8743950" cy="16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杂链高分子</a:t>
            </a:r>
            <a:r>
              <a:rPr kumimoji="1"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分子主链上除碳原子以外，还含有氧、氮、硫等二种或二种以上的原子并以共价键相连接而成。由缩聚反应和开环聚合反应制得。</a:t>
            </a:r>
          </a:p>
          <a:p>
            <a:pPr eaLnBrk="1" hangingPunct="1"/>
            <a:r>
              <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例如：聚酯、聚醚、聚酰胺、聚砜。</a:t>
            </a:r>
          </a:p>
        </p:txBody>
      </p:sp>
      <p:sp>
        <p:nvSpPr>
          <p:cNvPr id="185347" name="Text Box 3">
            <a:extLst>
              <a:ext uri="{FF2B5EF4-FFF2-40B4-BE49-F238E27FC236}">
                <a16:creationId xmlns:a16="http://schemas.microsoft.com/office/drawing/2014/main" id="{36E08EAB-B7D9-4E7A-BF6C-283191835867}"/>
              </a:ext>
            </a:extLst>
          </p:cNvPr>
          <p:cNvSpPr txBox="1">
            <a:spLocks noChangeArrowheads="1"/>
          </p:cNvSpPr>
          <p:nvPr/>
        </p:nvSpPr>
        <p:spPr bwMode="auto">
          <a:xfrm>
            <a:off x="5148263" y="3428206"/>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a:solidFill>
                  <a:srgbClr val="0000CC"/>
                </a:solidFill>
                <a:latin typeface="Times New Roman" panose="02020603050405020304" pitchFamily="18" charset="0"/>
                <a:ea typeface="楷体_GB2312" pitchFamily="49" charset="-122"/>
              </a:rPr>
              <a:t>尼龙</a:t>
            </a:r>
            <a:r>
              <a:rPr kumimoji="1" lang="en-US" altLang="zh-CN" sz="2400">
                <a:solidFill>
                  <a:srgbClr val="0000CC"/>
                </a:solidFill>
                <a:latin typeface="Times New Roman" panose="02020603050405020304" pitchFamily="18" charset="0"/>
                <a:ea typeface="楷体_GB2312" pitchFamily="49" charset="-122"/>
              </a:rPr>
              <a:t>—6</a:t>
            </a:r>
            <a:endParaRPr kumimoji="1" lang="en-US" altLang="zh-CN" sz="2400">
              <a:solidFill>
                <a:srgbClr val="0000CC"/>
              </a:solidFill>
              <a:latin typeface="Times New Roman" panose="02020603050405020304" pitchFamily="18" charset="0"/>
              <a:ea typeface="文鼎古印体" pitchFamily="49" charset="-122"/>
            </a:endParaRPr>
          </a:p>
        </p:txBody>
      </p:sp>
      <p:sp>
        <p:nvSpPr>
          <p:cNvPr id="34821" name="Text Box 4">
            <a:extLst>
              <a:ext uri="{FF2B5EF4-FFF2-40B4-BE49-F238E27FC236}">
                <a16:creationId xmlns:a16="http://schemas.microsoft.com/office/drawing/2014/main" id="{D60BFE16-04EC-45F9-89CA-CB3F92E96123}"/>
              </a:ext>
            </a:extLst>
          </p:cNvPr>
          <p:cNvSpPr txBox="1">
            <a:spLocks noChangeArrowheads="1"/>
          </p:cNvSpPr>
          <p:nvPr/>
        </p:nvSpPr>
        <p:spPr bwMode="auto">
          <a:xfrm>
            <a:off x="900113" y="5301456"/>
            <a:ext cx="6788150"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rgbClr val="3333FF"/>
                </a:solidFill>
                <a:latin typeface="Times New Roman" panose="02020603050405020304" pitchFamily="18" charset="0"/>
                <a:ea typeface="楷体_GB2312" pitchFamily="49" charset="-122"/>
              </a:rPr>
              <a:t>耐热性好、强度较高，多为工程塑料</a:t>
            </a:r>
          </a:p>
          <a:p>
            <a:pPr eaLnBrk="1" hangingPunct="1"/>
            <a:r>
              <a:rPr kumimoji="1" lang="zh-CN" altLang="en-US" sz="2400">
                <a:solidFill>
                  <a:srgbClr val="3333FF"/>
                </a:solidFill>
                <a:latin typeface="Times New Roman" panose="02020603050405020304" pitchFamily="18" charset="0"/>
                <a:ea typeface="楷体_GB2312" pitchFamily="49" charset="-122"/>
              </a:rPr>
              <a:t>带有极性，易水解和酸解。</a:t>
            </a:r>
          </a:p>
        </p:txBody>
      </p:sp>
      <p:pic>
        <p:nvPicPr>
          <p:cNvPr id="34822" name="Picture 6">
            <a:extLst>
              <a:ext uri="{FF2B5EF4-FFF2-40B4-BE49-F238E27FC236}">
                <a16:creationId xmlns:a16="http://schemas.microsoft.com/office/drawing/2014/main" id="{8D8D9813-4706-454C-A0D9-2D47CE4CB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924969"/>
            <a:ext cx="3384550"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7">
            <a:extLst>
              <a:ext uri="{FF2B5EF4-FFF2-40B4-BE49-F238E27FC236}">
                <a16:creationId xmlns:a16="http://schemas.microsoft.com/office/drawing/2014/main" id="{340047F4-B8D6-4E20-8314-E3FF7B923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4147344"/>
            <a:ext cx="3240087" cy="105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4" name="Text Box 8">
            <a:extLst>
              <a:ext uri="{FF2B5EF4-FFF2-40B4-BE49-F238E27FC236}">
                <a16:creationId xmlns:a16="http://schemas.microsoft.com/office/drawing/2014/main" id="{7388A954-CC05-4CAF-8779-CF0DBB614B19}"/>
              </a:ext>
            </a:extLst>
          </p:cNvPr>
          <p:cNvSpPr txBox="1">
            <a:spLocks noChangeArrowheads="1"/>
          </p:cNvSpPr>
          <p:nvPr/>
        </p:nvSpPr>
        <p:spPr bwMode="auto">
          <a:xfrm>
            <a:off x="5292725" y="4436269"/>
            <a:ext cx="15113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solidFill>
                  <a:srgbClr val="3333FF"/>
                </a:solidFill>
                <a:latin typeface="Times New Roman" panose="02020603050405020304" pitchFamily="18" charset="0"/>
                <a:ea typeface="楷体_GB2312" pitchFamily="49" charset="-122"/>
              </a:rPr>
              <a:t>聚碳酸酯</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85347"/>
                                        </p:tgtEl>
                                        <p:attrNameLst>
                                          <p:attrName>style.visibility</p:attrName>
                                        </p:attrNameLst>
                                      </p:cBhvr>
                                      <p:to>
                                        <p:strVal val="visible"/>
                                      </p:to>
                                    </p:set>
                                    <p:animEffect transition="in" filter="box(out)">
                                      <p:cBhvr>
                                        <p:cTn id="7" dur="500"/>
                                        <p:tgtEl>
                                          <p:spTgt spid="185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a:extLst>
              <a:ext uri="{FF2B5EF4-FFF2-40B4-BE49-F238E27FC236}">
                <a16:creationId xmlns:a16="http://schemas.microsoft.com/office/drawing/2014/main" id="{34F3950C-E764-4686-88C1-537B9D06A82D}"/>
              </a:ext>
            </a:extLst>
          </p:cNvPr>
          <p:cNvSpPr>
            <a:spLocks noGrp="1"/>
          </p:cNvSpPr>
          <p:nvPr>
            <p:ph type="sldNum" sz="quarter" idx="12"/>
          </p:nvPr>
        </p:nvSpPr>
        <p:spPr/>
        <p:txBody>
          <a:bodyPr/>
          <a:lstStyle/>
          <a:p>
            <a:pPr>
              <a:defRPr/>
            </a:pPr>
            <a:fld id="{EA97DD1B-F90D-43E4-A384-F50E6590B74C}" type="slidenum">
              <a:rPr lang="en-US" altLang="zh-CN"/>
              <a:pPr>
                <a:defRPr/>
              </a:pPr>
              <a:t>36</a:t>
            </a:fld>
            <a:endParaRPr lang="en-US" altLang="zh-CN"/>
          </a:p>
        </p:txBody>
      </p:sp>
      <p:sp>
        <p:nvSpPr>
          <p:cNvPr id="35843" name="Text Box 2">
            <a:extLst>
              <a:ext uri="{FF2B5EF4-FFF2-40B4-BE49-F238E27FC236}">
                <a16:creationId xmlns:a16="http://schemas.microsoft.com/office/drawing/2014/main" id="{915A1DA9-9094-4B3D-8EDE-609CDE7FEC38}"/>
              </a:ext>
            </a:extLst>
          </p:cNvPr>
          <p:cNvSpPr txBox="1">
            <a:spLocks noChangeArrowheads="1"/>
          </p:cNvSpPr>
          <p:nvPr/>
        </p:nvSpPr>
        <p:spPr bwMode="auto">
          <a:xfrm>
            <a:off x="468313" y="980728"/>
            <a:ext cx="8064500"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3200">
                <a:solidFill>
                  <a:srgbClr val="FF0000"/>
                </a:solidFill>
                <a:latin typeface="楷体_GB2312" pitchFamily="49" charset="-122"/>
                <a:ea typeface="楷体_GB2312" pitchFamily="49" charset="-122"/>
              </a:rPr>
              <a:t>元素有机高分子</a:t>
            </a:r>
            <a:r>
              <a:rPr kumimoji="1" lang="zh-CN" altLang="en-US" sz="2400">
                <a:latin typeface="楷体_GB2312" pitchFamily="49" charset="-122"/>
                <a:ea typeface="楷体_GB2312" pitchFamily="49" charset="-122"/>
              </a:rPr>
              <a:t>  主链不含碳原子，而由硅、磷、锗、铝、钛、砷、锑等元素以共价键结合而成，侧基含有有机基团。</a:t>
            </a:r>
          </a:p>
          <a:p>
            <a:pPr eaLnBrk="1" hangingPunct="1"/>
            <a:endParaRPr kumimoji="1" lang="zh-CN" altLang="en-US" sz="2400">
              <a:latin typeface="楷体_GB2312" pitchFamily="49" charset="-122"/>
              <a:ea typeface="楷体_GB2312" pitchFamily="49" charset="-122"/>
            </a:endParaRPr>
          </a:p>
          <a:p>
            <a:pPr eaLnBrk="1" hangingPunct="1"/>
            <a:r>
              <a:rPr kumimoji="1" lang="zh-CN" altLang="en-US" sz="2400">
                <a:latin typeface="楷体_GB2312" pitchFamily="49" charset="-122"/>
                <a:ea typeface="楷体_GB2312" pitchFamily="49" charset="-122"/>
              </a:rPr>
              <a:t>如</a:t>
            </a:r>
            <a:r>
              <a:rPr kumimoji="1" lang="en-US" altLang="zh-CN" sz="2400">
                <a:latin typeface="楷体_GB2312" pitchFamily="49" charset="-122"/>
                <a:ea typeface="楷体_GB2312" pitchFamily="49" charset="-122"/>
              </a:rPr>
              <a:t>: </a:t>
            </a:r>
            <a:r>
              <a:rPr kumimoji="1" lang="zh-CN" altLang="en-US" sz="2400">
                <a:latin typeface="楷体_GB2312" pitchFamily="49" charset="-122"/>
                <a:ea typeface="楷体_GB2312" pitchFamily="49" charset="-122"/>
              </a:rPr>
              <a:t>有机硅橡胶 。</a:t>
            </a:r>
          </a:p>
        </p:txBody>
      </p:sp>
      <p:sp>
        <p:nvSpPr>
          <p:cNvPr id="186371" name="Text Box 3">
            <a:extLst>
              <a:ext uri="{FF2B5EF4-FFF2-40B4-BE49-F238E27FC236}">
                <a16:creationId xmlns:a16="http://schemas.microsoft.com/office/drawing/2014/main" id="{6AC9CA10-91F8-4277-BA22-E1AC2C920C90}"/>
              </a:ext>
            </a:extLst>
          </p:cNvPr>
          <p:cNvSpPr txBox="1">
            <a:spLocks noChangeArrowheads="1"/>
          </p:cNvSpPr>
          <p:nvPr/>
        </p:nvSpPr>
        <p:spPr bwMode="auto">
          <a:xfrm>
            <a:off x="965200" y="3450878"/>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a:solidFill>
                  <a:srgbClr val="0000CC"/>
                </a:solidFill>
                <a:latin typeface="Times New Roman" panose="02020603050405020304" pitchFamily="18" charset="0"/>
                <a:ea typeface="楷体_GB2312" pitchFamily="49" charset="-122"/>
              </a:rPr>
              <a:t>聚二甲基硅氧烷</a:t>
            </a:r>
            <a:endParaRPr kumimoji="1" lang="zh-CN" altLang="en-US" sz="2400">
              <a:solidFill>
                <a:srgbClr val="0000CC"/>
              </a:solidFill>
              <a:latin typeface="Times New Roman" panose="02020603050405020304" pitchFamily="18" charset="0"/>
              <a:ea typeface="文鼎古印体" pitchFamily="49" charset="-122"/>
            </a:endParaRPr>
          </a:p>
        </p:txBody>
      </p:sp>
      <p:graphicFrame>
        <p:nvGraphicFramePr>
          <p:cNvPr id="186372" name="Object 4">
            <a:extLst>
              <a:ext uri="{FF2B5EF4-FFF2-40B4-BE49-F238E27FC236}">
                <a16:creationId xmlns:a16="http://schemas.microsoft.com/office/drawing/2014/main" id="{7A2EB9DE-E881-48F4-8CFD-3BA81487D593}"/>
              </a:ext>
            </a:extLst>
          </p:cNvPr>
          <p:cNvGraphicFramePr>
            <a:graphicFrameLocks noChangeAspect="1"/>
          </p:cNvGraphicFramePr>
          <p:nvPr>
            <p:extLst>
              <p:ext uri="{D42A27DB-BD31-4B8C-83A1-F6EECF244321}">
                <p14:modId xmlns:p14="http://schemas.microsoft.com/office/powerpoint/2010/main" val="782202272"/>
              </p:ext>
            </p:extLst>
          </p:nvPr>
        </p:nvGraphicFramePr>
        <p:xfrm>
          <a:off x="3708400" y="3069878"/>
          <a:ext cx="2895600" cy="1082675"/>
        </p:xfrm>
        <a:graphic>
          <a:graphicData uri="http://schemas.openxmlformats.org/presentationml/2006/ole">
            <mc:AlternateContent xmlns:mc="http://schemas.openxmlformats.org/markup-compatibility/2006">
              <mc:Choice xmlns:v="urn:schemas-microsoft-com:vml" Requires="v">
                <p:oleObj spid="_x0000_s35973" name="CS ChemDraw Drawing" r:id="rId3" imgW="1442720" imgH="538480" progId="ChemDraw.Document.5.0">
                  <p:embed/>
                </p:oleObj>
              </mc:Choice>
              <mc:Fallback>
                <p:oleObj name="CS ChemDraw Drawing" r:id="rId3" imgW="1442720" imgH="538480" progId="ChemDraw.Document.5.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069878"/>
                        <a:ext cx="2895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3" name="Rectangle 5">
            <a:extLst>
              <a:ext uri="{FF2B5EF4-FFF2-40B4-BE49-F238E27FC236}">
                <a16:creationId xmlns:a16="http://schemas.microsoft.com/office/drawing/2014/main" id="{6B297788-2AD3-4411-B21B-2B17413CE893}"/>
              </a:ext>
            </a:extLst>
          </p:cNvPr>
          <p:cNvSpPr>
            <a:spLocks noChangeArrowheads="1"/>
          </p:cNvSpPr>
          <p:nvPr/>
        </p:nvSpPr>
        <p:spPr bwMode="auto">
          <a:xfrm>
            <a:off x="3860800" y="3422303"/>
            <a:ext cx="2514600" cy="304800"/>
          </a:xfrm>
          <a:prstGeom prst="rect">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35847" name="Text Box 6">
            <a:extLst>
              <a:ext uri="{FF2B5EF4-FFF2-40B4-BE49-F238E27FC236}">
                <a16:creationId xmlns:a16="http://schemas.microsoft.com/office/drawing/2014/main" id="{4ABB95C1-D6C0-477F-B43D-F51139692840}"/>
              </a:ext>
            </a:extLst>
          </p:cNvPr>
          <p:cNvSpPr txBox="1">
            <a:spLocks noChangeArrowheads="1"/>
          </p:cNvSpPr>
          <p:nvPr/>
        </p:nvSpPr>
        <p:spPr bwMode="auto">
          <a:xfrm>
            <a:off x="895350" y="4641503"/>
            <a:ext cx="66294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solidFill>
                  <a:srgbClr val="0000FF"/>
                </a:solidFill>
                <a:latin typeface="Times New Roman" panose="02020603050405020304" pitchFamily="18" charset="0"/>
                <a:ea typeface="楷体_GB2312" pitchFamily="49" charset="-122"/>
              </a:rPr>
              <a:t>优点具有无机物的热稳定性和有机物的弹塑性</a:t>
            </a:r>
            <a:r>
              <a:rPr kumimoji="1" lang="zh-CN" altLang="en-US" sz="2400">
                <a:latin typeface="Times New Roman" panose="02020603050405020304" pitchFamily="18" charset="0"/>
                <a:ea typeface="楷体_GB2312" pitchFamily="49" charset="-122"/>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5">
            <a:extLst>
              <a:ext uri="{FF2B5EF4-FFF2-40B4-BE49-F238E27FC236}">
                <a16:creationId xmlns:a16="http://schemas.microsoft.com/office/drawing/2014/main" id="{2E1A1007-BF5D-44C5-9A0A-8925C51EFD94}"/>
              </a:ext>
            </a:extLst>
          </p:cNvPr>
          <p:cNvSpPr>
            <a:spLocks noGrp="1"/>
          </p:cNvSpPr>
          <p:nvPr>
            <p:ph type="sldNum" sz="quarter" idx="12"/>
          </p:nvPr>
        </p:nvSpPr>
        <p:spPr/>
        <p:txBody>
          <a:bodyPr/>
          <a:lstStyle/>
          <a:p>
            <a:pPr>
              <a:defRPr/>
            </a:pPr>
            <a:fld id="{8951B856-2279-4423-9E8C-D31BBB686370}" type="slidenum">
              <a:rPr lang="en-US" altLang="zh-CN"/>
              <a:pPr>
                <a:defRPr/>
              </a:pPr>
              <a:t>37</a:t>
            </a:fld>
            <a:endParaRPr lang="en-US" altLang="zh-CN"/>
          </a:p>
        </p:txBody>
      </p:sp>
      <p:sp>
        <p:nvSpPr>
          <p:cNvPr id="36867" name="Text Box 2">
            <a:extLst>
              <a:ext uri="{FF2B5EF4-FFF2-40B4-BE49-F238E27FC236}">
                <a16:creationId xmlns:a16="http://schemas.microsoft.com/office/drawing/2014/main" id="{975FB25C-40C1-4D32-A415-C25155887966}"/>
              </a:ext>
            </a:extLst>
          </p:cNvPr>
          <p:cNvSpPr txBox="1">
            <a:spLocks noChangeArrowheads="1"/>
          </p:cNvSpPr>
          <p:nvPr/>
        </p:nvSpPr>
        <p:spPr bwMode="auto">
          <a:xfrm>
            <a:off x="323850" y="1052736"/>
            <a:ext cx="82804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3200">
                <a:solidFill>
                  <a:srgbClr val="FF0000"/>
                </a:solidFill>
                <a:latin typeface="楷体_GB2312" pitchFamily="49" charset="-122"/>
                <a:ea typeface="楷体_GB2312" pitchFamily="49" charset="-122"/>
              </a:rPr>
              <a:t>无机高分子</a:t>
            </a:r>
            <a:r>
              <a:rPr kumimoji="1" lang="zh-CN" altLang="en-US" sz="2400">
                <a:latin typeface="楷体_GB2312" pitchFamily="49" charset="-122"/>
                <a:ea typeface="楷体_GB2312" pitchFamily="49" charset="-122"/>
              </a:rPr>
              <a:t>  主链不含碳原子，而由硅、磷、锗、铝、钛、砷、锑等元素以共价键结合而成，侧基也不含有机基团。</a:t>
            </a:r>
          </a:p>
          <a:p>
            <a:pPr eaLnBrk="1" hangingPunct="1"/>
            <a:endParaRPr kumimoji="1" lang="zh-CN" altLang="en-US" sz="2400">
              <a:latin typeface="楷体_GB2312" pitchFamily="49" charset="-122"/>
              <a:ea typeface="楷体_GB2312" pitchFamily="49" charset="-122"/>
            </a:endParaRPr>
          </a:p>
          <a:p>
            <a:pPr eaLnBrk="1" hangingPunct="1"/>
            <a:r>
              <a:rPr kumimoji="1" lang="zh-CN" altLang="en-US" sz="2400">
                <a:latin typeface="楷体_GB2312" pitchFamily="49" charset="-122"/>
                <a:ea typeface="楷体_GB2312" pitchFamily="49" charset="-122"/>
              </a:rPr>
              <a:t>如</a:t>
            </a:r>
            <a:r>
              <a:rPr kumimoji="1" lang="en-US" altLang="zh-CN" sz="2400">
                <a:latin typeface="楷体_GB2312" pitchFamily="49" charset="-122"/>
                <a:ea typeface="楷体_GB2312" pitchFamily="49" charset="-122"/>
              </a:rPr>
              <a:t>: </a:t>
            </a:r>
            <a:r>
              <a:rPr kumimoji="1" lang="zh-CN" altLang="en-US" sz="2400">
                <a:latin typeface="楷体_GB2312" pitchFamily="49" charset="-122"/>
                <a:ea typeface="楷体_GB2312" pitchFamily="49" charset="-122"/>
              </a:rPr>
              <a:t>聚二硫化硅。</a:t>
            </a:r>
          </a:p>
        </p:txBody>
      </p:sp>
      <p:sp>
        <p:nvSpPr>
          <p:cNvPr id="36868" name="Text Box 4">
            <a:extLst>
              <a:ext uri="{FF2B5EF4-FFF2-40B4-BE49-F238E27FC236}">
                <a16:creationId xmlns:a16="http://schemas.microsoft.com/office/drawing/2014/main" id="{DE96DB46-3E9E-490D-904F-E1353254D305}"/>
              </a:ext>
            </a:extLst>
          </p:cNvPr>
          <p:cNvSpPr txBox="1">
            <a:spLocks noChangeArrowheads="1"/>
          </p:cNvSpPr>
          <p:nvPr/>
        </p:nvSpPr>
        <p:spPr bwMode="auto">
          <a:xfrm>
            <a:off x="1042988" y="4510311"/>
            <a:ext cx="295275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solidFill>
                  <a:srgbClr val="3333FF"/>
                </a:solidFill>
                <a:latin typeface="Times New Roman" panose="02020603050405020304" pitchFamily="18" charset="0"/>
                <a:ea typeface="楷体_GB2312" pitchFamily="49" charset="-122"/>
              </a:rPr>
              <a:t>耐热性好、强度低。</a:t>
            </a:r>
          </a:p>
        </p:txBody>
      </p:sp>
      <p:grpSp>
        <p:nvGrpSpPr>
          <p:cNvPr id="36869" name="Group 30">
            <a:extLst>
              <a:ext uri="{FF2B5EF4-FFF2-40B4-BE49-F238E27FC236}">
                <a16:creationId xmlns:a16="http://schemas.microsoft.com/office/drawing/2014/main" id="{11D376C4-1B84-4A9D-80DF-051FCF054727}"/>
              </a:ext>
            </a:extLst>
          </p:cNvPr>
          <p:cNvGrpSpPr>
            <a:grpSpLocks/>
          </p:cNvGrpSpPr>
          <p:nvPr/>
        </p:nvGrpSpPr>
        <p:grpSpPr bwMode="auto">
          <a:xfrm>
            <a:off x="684213" y="2781523"/>
            <a:ext cx="7435850" cy="1304925"/>
            <a:chOff x="476" y="1979"/>
            <a:chExt cx="4684" cy="822"/>
          </a:xfrm>
        </p:grpSpPr>
        <p:sp>
          <p:nvSpPr>
            <p:cNvPr id="36870" name="Text Box 3">
              <a:extLst>
                <a:ext uri="{FF2B5EF4-FFF2-40B4-BE49-F238E27FC236}">
                  <a16:creationId xmlns:a16="http://schemas.microsoft.com/office/drawing/2014/main" id="{E8317E9A-330A-47B7-9EC8-095560A149CE}"/>
                </a:ext>
              </a:extLst>
            </p:cNvPr>
            <p:cNvSpPr txBox="1">
              <a:spLocks noChangeArrowheads="1"/>
            </p:cNvSpPr>
            <p:nvPr/>
          </p:nvSpPr>
          <p:spPr bwMode="auto">
            <a:xfrm>
              <a:off x="476" y="2296"/>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a:solidFill>
                    <a:srgbClr val="3333FF"/>
                  </a:solidFill>
                  <a:latin typeface="Times New Roman" panose="02020603050405020304" pitchFamily="18" charset="0"/>
                  <a:ea typeface="楷体_GB2312" pitchFamily="49" charset="-122"/>
                </a:rPr>
                <a:t>聚二硫化硅</a:t>
              </a:r>
            </a:p>
          </p:txBody>
        </p:sp>
        <p:sp>
          <p:nvSpPr>
            <p:cNvPr id="36871" name="Text Box 6">
              <a:extLst>
                <a:ext uri="{FF2B5EF4-FFF2-40B4-BE49-F238E27FC236}">
                  <a16:creationId xmlns:a16="http://schemas.microsoft.com/office/drawing/2014/main" id="{BA997BA9-95E5-41E3-AB7B-DE1BE902B6D0}"/>
                </a:ext>
              </a:extLst>
            </p:cNvPr>
            <p:cNvSpPr txBox="1">
              <a:spLocks noChangeArrowheads="1"/>
            </p:cNvSpPr>
            <p:nvPr/>
          </p:nvSpPr>
          <p:spPr bwMode="auto">
            <a:xfrm>
              <a:off x="2109" y="2341"/>
              <a:ext cx="276"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Si</a:t>
              </a:r>
            </a:p>
          </p:txBody>
        </p:sp>
        <p:sp>
          <p:nvSpPr>
            <p:cNvPr id="36872" name="Line 7">
              <a:extLst>
                <a:ext uri="{FF2B5EF4-FFF2-40B4-BE49-F238E27FC236}">
                  <a16:creationId xmlns:a16="http://schemas.microsoft.com/office/drawing/2014/main" id="{B3278451-4C1B-46C0-888B-46477E8E3345}"/>
                </a:ext>
              </a:extLst>
            </p:cNvPr>
            <p:cNvSpPr>
              <a:spLocks noChangeShapeType="1"/>
            </p:cNvSpPr>
            <p:nvPr/>
          </p:nvSpPr>
          <p:spPr bwMode="auto">
            <a:xfrm flipV="1">
              <a:off x="2405" y="2288"/>
              <a:ext cx="182"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73" name="Line 8">
              <a:extLst>
                <a:ext uri="{FF2B5EF4-FFF2-40B4-BE49-F238E27FC236}">
                  <a16:creationId xmlns:a16="http://schemas.microsoft.com/office/drawing/2014/main" id="{D9060E7F-46C1-4B04-A12D-7A229A5051C4}"/>
                </a:ext>
              </a:extLst>
            </p:cNvPr>
            <p:cNvSpPr>
              <a:spLocks noChangeShapeType="1"/>
            </p:cNvSpPr>
            <p:nvPr/>
          </p:nvSpPr>
          <p:spPr bwMode="auto">
            <a:xfrm>
              <a:off x="2393" y="2542"/>
              <a:ext cx="227" cy="91"/>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74" name="Text Box 9">
              <a:extLst>
                <a:ext uri="{FF2B5EF4-FFF2-40B4-BE49-F238E27FC236}">
                  <a16:creationId xmlns:a16="http://schemas.microsoft.com/office/drawing/2014/main" id="{6A834734-68CA-4BF8-A850-8F34B9AC683B}"/>
                </a:ext>
              </a:extLst>
            </p:cNvPr>
            <p:cNvSpPr txBox="1">
              <a:spLocks noChangeArrowheads="1"/>
            </p:cNvSpPr>
            <p:nvPr/>
          </p:nvSpPr>
          <p:spPr bwMode="auto">
            <a:xfrm>
              <a:off x="2653" y="2115"/>
              <a:ext cx="223"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S</a:t>
              </a:r>
            </a:p>
          </p:txBody>
        </p:sp>
        <p:sp>
          <p:nvSpPr>
            <p:cNvPr id="36875" name="Text Box 10">
              <a:extLst>
                <a:ext uri="{FF2B5EF4-FFF2-40B4-BE49-F238E27FC236}">
                  <a16:creationId xmlns:a16="http://schemas.microsoft.com/office/drawing/2014/main" id="{E34F7CC3-4B6F-4C71-9608-390C169C6D03}"/>
                </a:ext>
              </a:extLst>
            </p:cNvPr>
            <p:cNvSpPr txBox="1">
              <a:spLocks noChangeArrowheads="1"/>
            </p:cNvSpPr>
            <p:nvPr/>
          </p:nvSpPr>
          <p:spPr bwMode="auto">
            <a:xfrm>
              <a:off x="2665" y="2542"/>
              <a:ext cx="223"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S</a:t>
              </a:r>
            </a:p>
          </p:txBody>
        </p:sp>
        <p:sp>
          <p:nvSpPr>
            <p:cNvPr id="36876" name="Text Box 11">
              <a:extLst>
                <a:ext uri="{FF2B5EF4-FFF2-40B4-BE49-F238E27FC236}">
                  <a16:creationId xmlns:a16="http://schemas.microsoft.com/office/drawing/2014/main" id="{3C106B95-074D-4952-94D0-4BFB51CE85D5}"/>
                </a:ext>
              </a:extLst>
            </p:cNvPr>
            <p:cNvSpPr txBox="1">
              <a:spLocks noChangeArrowheads="1"/>
            </p:cNvSpPr>
            <p:nvPr/>
          </p:nvSpPr>
          <p:spPr bwMode="auto">
            <a:xfrm>
              <a:off x="3119" y="2315"/>
              <a:ext cx="276"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Si</a:t>
              </a:r>
            </a:p>
          </p:txBody>
        </p:sp>
        <p:sp>
          <p:nvSpPr>
            <p:cNvPr id="36877" name="Line 12">
              <a:extLst>
                <a:ext uri="{FF2B5EF4-FFF2-40B4-BE49-F238E27FC236}">
                  <a16:creationId xmlns:a16="http://schemas.microsoft.com/office/drawing/2014/main" id="{0D4F58D0-19DF-4B0D-B49C-76736B95A3E1}"/>
                </a:ext>
              </a:extLst>
            </p:cNvPr>
            <p:cNvSpPr>
              <a:spLocks noChangeShapeType="1"/>
            </p:cNvSpPr>
            <p:nvPr/>
          </p:nvSpPr>
          <p:spPr bwMode="auto">
            <a:xfrm>
              <a:off x="2847" y="2224"/>
              <a:ext cx="272"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78" name="Line 13">
              <a:extLst>
                <a:ext uri="{FF2B5EF4-FFF2-40B4-BE49-F238E27FC236}">
                  <a16:creationId xmlns:a16="http://schemas.microsoft.com/office/drawing/2014/main" id="{DA56A2A7-4585-4BAB-96C8-B0020F55299A}"/>
                </a:ext>
              </a:extLst>
            </p:cNvPr>
            <p:cNvSpPr>
              <a:spLocks noChangeShapeType="1"/>
            </p:cNvSpPr>
            <p:nvPr/>
          </p:nvSpPr>
          <p:spPr bwMode="auto">
            <a:xfrm flipV="1">
              <a:off x="2892" y="2542"/>
              <a:ext cx="227"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79" name="Line 14">
              <a:extLst>
                <a:ext uri="{FF2B5EF4-FFF2-40B4-BE49-F238E27FC236}">
                  <a16:creationId xmlns:a16="http://schemas.microsoft.com/office/drawing/2014/main" id="{3434BAEA-A5A9-4A53-8822-16112F11DD66}"/>
                </a:ext>
              </a:extLst>
            </p:cNvPr>
            <p:cNvSpPr>
              <a:spLocks noChangeShapeType="1"/>
            </p:cNvSpPr>
            <p:nvPr/>
          </p:nvSpPr>
          <p:spPr bwMode="auto">
            <a:xfrm flipV="1">
              <a:off x="3436" y="2224"/>
              <a:ext cx="182"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80" name="Line 15">
              <a:extLst>
                <a:ext uri="{FF2B5EF4-FFF2-40B4-BE49-F238E27FC236}">
                  <a16:creationId xmlns:a16="http://schemas.microsoft.com/office/drawing/2014/main" id="{D4532E71-E91B-493F-8B05-39CD7DDAC214}"/>
                </a:ext>
              </a:extLst>
            </p:cNvPr>
            <p:cNvSpPr>
              <a:spLocks noChangeShapeType="1"/>
            </p:cNvSpPr>
            <p:nvPr/>
          </p:nvSpPr>
          <p:spPr bwMode="auto">
            <a:xfrm>
              <a:off x="3424" y="2478"/>
              <a:ext cx="227" cy="91"/>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81" name="Text Box 16">
              <a:extLst>
                <a:ext uri="{FF2B5EF4-FFF2-40B4-BE49-F238E27FC236}">
                  <a16:creationId xmlns:a16="http://schemas.microsoft.com/office/drawing/2014/main" id="{B7B139AE-FE2D-4ED6-BEF2-D19C5D548A7F}"/>
                </a:ext>
              </a:extLst>
            </p:cNvPr>
            <p:cNvSpPr txBox="1">
              <a:spLocks noChangeArrowheads="1"/>
            </p:cNvSpPr>
            <p:nvPr/>
          </p:nvSpPr>
          <p:spPr bwMode="auto">
            <a:xfrm>
              <a:off x="3684" y="2051"/>
              <a:ext cx="223"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S</a:t>
              </a:r>
            </a:p>
          </p:txBody>
        </p:sp>
        <p:sp>
          <p:nvSpPr>
            <p:cNvPr id="36882" name="Text Box 17">
              <a:extLst>
                <a:ext uri="{FF2B5EF4-FFF2-40B4-BE49-F238E27FC236}">
                  <a16:creationId xmlns:a16="http://schemas.microsoft.com/office/drawing/2014/main" id="{043633B7-EA8E-4585-B027-A96E5360F0E8}"/>
                </a:ext>
              </a:extLst>
            </p:cNvPr>
            <p:cNvSpPr txBox="1">
              <a:spLocks noChangeArrowheads="1"/>
            </p:cNvSpPr>
            <p:nvPr/>
          </p:nvSpPr>
          <p:spPr bwMode="auto">
            <a:xfrm>
              <a:off x="3696" y="2478"/>
              <a:ext cx="223"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S</a:t>
              </a:r>
            </a:p>
          </p:txBody>
        </p:sp>
        <p:sp>
          <p:nvSpPr>
            <p:cNvPr id="36883" name="Text Box 18">
              <a:extLst>
                <a:ext uri="{FF2B5EF4-FFF2-40B4-BE49-F238E27FC236}">
                  <a16:creationId xmlns:a16="http://schemas.microsoft.com/office/drawing/2014/main" id="{EAC79671-0D0C-4E62-9C1A-D8D3D90993B4}"/>
                </a:ext>
              </a:extLst>
            </p:cNvPr>
            <p:cNvSpPr txBox="1">
              <a:spLocks noChangeArrowheads="1"/>
            </p:cNvSpPr>
            <p:nvPr/>
          </p:nvSpPr>
          <p:spPr bwMode="auto">
            <a:xfrm>
              <a:off x="4150" y="2251"/>
              <a:ext cx="276"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Si</a:t>
              </a:r>
            </a:p>
          </p:txBody>
        </p:sp>
        <p:sp>
          <p:nvSpPr>
            <p:cNvPr id="36884" name="Line 19">
              <a:extLst>
                <a:ext uri="{FF2B5EF4-FFF2-40B4-BE49-F238E27FC236}">
                  <a16:creationId xmlns:a16="http://schemas.microsoft.com/office/drawing/2014/main" id="{C2A5CB37-4992-48AB-A29A-E9B52635B168}"/>
                </a:ext>
              </a:extLst>
            </p:cNvPr>
            <p:cNvSpPr>
              <a:spLocks noChangeShapeType="1"/>
            </p:cNvSpPr>
            <p:nvPr/>
          </p:nvSpPr>
          <p:spPr bwMode="auto">
            <a:xfrm>
              <a:off x="3878" y="2160"/>
              <a:ext cx="272"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85" name="Line 20">
              <a:extLst>
                <a:ext uri="{FF2B5EF4-FFF2-40B4-BE49-F238E27FC236}">
                  <a16:creationId xmlns:a16="http://schemas.microsoft.com/office/drawing/2014/main" id="{96F63E98-8B82-498A-9B25-3B163CBED70F}"/>
                </a:ext>
              </a:extLst>
            </p:cNvPr>
            <p:cNvSpPr>
              <a:spLocks noChangeShapeType="1"/>
            </p:cNvSpPr>
            <p:nvPr/>
          </p:nvSpPr>
          <p:spPr bwMode="auto">
            <a:xfrm flipV="1">
              <a:off x="3923" y="2478"/>
              <a:ext cx="227"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86" name="Line 21">
              <a:extLst>
                <a:ext uri="{FF2B5EF4-FFF2-40B4-BE49-F238E27FC236}">
                  <a16:creationId xmlns:a16="http://schemas.microsoft.com/office/drawing/2014/main" id="{4A12D4B9-DCC6-433A-BA4E-C25C483F6303}"/>
                </a:ext>
              </a:extLst>
            </p:cNvPr>
            <p:cNvSpPr>
              <a:spLocks noChangeShapeType="1"/>
            </p:cNvSpPr>
            <p:nvPr/>
          </p:nvSpPr>
          <p:spPr bwMode="auto">
            <a:xfrm flipV="1">
              <a:off x="4446" y="2152"/>
              <a:ext cx="182"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87" name="Line 22">
              <a:extLst>
                <a:ext uri="{FF2B5EF4-FFF2-40B4-BE49-F238E27FC236}">
                  <a16:creationId xmlns:a16="http://schemas.microsoft.com/office/drawing/2014/main" id="{2BFBE7EB-C02C-46BB-BAD8-CF5E18F476BE}"/>
                </a:ext>
              </a:extLst>
            </p:cNvPr>
            <p:cNvSpPr>
              <a:spLocks noChangeShapeType="1"/>
            </p:cNvSpPr>
            <p:nvPr/>
          </p:nvSpPr>
          <p:spPr bwMode="auto">
            <a:xfrm>
              <a:off x="4434" y="2406"/>
              <a:ext cx="227" cy="91"/>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88" name="Text Box 23">
              <a:extLst>
                <a:ext uri="{FF2B5EF4-FFF2-40B4-BE49-F238E27FC236}">
                  <a16:creationId xmlns:a16="http://schemas.microsoft.com/office/drawing/2014/main" id="{6128AEE7-4094-40ED-B9B3-F369E2F7ABF8}"/>
                </a:ext>
              </a:extLst>
            </p:cNvPr>
            <p:cNvSpPr txBox="1">
              <a:spLocks noChangeArrowheads="1"/>
            </p:cNvSpPr>
            <p:nvPr/>
          </p:nvSpPr>
          <p:spPr bwMode="auto">
            <a:xfrm>
              <a:off x="4694" y="1979"/>
              <a:ext cx="223"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S</a:t>
              </a:r>
            </a:p>
          </p:txBody>
        </p:sp>
        <p:sp>
          <p:nvSpPr>
            <p:cNvPr id="36889" name="Text Box 24">
              <a:extLst>
                <a:ext uri="{FF2B5EF4-FFF2-40B4-BE49-F238E27FC236}">
                  <a16:creationId xmlns:a16="http://schemas.microsoft.com/office/drawing/2014/main" id="{89F4DE98-FAB8-429B-B239-E79AE0D2DBE1}"/>
                </a:ext>
              </a:extLst>
            </p:cNvPr>
            <p:cNvSpPr txBox="1">
              <a:spLocks noChangeArrowheads="1"/>
            </p:cNvSpPr>
            <p:nvPr/>
          </p:nvSpPr>
          <p:spPr bwMode="auto">
            <a:xfrm>
              <a:off x="4706" y="2406"/>
              <a:ext cx="223"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S</a:t>
              </a:r>
            </a:p>
          </p:txBody>
        </p:sp>
        <p:sp>
          <p:nvSpPr>
            <p:cNvPr id="36890" name="Line 25">
              <a:extLst>
                <a:ext uri="{FF2B5EF4-FFF2-40B4-BE49-F238E27FC236}">
                  <a16:creationId xmlns:a16="http://schemas.microsoft.com/office/drawing/2014/main" id="{184B0712-85B2-4A27-AF4C-BD719D479360}"/>
                </a:ext>
              </a:extLst>
            </p:cNvPr>
            <p:cNvSpPr>
              <a:spLocks noChangeShapeType="1"/>
            </p:cNvSpPr>
            <p:nvPr/>
          </p:nvSpPr>
          <p:spPr bwMode="auto">
            <a:xfrm>
              <a:off x="4888" y="2088"/>
              <a:ext cx="272"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91" name="Line 26">
              <a:extLst>
                <a:ext uri="{FF2B5EF4-FFF2-40B4-BE49-F238E27FC236}">
                  <a16:creationId xmlns:a16="http://schemas.microsoft.com/office/drawing/2014/main" id="{F468E05E-4A20-402D-854C-972D2840B378}"/>
                </a:ext>
              </a:extLst>
            </p:cNvPr>
            <p:cNvSpPr>
              <a:spLocks noChangeShapeType="1"/>
            </p:cNvSpPr>
            <p:nvPr/>
          </p:nvSpPr>
          <p:spPr bwMode="auto">
            <a:xfrm flipV="1">
              <a:off x="4933" y="2406"/>
              <a:ext cx="227"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92" name="Line 27">
              <a:extLst>
                <a:ext uri="{FF2B5EF4-FFF2-40B4-BE49-F238E27FC236}">
                  <a16:creationId xmlns:a16="http://schemas.microsoft.com/office/drawing/2014/main" id="{7772BE5B-BA77-4308-A2D0-467EDEFA8CD2}"/>
                </a:ext>
              </a:extLst>
            </p:cNvPr>
            <p:cNvSpPr>
              <a:spLocks noChangeShapeType="1"/>
            </p:cNvSpPr>
            <p:nvPr/>
          </p:nvSpPr>
          <p:spPr bwMode="auto">
            <a:xfrm>
              <a:off x="1837" y="2251"/>
              <a:ext cx="272"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6893" name="Line 28">
              <a:extLst>
                <a:ext uri="{FF2B5EF4-FFF2-40B4-BE49-F238E27FC236}">
                  <a16:creationId xmlns:a16="http://schemas.microsoft.com/office/drawing/2014/main" id="{91EBD335-F20F-4148-9742-8F06CAEDED49}"/>
                </a:ext>
              </a:extLst>
            </p:cNvPr>
            <p:cNvSpPr>
              <a:spLocks noChangeShapeType="1"/>
            </p:cNvSpPr>
            <p:nvPr/>
          </p:nvSpPr>
          <p:spPr bwMode="auto">
            <a:xfrm flipV="1">
              <a:off x="1882" y="2523"/>
              <a:ext cx="227" cy="136"/>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a:extLst>
              <a:ext uri="{FF2B5EF4-FFF2-40B4-BE49-F238E27FC236}">
                <a16:creationId xmlns:a16="http://schemas.microsoft.com/office/drawing/2014/main" id="{E74871D7-DAD4-4179-BA7F-5565388C297B}"/>
              </a:ext>
            </a:extLst>
          </p:cNvPr>
          <p:cNvSpPr>
            <a:spLocks noGrp="1"/>
          </p:cNvSpPr>
          <p:nvPr>
            <p:ph type="sldNum" sz="quarter" idx="12"/>
          </p:nvPr>
        </p:nvSpPr>
        <p:spPr/>
        <p:txBody>
          <a:bodyPr/>
          <a:lstStyle/>
          <a:p>
            <a:pPr>
              <a:defRPr/>
            </a:pPr>
            <a:fld id="{E91B68AC-3D52-4893-8D38-7558DB39A540}" type="slidenum">
              <a:rPr lang="en-US" altLang="zh-CN"/>
              <a:pPr>
                <a:defRPr/>
              </a:pPr>
              <a:t>38</a:t>
            </a:fld>
            <a:endParaRPr lang="en-US" altLang="zh-CN"/>
          </a:p>
        </p:txBody>
      </p:sp>
      <p:sp>
        <p:nvSpPr>
          <p:cNvPr id="37891" name="Text Box 3">
            <a:extLst>
              <a:ext uri="{FF2B5EF4-FFF2-40B4-BE49-F238E27FC236}">
                <a16:creationId xmlns:a16="http://schemas.microsoft.com/office/drawing/2014/main" id="{98CA0E50-CFF6-4C28-A04E-2308F0ED8445}"/>
              </a:ext>
            </a:extLst>
          </p:cNvPr>
          <p:cNvSpPr txBox="1">
            <a:spLocks noChangeArrowheads="1"/>
          </p:cNvSpPr>
          <p:nvPr/>
        </p:nvSpPr>
        <p:spPr bwMode="auto">
          <a:xfrm>
            <a:off x="592138" y="1268760"/>
            <a:ext cx="831284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rgbClr val="FF0000"/>
                </a:solidFill>
                <a:latin typeface="微软雅黑" panose="020B0503020204020204" pitchFamily="34" charset="-122"/>
                <a:ea typeface="微软雅黑" panose="020B0503020204020204" pitchFamily="34" charset="-122"/>
              </a:rPr>
              <a:t>端基：</a:t>
            </a:r>
            <a:r>
              <a:rPr kumimoji="1" lang="zh-CN" altLang="en-US" sz="2400">
                <a:solidFill>
                  <a:srgbClr val="3333FF"/>
                </a:solidFill>
                <a:latin typeface="微软雅黑" panose="020B0503020204020204" pitchFamily="34" charset="-122"/>
                <a:ea typeface="微软雅黑" panose="020B0503020204020204" pitchFamily="34" charset="-122"/>
              </a:rPr>
              <a:t>在高分子链末端的基团，通常与分子链有不同的组成。</a:t>
            </a:r>
          </a:p>
        </p:txBody>
      </p:sp>
      <p:sp>
        <p:nvSpPr>
          <p:cNvPr id="37892" name="Rectangle 4">
            <a:extLst>
              <a:ext uri="{FF2B5EF4-FFF2-40B4-BE49-F238E27FC236}">
                <a16:creationId xmlns:a16="http://schemas.microsoft.com/office/drawing/2014/main" id="{514B67D1-16CD-4246-94F2-748A624BB7C9}"/>
              </a:ext>
            </a:extLst>
          </p:cNvPr>
          <p:cNvSpPr>
            <a:spLocks noChangeArrowheads="1"/>
          </p:cNvSpPr>
          <p:nvPr/>
        </p:nvSpPr>
        <p:spPr bwMode="auto">
          <a:xfrm>
            <a:off x="3708401" y="1967260"/>
            <a:ext cx="507382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rgbClr val="3333FF"/>
                </a:solidFill>
                <a:latin typeface="微软雅黑" panose="020B0503020204020204" pitchFamily="34" charset="-122"/>
                <a:ea typeface="微软雅黑" panose="020B0503020204020204" pitchFamily="34" charset="-122"/>
              </a:rPr>
              <a:t>端基含量很少，却对聚合物的性能，尤其是热稳定性有直接影响</a:t>
            </a:r>
          </a:p>
        </p:txBody>
      </p:sp>
      <p:sp>
        <p:nvSpPr>
          <p:cNvPr id="37893" name="Rectangle 6">
            <a:extLst>
              <a:ext uri="{FF2B5EF4-FFF2-40B4-BE49-F238E27FC236}">
                <a16:creationId xmlns:a16="http://schemas.microsoft.com/office/drawing/2014/main" id="{B5AA36F3-8E0B-44EF-B3D5-5DBCA12ED39E}"/>
              </a:ext>
            </a:extLst>
          </p:cNvPr>
          <p:cNvSpPr>
            <a:spLocks noChangeArrowheads="1"/>
          </p:cNvSpPr>
          <p:nvPr/>
        </p:nvSpPr>
        <p:spPr bwMode="auto">
          <a:xfrm>
            <a:off x="611188" y="1967260"/>
            <a:ext cx="331212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rgbClr val="FF3300"/>
                </a:solidFill>
                <a:latin typeface="微软雅黑" panose="020B0503020204020204" pitchFamily="34" charset="-122"/>
                <a:ea typeface="微软雅黑" panose="020B0503020204020204" pitchFamily="34" charset="-122"/>
              </a:rPr>
              <a:t>对聚合物性能的影响：</a:t>
            </a:r>
          </a:p>
        </p:txBody>
      </p:sp>
      <p:grpSp>
        <p:nvGrpSpPr>
          <p:cNvPr id="188427" name="Group 11">
            <a:extLst>
              <a:ext uri="{FF2B5EF4-FFF2-40B4-BE49-F238E27FC236}">
                <a16:creationId xmlns:a16="http://schemas.microsoft.com/office/drawing/2014/main" id="{D9B651F5-176A-4C49-88B6-D8A28302BCE3}"/>
              </a:ext>
            </a:extLst>
          </p:cNvPr>
          <p:cNvGrpSpPr>
            <a:grpSpLocks/>
          </p:cNvGrpSpPr>
          <p:nvPr/>
        </p:nvGrpSpPr>
        <p:grpSpPr bwMode="auto">
          <a:xfrm>
            <a:off x="755650" y="3118200"/>
            <a:ext cx="8208838" cy="1065213"/>
            <a:chOff x="476" y="2205"/>
            <a:chExt cx="5284" cy="671"/>
          </a:xfrm>
        </p:grpSpPr>
        <p:sp>
          <p:nvSpPr>
            <p:cNvPr id="37897" name="Text Box 5">
              <a:extLst>
                <a:ext uri="{FF2B5EF4-FFF2-40B4-BE49-F238E27FC236}">
                  <a16:creationId xmlns:a16="http://schemas.microsoft.com/office/drawing/2014/main" id="{A7142C5A-CA59-4313-8C8E-98FA2119FC2B}"/>
                </a:ext>
              </a:extLst>
            </p:cNvPr>
            <p:cNvSpPr txBox="1">
              <a:spLocks noChangeArrowheads="1"/>
            </p:cNvSpPr>
            <p:nvPr/>
          </p:nvSpPr>
          <p:spPr bwMode="auto">
            <a:xfrm>
              <a:off x="1587" y="2614"/>
              <a:ext cx="417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dirty="0">
                  <a:solidFill>
                    <a:srgbClr val="3333FF"/>
                  </a:solidFill>
                  <a:latin typeface="微软雅黑" panose="020B0503020204020204" pitchFamily="34" charset="-122"/>
                  <a:ea typeface="微软雅黑" panose="020B0503020204020204" pitchFamily="34" charset="-122"/>
                </a:rPr>
                <a:t>通过进行封端处理可提高聚合物的热稳定性。</a:t>
              </a:r>
            </a:p>
          </p:txBody>
        </p:sp>
        <p:sp>
          <p:nvSpPr>
            <p:cNvPr id="37898" name="Rectangle 7">
              <a:extLst>
                <a:ext uri="{FF2B5EF4-FFF2-40B4-BE49-F238E27FC236}">
                  <a16:creationId xmlns:a16="http://schemas.microsoft.com/office/drawing/2014/main" id="{5C088147-A996-459C-8C32-75B12C443D1A}"/>
                </a:ext>
              </a:extLst>
            </p:cNvPr>
            <p:cNvSpPr>
              <a:spLocks noChangeArrowheads="1"/>
            </p:cNvSpPr>
            <p:nvPr/>
          </p:nvSpPr>
          <p:spPr bwMode="auto">
            <a:xfrm>
              <a:off x="476" y="2205"/>
              <a:ext cx="108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rgbClr val="FF0000"/>
                  </a:solidFill>
                  <a:latin typeface="微软雅黑" panose="020B0503020204020204" pitchFamily="34" charset="-122"/>
                  <a:ea typeface="微软雅黑" panose="020B0503020204020204" pitchFamily="34" charset="-122"/>
                </a:rPr>
                <a:t>封端处理：</a:t>
              </a:r>
            </a:p>
          </p:txBody>
        </p:sp>
        <p:sp>
          <p:nvSpPr>
            <p:cNvPr id="37899" name="Text Box 8">
              <a:extLst>
                <a:ext uri="{FF2B5EF4-FFF2-40B4-BE49-F238E27FC236}">
                  <a16:creationId xmlns:a16="http://schemas.microsoft.com/office/drawing/2014/main" id="{DAA4C65E-70DA-4EDF-9491-DCF5E25124CF}"/>
                </a:ext>
              </a:extLst>
            </p:cNvPr>
            <p:cNvSpPr txBox="1">
              <a:spLocks noChangeArrowheads="1"/>
            </p:cNvSpPr>
            <p:nvPr/>
          </p:nvSpPr>
          <p:spPr bwMode="auto">
            <a:xfrm>
              <a:off x="1519" y="2205"/>
              <a:ext cx="358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solidFill>
                    <a:srgbClr val="3333FF"/>
                  </a:solidFill>
                  <a:latin typeface="微软雅黑" panose="020B0503020204020204" pitchFamily="34" charset="-122"/>
                  <a:ea typeface="微软雅黑" panose="020B0503020204020204" pitchFamily="34" charset="-122"/>
                </a:rPr>
                <a:t>利用适当的化学反应，消除端基的活性</a:t>
              </a:r>
            </a:p>
          </p:txBody>
        </p:sp>
      </p:grpSp>
      <p:sp>
        <p:nvSpPr>
          <p:cNvPr id="37895" name="Text Box 9">
            <a:extLst>
              <a:ext uri="{FF2B5EF4-FFF2-40B4-BE49-F238E27FC236}">
                <a16:creationId xmlns:a16="http://schemas.microsoft.com/office/drawing/2014/main" id="{6AFC6080-C57C-4EA6-8029-518AE979B138}"/>
              </a:ext>
            </a:extLst>
          </p:cNvPr>
          <p:cNvSpPr txBox="1">
            <a:spLocks noChangeArrowheads="1"/>
          </p:cNvSpPr>
          <p:nvPr/>
        </p:nvSpPr>
        <p:spPr bwMode="auto">
          <a:xfrm>
            <a:off x="971550" y="4775548"/>
            <a:ext cx="45797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kumimoji="1" lang="zh-CN" altLang="zh-CN" sz="2400">
              <a:latin typeface="微软雅黑" panose="020B0503020204020204" pitchFamily="34" charset="-122"/>
              <a:ea typeface="微软雅黑" panose="020B0503020204020204" pitchFamily="34" charset="-122"/>
            </a:endParaRPr>
          </a:p>
        </p:txBody>
      </p:sp>
      <p:sp>
        <p:nvSpPr>
          <p:cNvPr id="188426" name="Text Box 10">
            <a:extLst>
              <a:ext uri="{FF2B5EF4-FFF2-40B4-BE49-F238E27FC236}">
                <a16:creationId xmlns:a16="http://schemas.microsoft.com/office/drawing/2014/main" id="{A027E332-BDB6-4948-B979-AE212C81D1D7}"/>
              </a:ext>
            </a:extLst>
          </p:cNvPr>
          <p:cNvSpPr txBox="1">
            <a:spLocks noChangeArrowheads="1"/>
          </p:cNvSpPr>
          <p:nvPr/>
        </p:nvSpPr>
        <p:spPr bwMode="auto">
          <a:xfrm>
            <a:off x="971551" y="4559648"/>
            <a:ext cx="4862540"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latin typeface="微软雅黑" panose="020B0503020204020204" pitchFamily="34" charset="-122"/>
                <a:ea typeface="微软雅黑" panose="020B0503020204020204" pitchFamily="34" charset="-122"/>
              </a:rPr>
              <a:t>聚甲醛：羟端基</a:t>
            </a:r>
          </a:p>
          <a:p>
            <a:pPr eaLnBrk="1" hangingPunct="1">
              <a:spcBef>
                <a:spcPct val="50000"/>
              </a:spcBef>
            </a:pPr>
            <a:r>
              <a:rPr kumimoji="1" lang="zh-CN" altLang="en-US" sz="2400">
                <a:latin typeface="微软雅黑" panose="020B0503020204020204" pitchFamily="34" charset="-122"/>
                <a:ea typeface="微软雅黑" panose="020B0503020204020204" pitchFamily="34" charset="-122"/>
              </a:rPr>
              <a:t>聚碳酸酯：羟端基、酰氯端基</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2">
            <a:extLst>
              <a:ext uri="{FF2B5EF4-FFF2-40B4-BE49-F238E27FC236}">
                <a16:creationId xmlns:a16="http://schemas.microsoft.com/office/drawing/2014/main" id="{4F759330-A8E1-43F8-8C87-D0CE20B88735}"/>
              </a:ext>
            </a:extLst>
          </p:cNvPr>
          <p:cNvSpPr>
            <a:spLocks noGrp="1" noChangeArrowheads="1"/>
          </p:cNvSpPr>
          <p:nvPr>
            <p:ph type="title"/>
          </p:nvPr>
        </p:nvSpPr>
        <p:spPr>
          <a:solidFill>
            <a:schemeClr val="accent4"/>
          </a:solidFill>
        </p:spPr>
        <p:txBody>
          <a:bodyPr/>
          <a:lstStyle/>
          <a:p>
            <a:r>
              <a:rPr lang="en-US" altLang="zh-CN" b="1" dirty="0"/>
              <a:t>1.1.2  </a:t>
            </a:r>
            <a:r>
              <a:rPr lang="zh-CN" altLang="en-US" b="1" dirty="0"/>
              <a:t>高分子链的构型</a:t>
            </a:r>
            <a:r>
              <a:rPr lang="zh-CN" altLang="en-US" dirty="0"/>
              <a:t> </a:t>
            </a:r>
          </a:p>
        </p:txBody>
      </p:sp>
      <p:sp>
        <p:nvSpPr>
          <p:cNvPr id="39939" name="Rectangle 21">
            <a:extLst>
              <a:ext uri="{FF2B5EF4-FFF2-40B4-BE49-F238E27FC236}">
                <a16:creationId xmlns:a16="http://schemas.microsoft.com/office/drawing/2014/main" id="{1A7CB57A-4370-4DF1-8A57-2D8EE80132FB}"/>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r>
              <a:rPr lang="zh-CN" altLang="en-US" b="1"/>
              <a:t>构型（</a:t>
            </a:r>
            <a:r>
              <a:rPr lang="en-US" altLang="zh-CN" b="1"/>
              <a:t>configuration</a:t>
            </a:r>
            <a:r>
              <a:rPr lang="zh-CN" altLang="en-US" b="1"/>
              <a:t>）</a:t>
            </a:r>
            <a:r>
              <a:rPr lang="en-US" altLang="zh-CN" b="1"/>
              <a:t>: </a:t>
            </a:r>
            <a:r>
              <a:rPr lang="zh-CN" altLang="en-US" b="1"/>
              <a:t>是指分子中由化学键所固定的原子在空间的排列。</a:t>
            </a:r>
          </a:p>
          <a:p>
            <a:pPr lvl="1"/>
            <a:r>
              <a:rPr lang="zh-CN" altLang="en-US" b="1"/>
              <a:t>要改变构型，必须经过化学键的断裂与重组。</a:t>
            </a:r>
          </a:p>
        </p:txBody>
      </p:sp>
      <p:sp>
        <p:nvSpPr>
          <p:cNvPr id="23" name="灯片编号占位符 5">
            <a:extLst>
              <a:ext uri="{FF2B5EF4-FFF2-40B4-BE49-F238E27FC236}">
                <a16:creationId xmlns:a16="http://schemas.microsoft.com/office/drawing/2014/main" id="{4F43770E-38D1-4968-B465-981F8A415F4F}"/>
              </a:ext>
            </a:extLst>
          </p:cNvPr>
          <p:cNvSpPr>
            <a:spLocks noGrp="1"/>
          </p:cNvSpPr>
          <p:nvPr>
            <p:ph type="sldNum" sz="quarter" idx="12"/>
          </p:nvPr>
        </p:nvSpPr>
        <p:spPr/>
        <p:txBody>
          <a:bodyPr/>
          <a:lstStyle/>
          <a:p>
            <a:pPr>
              <a:defRPr/>
            </a:pPr>
            <a:fld id="{929CB8E5-99B4-4821-A927-33DE2564D3B0}" type="slidenum">
              <a:rPr lang="en-US" altLang="zh-CN"/>
              <a:pPr>
                <a:defRPr/>
              </a:pPr>
              <a:t>39</a:t>
            </a:fld>
            <a:endParaRPr lang="en-US" altLang="zh-CN"/>
          </a:p>
        </p:txBody>
      </p:sp>
      <p:sp>
        <p:nvSpPr>
          <p:cNvPr id="39942" name="Text Box 5">
            <a:extLst>
              <a:ext uri="{FF2B5EF4-FFF2-40B4-BE49-F238E27FC236}">
                <a16:creationId xmlns:a16="http://schemas.microsoft.com/office/drawing/2014/main" id="{7C1514A4-8DD2-4DE9-B2CC-8C64C7B42DED}"/>
              </a:ext>
            </a:extLst>
          </p:cNvPr>
          <p:cNvSpPr txBox="1">
            <a:spLocks noChangeArrowheads="1"/>
          </p:cNvSpPr>
          <p:nvPr/>
        </p:nvSpPr>
        <p:spPr bwMode="auto">
          <a:xfrm>
            <a:off x="1116013" y="4529169"/>
            <a:ext cx="1708264" cy="10150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dirty="0">
                <a:solidFill>
                  <a:srgbClr val="3333FF"/>
                </a:solidFill>
                <a:latin typeface="楷体_GB2312" pitchFamily="49" charset="-122"/>
                <a:ea typeface="楷体_GB2312" pitchFamily="49" charset="-122"/>
              </a:rPr>
              <a:t>高分子的</a:t>
            </a:r>
            <a:endParaRPr kumimoji="1" lang="en-US" altLang="zh-CN" sz="2400" dirty="0">
              <a:solidFill>
                <a:srgbClr val="3333FF"/>
              </a:solidFill>
              <a:latin typeface="楷体_GB2312" pitchFamily="49" charset="-122"/>
              <a:ea typeface="楷体_GB2312" pitchFamily="49" charset="-122"/>
            </a:endParaRPr>
          </a:p>
          <a:p>
            <a:pPr algn="ctr" eaLnBrk="1" hangingPunct="1">
              <a:spcBef>
                <a:spcPct val="50000"/>
              </a:spcBef>
            </a:pPr>
            <a:r>
              <a:rPr kumimoji="1" lang="zh-CN" altLang="en-US" sz="2400" dirty="0">
                <a:solidFill>
                  <a:srgbClr val="3333FF"/>
                </a:solidFill>
                <a:latin typeface="楷体_GB2312" pitchFamily="49" charset="-122"/>
                <a:ea typeface="楷体_GB2312" pitchFamily="49" charset="-122"/>
              </a:rPr>
              <a:t>构型</a:t>
            </a:r>
          </a:p>
        </p:txBody>
      </p:sp>
      <p:sp>
        <p:nvSpPr>
          <p:cNvPr id="39943" name="Line 6">
            <a:extLst>
              <a:ext uri="{FF2B5EF4-FFF2-40B4-BE49-F238E27FC236}">
                <a16:creationId xmlns:a16="http://schemas.microsoft.com/office/drawing/2014/main" id="{72AB3999-197C-46C3-B124-22ECAF3AE2D2}"/>
              </a:ext>
            </a:extLst>
          </p:cNvPr>
          <p:cNvSpPr>
            <a:spLocks noChangeShapeType="1"/>
          </p:cNvSpPr>
          <p:nvPr/>
        </p:nvSpPr>
        <p:spPr bwMode="auto">
          <a:xfrm>
            <a:off x="2824277" y="5033530"/>
            <a:ext cx="51247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4" name="Line 7">
            <a:extLst>
              <a:ext uri="{FF2B5EF4-FFF2-40B4-BE49-F238E27FC236}">
                <a16:creationId xmlns:a16="http://schemas.microsoft.com/office/drawing/2014/main" id="{A10C3476-5DD1-47FF-9B3B-2DC485C97799}"/>
              </a:ext>
            </a:extLst>
          </p:cNvPr>
          <p:cNvSpPr>
            <a:spLocks noChangeShapeType="1"/>
          </p:cNvSpPr>
          <p:nvPr/>
        </p:nvSpPr>
        <p:spPr bwMode="auto">
          <a:xfrm flipV="1">
            <a:off x="3336756" y="3927087"/>
            <a:ext cx="0" cy="11064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5" name="Line 8">
            <a:extLst>
              <a:ext uri="{FF2B5EF4-FFF2-40B4-BE49-F238E27FC236}">
                <a16:creationId xmlns:a16="http://schemas.microsoft.com/office/drawing/2014/main" id="{C2B2FFDC-1CC6-43DD-B5A5-FC55DFEFEC0E}"/>
              </a:ext>
            </a:extLst>
          </p:cNvPr>
          <p:cNvSpPr>
            <a:spLocks noChangeShapeType="1"/>
          </p:cNvSpPr>
          <p:nvPr/>
        </p:nvSpPr>
        <p:spPr bwMode="auto">
          <a:xfrm flipV="1">
            <a:off x="3336756" y="5033530"/>
            <a:ext cx="0" cy="12530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6" name="Line 9">
            <a:extLst>
              <a:ext uri="{FF2B5EF4-FFF2-40B4-BE49-F238E27FC236}">
                <a16:creationId xmlns:a16="http://schemas.microsoft.com/office/drawing/2014/main" id="{9B7D10E0-E1F2-4D01-B9B4-87F3A62CB649}"/>
              </a:ext>
            </a:extLst>
          </p:cNvPr>
          <p:cNvSpPr>
            <a:spLocks noChangeShapeType="1"/>
          </p:cNvSpPr>
          <p:nvPr/>
        </p:nvSpPr>
        <p:spPr bwMode="auto">
          <a:xfrm>
            <a:off x="3336756" y="3933056"/>
            <a:ext cx="5978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7" name="Line 10">
            <a:extLst>
              <a:ext uri="{FF2B5EF4-FFF2-40B4-BE49-F238E27FC236}">
                <a16:creationId xmlns:a16="http://schemas.microsoft.com/office/drawing/2014/main" id="{F7C128A9-CCD9-4AC4-9D39-EFED00F9BAD8}"/>
              </a:ext>
            </a:extLst>
          </p:cNvPr>
          <p:cNvSpPr>
            <a:spLocks noChangeShapeType="1"/>
          </p:cNvSpPr>
          <p:nvPr/>
        </p:nvSpPr>
        <p:spPr bwMode="auto">
          <a:xfrm>
            <a:off x="3336756" y="5033530"/>
            <a:ext cx="5978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Line 11">
            <a:extLst>
              <a:ext uri="{FF2B5EF4-FFF2-40B4-BE49-F238E27FC236}">
                <a16:creationId xmlns:a16="http://schemas.microsoft.com/office/drawing/2014/main" id="{EB4D2694-F6B6-495C-BE15-78F0CAB2827F}"/>
              </a:ext>
            </a:extLst>
          </p:cNvPr>
          <p:cNvSpPr>
            <a:spLocks noChangeShapeType="1"/>
          </p:cNvSpPr>
          <p:nvPr/>
        </p:nvSpPr>
        <p:spPr bwMode="auto">
          <a:xfrm>
            <a:off x="3336756" y="6286554"/>
            <a:ext cx="5978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9" name="Text Box 12">
            <a:extLst>
              <a:ext uri="{FF2B5EF4-FFF2-40B4-BE49-F238E27FC236}">
                <a16:creationId xmlns:a16="http://schemas.microsoft.com/office/drawing/2014/main" id="{064A3E72-4659-4334-A3A4-4B95A803DD3A}"/>
              </a:ext>
            </a:extLst>
          </p:cNvPr>
          <p:cNvSpPr txBox="1">
            <a:spLocks noChangeArrowheads="1"/>
          </p:cNvSpPr>
          <p:nvPr/>
        </p:nvSpPr>
        <p:spPr bwMode="auto">
          <a:xfrm>
            <a:off x="3980914" y="3570882"/>
            <a:ext cx="1665557" cy="46968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solidFill>
                  <a:srgbClr val="3333FF"/>
                </a:solidFill>
                <a:latin typeface="楷体_GB2312" pitchFamily="49" charset="-122"/>
                <a:ea typeface="楷体_GB2312" pitchFamily="49" charset="-122"/>
              </a:rPr>
              <a:t>旋光异构</a:t>
            </a:r>
          </a:p>
        </p:txBody>
      </p:sp>
      <p:sp>
        <p:nvSpPr>
          <p:cNvPr id="39950" name="Text Box 13">
            <a:extLst>
              <a:ext uri="{FF2B5EF4-FFF2-40B4-BE49-F238E27FC236}">
                <a16:creationId xmlns:a16="http://schemas.microsoft.com/office/drawing/2014/main" id="{0053B557-F7A8-43B3-A3B9-A7CD37EEA473}"/>
              </a:ext>
            </a:extLst>
          </p:cNvPr>
          <p:cNvSpPr txBox="1">
            <a:spLocks noChangeArrowheads="1"/>
          </p:cNvSpPr>
          <p:nvPr/>
        </p:nvSpPr>
        <p:spPr bwMode="auto">
          <a:xfrm>
            <a:off x="3934649" y="4806568"/>
            <a:ext cx="1665557" cy="46968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solidFill>
                  <a:srgbClr val="3333FF"/>
                </a:solidFill>
                <a:latin typeface="楷体_GB2312" pitchFamily="49" charset="-122"/>
                <a:ea typeface="楷体_GB2312" pitchFamily="49" charset="-122"/>
              </a:rPr>
              <a:t>几何异构</a:t>
            </a:r>
          </a:p>
        </p:txBody>
      </p:sp>
      <p:sp>
        <p:nvSpPr>
          <p:cNvPr id="39951" name="Text Box 14">
            <a:extLst>
              <a:ext uri="{FF2B5EF4-FFF2-40B4-BE49-F238E27FC236}">
                <a16:creationId xmlns:a16="http://schemas.microsoft.com/office/drawing/2014/main" id="{FE9408F6-F69C-49FC-8211-60011629D7E1}"/>
              </a:ext>
            </a:extLst>
          </p:cNvPr>
          <p:cNvSpPr txBox="1">
            <a:spLocks noChangeArrowheads="1"/>
          </p:cNvSpPr>
          <p:nvPr/>
        </p:nvSpPr>
        <p:spPr bwMode="auto">
          <a:xfrm>
            <a:off x="3900839" y="6072200"/>
            <a:ext cx="1747412" cy="46968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solidFill>
                  <a:srgbClr val="3333FF"/>
                </a:solidFill>
                <a:latin typeface="楷体_GB2312" pitchFamily="49" charset="-122"/>
                <a:ea typeface="楷体_GB2312" pitchFamily="49" charset="-122"/>
              </a:rPr>
              <a:t>键接异构</a:t>
            </a:r>
          </a:p>
        </p:txBody>
      </p:sp>
      <p:sp>
        <p:nvSpPr>
          <p:cNvPr id="39952" name="Line 15">
            <a:extLst>
              <a:ext uri="{FF2B5EF4-FFF2-40B4-BE49-F238E27FC236}">
                <a16:creationId xmlns:a16="http://schemas.microsoft.com/office/drawing/2014/main" id="{E6A5EEA2-6797-47A0-9A3E-FABF20AD7C35}"/>
              </a:ext>
            </a:extLst>
          </p:cNvPr>
          <p:cNvSpPr>
            <a:spLocks noChangeShapeType="1"/>
          </p:cNvSpPr>
          <p:nvPr/>
        </p:nvSpPr>
        <p:spPr bwMode="auto">
          <a:xfrm>
            <a:off x="5676722" y="3785235"/>
            <a:ext cx="403933"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9953" name="Rectangle 16">
            <a:extLst>
              <a:ext uri="{FF2B5EF4-FFF2-40B4-BE49-F238E27FC236}">
                <a16:creationId xmlns:a16="http://schemas.microsoft.com/office/drawing/2014/main" id="{69B06F86-00A0-4628-BF1E-37301F1BEE49}"/>
              </a:ext>
            </a:extLst>
          </p:cNvPr>
          <p:cNvSpPr>
            <a:spLocks noChangeArrowheads="1"/>
          </p:cNvSpPr>
          <p:nvPr/>
        </p:nvSpPr>
        <p:spPr bwMode="auto">
          <a:xfrm>
            <a:off x="6242584" y="3213100"/>
            <a:ext cx="1613954" cy="1153727"/>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rgbClr val="3333FF"/>
                </a:solidFill>
                <a:latin typeface="楷体_GB2312" pitchFamily="49" charset="-122"/>
                <a:ea typeface="楷体_GB2312" pitchFamily="49" charset="-122"/>
              </a:rPr>
              <a:t>全同立构</a:t>
            </a:r>
          </a:p>
          <a:p>
            <a:pPr eaLnBrk="1" hangingPunct="1"/>
            <a:r>
              <a:rPr kumimoji="1" lang="zh-CN" altLang="en-US" sz="2400">
                <a:solidFill>
                  <a:srgbClr val="3333FF"/>
                </a:solidFill>
                <a:latin typeface="楷体_GB2312" pitchFamily="49" charset="-122"/>
                <a:ea typeface="楷体_GB2312" pitchFamily="49" charset="-122"/>
              </a:rPr>
              <a:t>间同立构</a:t>
            </a:r>
          </a:p>
          <a:p>
            <a:pPr eaLnBrk="1" hangingPunct="1"/>
            <a:r>
              <a:rPr kumimoji="1" lang="zh-CN" altLang="en-US" sz="2400">
                <a:solidFill>
                  <a:srgbClr val="3333FF"/>
                </a:solidFill>
                <a:latin typeface="楷体_GB2312" pitchFamily="49" charset="-122"/>
                <a:ea typeface="楷体_GB2312" pitchFamily="49" charset="-122"/>
              </a:rPr>
              <a:t>无规立构</a:t>
            </a:r>
          </a:p>
        </p:txBody>
      </p:sp>
      <p:sp>
        <p:nvSpPr>
          <p:cNvPr id="39954" name="Rectangle 17">
            <a:extLst>
              <a:ext uri="{FF2B5EF4-FFF2-40B4-BE49-F238E27FC236}">
                <a16:creationId xmlns:a16="http://schemas.microsoft.com/office/drawing/2014/main" id="{4C41A657-678F-4EF4-B88F-D81AFEBAAB91}"/>
              </a:ext>
            </a:extLst>
          </p:cNvPr>
          <p:cNvSpPr>
            <a:spLocks noChangeArrowheads="1"/>
          </p:cNvSpPr>
          <p:nvPr/>
        </p:nvSpPr>
        <p:spPr bwMode="auto">
          <a:xfrm>
            <a:off x="6242584" y="4661564"/>
            <a:ext cx="1418215" cy="784913"/>
          </a:xfrm>
          <a:prstGeom prst="rect">
            <a:avLst/>
          </a:prstGeom>
          <a:solidFill>
            <a:schemeClr val="bg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rgbClr val="3333FF"/>
                </a:solidFill>
                <a:latin typeface="楷体_GB2312" pitchFamily="49" charset="-122"/>
                <a:ea typeface="楷体_GB2312" pitchFamily="49" charset="-122"/>
              </a:rPr>
              <a:t>反式构型</a:t>
            </a:r>
          </a:p>
          <a:p>
            <a:pPr eaLnBrk="1" hangingPunct="1"/>
            <a:r>
              <a:rPr kumimoji="1" lang="zh-CN" altLang="en-US" sz="2400">
                <a:solidFill>
                  <a:srgbClr val="3333FF"/>
                </a:solidFill>
                <a:latin typeface="楷体_GB2312" pitchFamily="49" charset="-122"/>
                <a:ea typeface="楷体_GB2312" pitchFamily="49" charset="-122"/>
              </a:rPr>
              <a:t>顺式构型</a:t>
            </a:r>
          </a:p>
        </p:txBody>
      </p:sp>
      <p:sp>
        <p:nvSpPr>
          <p:cNvPr id="39955" name="Line 18">
            <a:extLst>
              <a:ext uri="{FF2B5EF4-FFF2-40B4-BE49-F238E27FC236}">
                <a16:creationId xmlns:a16="http://schemas.microsoft.com/office/drawing/2014/main" id="{77587D92-06EE-4DF4-804C-0200481F7BF7}"/>
              </a:ext>
            </a:extLst>
          </p:cNvPr>
          <p:cNvSpPr>
            <a:spLocks noChangeShapeType="1"/>
          </p:cNvSpPr>
          <p:nvPr/>
        </p:nvSpPr>
        <p:spPr bwMode="auto">
          <a:xfrm>
            <a:off x="5676722" y="5071358"/>
            <a:ext cx="565862" cy="0"/>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9956" name="Line 19">
            <a:extLst>
              <a:ext uri="{FF2B5EF4-FFF2-40B4-BE49-F238E27FC236}">
                <a16:creationId xmlns:a16="http://schemas.microsoft.com/office/drawing/2014/main" id="{6C3A4E49-4D28-469B-9AAB-8DA49A896784}"/>
              </a:ext>
            </a:extLst>
          </p:cNvPr>
          <p:cNvSpPr>
            <a:spLocks noChangeShapeType="1"/>
          </p:cNvSpPr>
          <p:nvPr/>
        </p:nvSpPr>
        <p:spPr bwMode="auto">
          <a:xfrm>
            <a:off x="5596647" y="6286554"/>
            <a:ext cx="645937" cy="0"/>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endParaRPr lang="zh-CN" altLang="en-US"/>
          </a:p>
        </p:txBody>
      </p:sp>
      <p:sp>
        <p:nvSpPr>
          <p:cNvPr id="39957" name="Text Box 20">
            <a:extLst>
              <a:ext uri="{FF2B5EF4-FFF2-40B4-BE49-F238E27FC236}">
                <a16:creationId xmlns:a16="http://schemas.microsoft.com/office/drawing/2014/main" id="{B47CEF6E-03FD-435D-B7F4-B9D54175DEF8}"/>
              </a:ext>
            </a:extLst>
          </p:cNvPr>
          <p:cNvSpPr txBox="1">
            <a:spLocks noChangeArrowheads="1"/>
          </p:cNvSpPr>
          <p:nvPr/>
        </p:nvSpPr>
        <p:spPr bwMode="auto">
          <a:xfrm>
            <a:off x="6322659" y="5949262"/>
            <a:ext cx="1521423" cy="784913"/>
          </a:xfrm>
          <a:prstGeom prst="rect">
            <a:avLst/>
          </a:prstGeom>
          <a:solidFill>
            <a:schemeClr val="bg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rgbClr val="3333FF"/>
                </a:solidFill>
                <a:latin typeface="Times New Roman" panose="02020603050405020304" pitchFamily="18" charset="0"/>
                <a:ea typeface="楷体_GB2312" pitchFamily="49" charset="-122"/>
              </a:rPr>
              <a:t>头</a:t>
            </a:r>
            <a:r>
              <a:rPr kumimoji="1" lang="en-US" altLang="zh-CN" sz="2400">
                <a:solidFill>
                  <a:srgbClr val="3333FF"/>
                </a:solidFill>
                <a:latin typeface="Times New Roman" panose="02020603050405020304" pitchFamily="18" charset="0"/>
                <a:ea typeface="楷体_GB2312" pitchFamily="49" charset="-122"/>
              </a:rPr>
              <a:t>-</a:t>
            </a:r>
            <a:r>
              <a:rPr kumimoji="1" lang="zh-CN" altLang="en-US" sz="2400">
                <a:solidFill>
                  <a:srgbClr val="3333FF"/>
                </a:solidFill>
                <a:latin typeface="Times New Roman" panose="02020603050405020304" pitchFamily="18" charset="0"/>
                <a:ea typeface="楷体_GB2312" pitchFamily="49" charset="-122"/>
              </a:rPr>
              <a:t>头结构</a:t>
            </a:r>
          </a:p>
          <a:p>
            <a:pPr eaLnBrk="1" hangingPunct="1"/>
            <a:r>
              <a:rPr kumimoji="1" lang="zh-CN" altLang="en-US" sz="2400">
                <a:solidFill>
                  <a:srgbClr val="3333FF"/>
                </a:solidFill>
                <a:latin typeface="Times New Roman" panose="02020603050405020304" pitchFamily="18" charset="0"/>
                <a:ea typeface="楷体_GB2312" pitchFamily="49" charset="-122"/>
              </a:rPr>
              <a:t>头</a:t>
            </a:r>
            <a:r>
              <a:rPr kumimoji="1" lang="en-US" altLang="zh-CN" sz="2400">
                <a:solidFill>
                  <a:srgbClr val="3333FF"/>
                </a:solidFill>
                <a:latin typeface="Times New Roman" panose="02020603050405020304" pitchFamily="18" charset="0"/>
                <a:ea typeface="楷体_GB2312" pitchFamily="49" charset="-122"/>
              </a:rPr>
              <a:t>-</a:t>
            </a:r>
            <a:r>
              <a:rPr kumimoji="1" lang="zh-CN" altLang="en-US" sz="2400">
                <a:solidFill>
                  <a:srgbClr val="3333FF"/>
                </a:solidFill>
                <a:latin typeface="Times New Roman" panose="02020603050405020304" pitchFamily="18" charset="0"/>
                <a:ea typeface="楷体_GB2312" pitchFamily="49" charset="-122"/>
              </a:rPr>
              <a:t>尾结构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5">
            <a:extLst>
              <a:ext uri="{FF2B5EF4-FFF2-40B4-BE49-F238E27FC236}">
                <a16:creationId xmlns:a16="http://schemas.microsoft.com/office/drawing/2014/main" id="{07FE7612-F3FB-4D09-BDD6-159CE125334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7DAA520-D24F-4191-B0F6-D117AE2BDCF3}" type="slidenum">
              <a:rPr lang="zh-CN" altLang="zh-CN" smtClean="0"/>
              <a:pPr/>
              <a:t>4</a:t>
            </a:fld>
            <a:endParaRPr lang="zh-CN" altLang="zh-CN"/>
          </a:p>
        </p:txBody>
      </p:sp>
      <p:sp>
        <p:nvSpPr>
          <p:cNvPr id="7170" name="Rectangle 2">
            <a:extLst>
              <a:ext uri="{FF2B5EF4-FFF2-40B4-BE49-F238E27FC236}">
                <a16:creationId xmlns:a16="http://schemas.microsoft.com/office/drawing/2014/main" id="{E10BB5D5-32F0-4763-AA4D-5F8FD34C7EA0}"/>
              </a:ext>
            </a:extLst>
          </p:cNvPr>
          <p:cNvSpPr>
            <a:spLocks noGrp="1" noRot="1" noChangeArrowheads="1"/>
          </p:cNvSpPr>
          <p:nvPr>
            <p:ph type="title"/>
          </p:nvPr>
        </p:nvSpPr>
        <p:spPr/>
        <p:txBody>
          <a:bodyPr/>
          <a:lstStyle/>
          <a:p>
            <a:r>
              <a:rPr lang="zh-CN" altLang="en-US"/>
              <a:t>教学目的</a:t>
            </a:r>
          </a:p>
        </p:txBody>
      </p:sp>
      <p:sp>
        <p:nvSpPr>
          <p:cNvPr id="7171" name="Rectangle 3">
            <a:extLst>
              <a:ext uri="{FF2B5EF4-FFF2-40B4-BE49-F238E27FC236}">
                <a16:creationId xmlns:a16="http://schemas.microsoft.com/office/drawing/2014/main" id="{5CD5400F-BE9D-466C-91A7-9DA40136BBB3}"/>
              </a:ext>
            </a:extLst>
          </p:cNvPr>
          <p:cNvSpPr>
            <a:spLocks noGrp="1" noRot="1" noChangeArrowheads="1"/>
          </p:cNvSpPr>
          <p:nvPr>
            <p:ph idx="1"/>
          </p:nvPr>
        </p:nvSpPr>
        <p:spPr>
          <a:xfrm>
            <a:off x="628650" y="1825625"/>
            <a:ext cx="7886700" cy="1963415"/>
          </a:xfrm>
        </p:spPr>
        <p:txBody>
          <a:bodyPr/>
          <a:lstStyle/>
          <a:p>
            <a:pPr>
              <a:lnSpc>
                <a:spcPct val="90000"/>
              </a:lnSpc>
            </a:pPr>
            <a:r>
              <a:rPr lang="zh-CN" altLang="en-US" dirty="0"/>
              <a:t>本课程是高分子材料科学与工程系本科生的</a:t>
            </a:r>
            <a:r>
              <a:rPr lang="zh-CN" altLang="en-US" dirty="0">
                <a:solidFill>
                  <a:srgbClr val="FF0000"/>
                </a:solidFill>
              </a:rPr>
              <a:t>专业基础课</a:t>
            </a:r>
            <a:r>
              <a:rPr lang="zh-CN" altLang="en-US" dirty="0"/>
              <a:t>，是学习专业知识和从事本专业的科研、生产工作必备的理论基础。通过本课程的学习，使学生</a:t>
            </a:r>
            <a:r>
              <a:rPr lang="zh-CN" altLang="en-US" dirty="0">
                <a:solidFill>
                  <a:srgbClr val="FF0000"/>
                </a:solidFill>
              </a:rPr>
              <a:t>掌握高分子物理的基本概念和基本规律，正确地理解和掌握高聚物结构和性能之间的关系</a:t>
            </a:r>
            <a:r>
              <a:rPr lang="zh-CN" altLang="en-US" dirty="0"/>
              <a:t>，为分析和解决高分子材料的科研和生产中的问题提供坚实的理论基础。</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615014DE-9FFF-4B2A-A9AC-28D1E465CFB1}"/>
              </a:ext>
            </a:extLst>
          </p:cNvPr>
          <p:cNvSpPr>
            <a:spLocks noGrp="1"/>
          </p:cNvSpPr>
          <p:nvPr>
            <p:ph type="sldNum" sz="quarter" idx="12"/>
          </p:nvPr>
        </p:nvSpPr>
        <p:spPr/>
        <p:txBody>
          <a:bodyPr/>
          <a:lstStyle/>
          <a:p>
            <a:pPr>
              <a:defRPr/>
            </a:pPr>
            <a:fld id="{D38DB4D6-806B-4AA8-B515-58A60042BCCD}" type="slidenum">
              <a:rPr lang="en-US" altLang="zh-CN"/>
              <a:pPr>
                <a:defRPr/>
              </a:pPr>
              <a:t>40</a:t>
            </a:fld>
            <a:endParaRPr lang="en-US" altLang="zh-CN"/>
          </a:p>
        </p:txBody>
      </p:sp>
      <p:graphicFrame>
        <p:nvGraphicFramePr>
          <p:cNvPr id="40963" name="Object 1026">
            <a:extLst>
              <a:ext uri="{FF2B5EF4-FFF2-40B4-BE49-F238E27FC236}">
                <a16:creationId xmlns:a16="http://schemas.microsoft.com/office/drawing/2014/main" id="{AA1F78FE-37A4-4F61-A116-3F84F09F0E0A}"/>
              </a:ext>
            </a:extLst>
          </p:cNvPr>
          <p:cNvGraphicFramePr>
            <a:graphicFrameLocks noChangeAspect="1"/>
          </p:cNvGraphicFramePr>
          <p:nvPr/>
        </p:nvGraphicFramePr>
        <p:xfrm>
          <a:off x="539750" y="2997200"/>
          <a:ext cx="8064500" cy="1825625"/>
        </p:xfrm>
        <a:graphic>
          <a:graphicData uri="http://schemas.openxmlformats.org/presentationml/2006/ole">
            <mc:AlternateContent xmlns:mc="http://schemas.openxmlformats.org/markup-compatibility/2006">
              <mc:Choice xmlns:v="urn:schemas-microsoft-com:vml" Requires="v">
                <p:oleObj spid="_x0000_s41216" r:id="rId3" imgW="2819794" imgH="638264" progId="">
                  <p:embed/>
                </p:oleObj>
              </mc:Choice>
              <mc:Fallback>
                <p:oleObj r:id="rId3" imgW="2819794" imgH="638264" progId="">
                  <p:embed/>
                  <p:pic>
                    <p:nvPicPr>
                      <p:cNvPr id="0"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997200"/>
                        <a:ext cx="80645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4" name="Object 1027">
            <a:extLst>
              <a:ext uri="{FF2B5EF4-FFF2-40B4-BE49-F238E27FC236}">
                <a16:creationId xmlns:a16="http://schemas.microsoft.com/office/drawing/2014/main" id="{B7DA1225-D863-4F31-B7AD-0B42B94F7413}"/>
              </a:ext>
            </a:extLst>
          </p:cNvPr>
          <p:cNvGraphicFramePr>
            <a:graphicFrameLocks noChangeAspect="1"/>
          </p:cNvGraphicFramePr>
          <p:nvPr/>
        </p:nvGraphicFramePr>
        <p:xfrm>
          <a:off x="468313" y="1125538"/>
          <a:ext cx="8243887" cy="1752600"/>
        </p:xfrm>
        <a:graphic>
          <a:graphicData uri="http://schemas.openxmlformats.org/presentationml/2006/ole">
            <mc:AlternateContent xmlns:mc="http://schemas.openxmlformats.org/markup-compatibility/2006">
              <mc:Choice xmlns:v="urn:schemas-microsoft-com:vml" Requires="v">
                <p:oleObj spid="_x0000_s41217" r:id="rId5" imgW="2950464" imgH="627888" progId="">
                  <p:embed/>
                </p:oleObj>
              </mc:Choice>
              <mc:Fallback>
                <p:oleObj r:id="rId5" imgW="2950464" imgH="627888" progId="">
                  <p:embed/>
                  <p:pic>
                    <p:nvPicPr>
                      <p:cNvPr id="0" name="Object 10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1125538"/>
                        <a:ext cx="82438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5" name="Rectangle 1028">
            <a:extLst>
              <a:ext uri="{FF2B5EF4-FFF2-40B4-BE49-F238E27FC236}">
                <a16:creationId xmlns:a16="http://schemas.microsoft.com/office/drawing/2014/main" id="{6C584FDE-9065-4EBB-A2EA-4C95E787F045}"/>
              </a:ext>
            </a:extLst>
          </p:cNvPr>
          <p:cNvSpPr>
            <a:spLocks noChangeArrowheads="1"/>
          </p:cNvSpPr>
          <p:nvPr/>
        </p:nvSpPr>
        <p:spPr bwMode="auto">
          <a:xfrm>
            <a:off x="611188" y="5202664"/>
            <a:ext cx="79930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rPr>
              <a:t>可以看出这些分子是对称的。如果把分子中的氢互换位置，分子没有变化。</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a:extLst>
              <a:ext uri="{FF2B5EF4-FFF2-40B4-BE49-F238E27FC236}">
                <a16:creationId xmlns:a16="http://schemas.microsoft.com/office/drawing/2014/main" id="{88060007-B046-4DDA-92AC-6F11AD2DF8AE}"/>
              </a:ext>
            </a:extLst>
          </p:cNvPr>
          <p:cNvGraphicFramePr>
            <a:graphicFrameLocks noChangeAspect="1"/>
          </p:cNvGraphicFramePr>
          <p:nvPr/>
        </p:nvGraphicFramePr>
        <p:xfrm>
          <a:off x="323850" y="268288"/>
          <a:ext cx="4895850" cy="2800350"/>
        </p:xfrm>
        <a:graphic>
          <a:graphicData uri="http://schemas.openxmlformats.org/presentationml/2006/ole">
            <mc:AlternateContent xmlns:mc="http://schemas.openxmlformats.org/markup-compatibility/2006">
              <mc:Choice xmlns:v="urn:schemas-microsoft-com:vml" Requires="v">
                <p:oleObj spid="_x0000_s42240" r:id="rId3" imgW="2767584" imgH="1737360" progId="">
                  <p:embed/>
                </p:oleObj>
              </mc:Choice>
              <mc:Fallback>
                <p:oleObj r:id="rId3" imgW="2767584" imgH="17373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68288"/>
                        <a:ext cx="48958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59" name="Object 3">
            <a:extLst>
              <a:ext uri="{FF2B5EF4-FFF2-40B4-BE49-F238E27FC236}">
                <a16:creationId xmlns:a16="http://schemas.microsoft.com/office/drawing/2014/main" id="{115E3073-0447-48A5-B3D0-99A328E21974}"/>
              </a:ext>
            </a:extLst>
          </p:cNvPr>
          <p:cNvGraphicFramePr>
            <a:graphicFrameLocks noChangeAspect="1"/>
          </p:cNvGraphicFramePr>
          <p:nvPr/>
        </p:nvGraphicFramePr>
        <p:xfrm>
          <a:off x="395288" y="2852738"/>
          <a:ext cx="4608512" cy="2473325"/>
        </p:xfrm>
        <a:graphic>
          <a:graphicData uri="http://schemas.openxmlformats.org/presentationml/2006/ole">
            <mc:AlternateContent xmlns:mc="http://schemas.openxmlformats.org/markup-compatibility/2006">
              <mc:Choice xmlns:v="urn:schemas-microsoft-com:vml" Requires="v">
                <p:oleObj spid="_x0000_s42241" r:id="rId5" imgW="1867161" imgH="1000000" progId="">
                  <p:embed/>
                </p:oleObj>
              </mc:Choice>
              <mc:Fallback>
                <p:oleObj r:id="rId5" imgW="1867161" imgH="100000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2852738"/>
                        <a:ext cx="4608512"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0" name="Rectangle 4">
            <a:extLst>
              <a:ext uri="{FF2B5EF4-FFF2-40B4-BE49-F238E27FC236}">
                <a16:creationId xmlns:a16="http://schemas.microsoft.com/office/drawing/2014/main" id="{02709214-5438-4679-945F-2CB47B1E65B2}"/>
              </a:ext>
            </a:extLst>
          </p:cNvPr>
          <p:cNvSpPr>
            <a:spLocks noChangeArrowheads="1"/>
          </p:cNvSpPr>
          <p:nvPr/>
        </p:nvSpPr>
        <p:spPr bwMode="auto">
          <a:xfrm>
            <a:off x="5651500" y="1811804"/>
            <a:ext cx="309562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latin typeface="微软雅黑" panose="020B0503020204020204" pitchFamily="34" charset="-122"/>
                <a:ea typeface="微软雅黑" panose="020B0503020204020204" pitchFamily="34" charset="-122"/>
              </a:rPr>
              <a:t>化合物分子中的一个碳原子与四个不同的原子相连时，这个化合物的空间可能有两种不同排列</a:t>
            </a:r>
          </a:p>
        </p:txBody>
      </p:sp>
      <p:sp>
        <p:nvSpPr>
          <p:cNvPr id="96263" name="Rectangle 7">
            <a:extLst>
              <a:ext uri="{FF2B5EF4-FFF2-40B4-BE49-F238E27FC236}">
                <a16:creationId xmlns:a16="http://schemas.microsoft.com/office/drawing/2014/main" id="{21C41CEC-E006-4B4C-81C6-EB5833E4D3D7}"/>
              </a:ext>
            </a:extLst>
          </p:cNvPr>
          <p:cNvSpPr>
            <a:spLocks noChangeArrowheads="1"/>
          </p:cNvSpPr>
          <p:nvPr/>
        </p:nvSpPr>
        <p:spPr bwMode="auto">
          <a:xfrm>
            <a:off x="468313" y="5589588"/>
            <a:ext cx="82081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dirty="0" err="1">
                <a:latin typeface="微软雅黑" panose="020B0503020204020204" pitchFamily="34" charset="-122"/>
                <a:ea typeface="微软雅黑" panose="020B0503020204020204" pitchFamily="34" charset="-122"/>
              </a:rPr>
              <a:t>以上两个分子在空间不能重叠，它们并不是同一种化合物</a:t>
            </a:r>
            <a:r>
              <a:rPr lang="zh-CN" altLang="en-US" sz="2400" dirty="0">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95C2692F-BECE-479A-AB3E-0E1A99BBDCCE}"/>
              </a:ext>
            </a:extLst>
          </p:cNvPr>
          <p:cNvSpPr>
            <a:spLocks noChangeArrowheads="1"/>
          </p:cNvSpPr>
          <p:nvPr/>
        </p:nvSpPr>
        <p:spPr bwMode="auto">
          <a:xfrm>
            <a:off x="558006" y="700246"/>
            <a:ext cx="8316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542925" algn="l"/>
              </a:tabLst>
              <a:defRPr>
                <a:solidFill>
                  <a:schemeClr val="tx1"/>
                </a:solidFill>
                <a:latin typeface="等线" panose="02010600030101010101" pitchFamily="2" charset="-122"/>
                <a:ea typeface="等线" panose="02010600030101010101" pitchFamily="2" charset="-122"/>
              </a:defRPr>
            </a:lvl1pPr>
            <a:lvl2pPr marL="742950" indent="-285750">
              <a:tabLst>
                <a:tab pos="542925" algn="l"/>
              </a:tabLst>
              <a:defRPr>
                <a:solidFill>
                  <a:schemeClr val="tx1"/>
                </a:solidFill>
                <a:latin typeface="等线" panose="02010600030101010101" pitchFamily="2" charset="-122"/>
                <a:ea typeface="等线" panose="02010600030101010101" pitchFamily="2" charset="-122"/>
              </a:defRPr>
            </a:lvl2pPr>
            <a:lvl3pPr marL="1143000" indent="-228600">
              <a:tabLst>
                <a:tab pos="542925" algn="l"/>
              </a:tabLst>
              <a:defRPr>
                <a:solidFill>
                  <a:schemeClr val="tx1"/>
                </a:solidFill>
                <a:latin typeface="等线" panose="02010600030101010101" pitchFamily="2" charset="-122"/>
                <a:ea typeface="等线" panose="02010600030101010101" pitchFamily="2" charset="-122"/>
              </a:defRPr>
            </a:lvl3pPr>
            <a:lvl4pPr marL="1600200" indent="-228600">
              <a:tabLst>
                <a:tab pos="542925" algn="l"/>
              </a:tabLst>
              <a:defRPr>
                <a:solidFill>
                  <a:schemeClr val="tx1"/>
                </a:solidFill>
                <a:latin typeface="等线" panose="02010600030101010101" pitchFamily="2" charset="-122"/>
                <a:ea typeface="等线" panose="02010600030101010101" pitchFamily="2" charset="-122"/>
              </a:defRPr>
            </a:lvl4pPr>
            <a:lvl5pPr marL="2057400" indent="-228600">
              <a:tabLst>
                <a:tab pos="542925"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542925"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542925"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542925"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542925" algn="l"/>
              </a:tabLs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u="sng" dirty="0">
                <a:latin typeface="微软雅黑" panose="020B0503020204020204" pitchFamily="34" charset="-122"/>
                <a:ea typeface="微软雅黑" panose="020B0503020204020204" pitchFamily="34" charset="-122"/>
              </a:rPr>
              <a:t>旋光活性物质</a:t>
            </a:r>
            <a:r>
              <a:rPr kumimoji="1" lang="zh-CN" altLang="en-US" sz="2400" dirty="0">
                <a:latin typeface="微软雅黑" panose="020B0503020204020204" pitchFamily="34" charset="-122"/>
                <a:ea typeface="微软雅黑" panose="020B0503020204020204" pitchFamily="34" charset="-122"/>
              </a:rPr>
              <a:t>：可使偏振光旋转的物质称为旋光活性物质。</a:t>
            </a:r>
          </a:p>
        </p:txBody>
      </p:sp>
      <p:sp>
        <p:nvSpPr>
          <p:cNvPr id="98309" name="Rectangle 5">
            <a:extLst>
              <a:ext uri="{FF2B5EF4-FFF2-40B4-BE49-F238E27FC236}">
                <a16:creationId xmlns:a16="http://schemas.microsoft.com/office/drawing/2014/main" id="{8985C1E1-32F0-4D0E-B17A-1B15E0F67706}"/>
              </a:ext>
            </a:extLst>
          </p:cNvPr>
          <p:cNvSpPr>
            <a:spLocks noChangeArrowheads="1"/>
          </p:cNvSpPr>
          <p:nvPr/>
        </p:nvSpPr>
        <p:spPr bwMode="auto">
          <a:xfrm>
            <a:off x="558006" y="2419727"/>
            <a:ext cx="8280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542925" algn="l"/>
              </a:tabLst>
              <a:defRPr>
                <a:solidFill>
                  <a:schemeClr val="tx1"/>
                </a:solidFill>
                <a:latin typeface="等线" panose="02010600030101010101" pitchFamily="2" charset="-122"/>
                <a:ea typeface="等线" panose="02010600030101010101" pitchFamily="2" charset="-122"/>
              </a:defRPr>
            </a:lvl1pPr>
            <a:lvl2pPr marL="742950" indent="-285750">
              <a:tabLst>
                <a:tab pos="542925" algn="l"/>
              </a:tabLst>
              <a:defRPr>
                <a:solidFill>
                  <a:schemeClr val="tx1"/>
                </a:solidFill>
                <a:latin typeface="等线" panose="02010600030101010101" pitchFamily="2" charset="-122"/>
                <a:ea typeface="等线" panose="02010600030101010101" pitchFamily="2" charset="-122"/>
              </a:defRPr>
            </a:lvl2pPr>
            <a:lvl3pPr marL="1143000" indent="-228600">
              <a:tabLst>
                <a:tab pos="542925" algn="l"/>
              </a:tabLst>
              <a:defRPr>
                <a:solidFill>
                  <a:schemeClr val="tx1"/>
                </a:solidFill>
                <a:latin typeface="等线" panose="02010600030101010101" pitchFamily="2" charset="-122"/>
                <a:ea typeface="等线" panose="02010600030101010101" pitchFamily="2" charset="-122"/>
              </a:defRPr>
            </a:lvl3pPr>
            <a:lvl4pPr marL="1600200" indent="-228600">
              <a:tabLst>
                <a:tab pos="542925" algn="l"/>
              </a:tabLst>
              <a:defRPr>
                <a:solidFill>
                  <a:schemeClr val="tx1"/>
                </a:solidFill>
                <a:latin typeface="等线" panose="02010600030101010101" pitchFamily="2" charset="-122"/>
                <a:ea typeface="等线" panose="02010600030101010101" pitchFamily="2" charset="-122"/>
              </a:defRPr>
            </a:lvl4pPr>
            <a:lvl5pPr marL="2057400" indent="-228600">
              <a:tabLst>
                <a:tab pos="542925"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542925"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542925"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542925"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542925" algn="l"/>
              </a:tabLs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u="sng" dirty="0">
                <a:latin typeface="微软雅黑" panose="020B0503020204020204" pitchFamily="34" charset="-122"/>
                <a:ea typeface="微软雅黑" panose="020B0503020204020204" pitchFamily="34" charset="-122"/>
              </a:rPr>
              <a:t>右旋</a:t>
            </a:r>
            <a:r>
              <a:rPr kumimoji="1" lang="zh-CN" altLang="en-US" sz="2400" dirty="0">
                <a:latin typeface="微软雅黑" panose="020B0503020204020204" pitchFamily="34" charset="-122"/>
                <a:ea typeface="微软雅黑" panose="020B0503020204020204" pitchFamily="34" charset="-122"/>
              </a:rPr>
              <a:t>：使偏振光振动平面向右旋转称为右旋。用“</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表示。</a:t>
            </a:r>
          </a:p>
          <a:p>
            <a:pPr eaLnBrk="1" hangingPunct="1"/>
            <a:r>
              <a:rPr kumimoji="1" lang="zh-CN" altLang="en-US" sz="2400" u="sng" dirty="0">
                <a:latin typeface="微软雅黑" panose="020B0503020204020204" pitchFamily="34" charset="-122"/>
                <a:ea typeface="微软雅黑" panose="020B0503020204020204" pitchFamily="34" charset="-122"/>
              </a:rPr>
              <a:t>左旋</a:t>
            </a:r>
            <a:r>
              <a:rPr kumimoji="1" lang="zh-CN" altLang="en-US" sz="2400" dirty="0">
                <a:latin typeface="微软雅黑" panose="020B0503020204020204" pitchFamily="34" charset="-122"/>
                <a:ea typeface="微软雅黑" panose="020B0503020204020204" pitchFamily="34" charset="-122"/>
              </a:rPr>
              <a:t>：使偏振光振动平面向左旋转称为左旋。用“</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表示</a:t>
            </a:r>
          </a:p>
        </p:txBody>
      </p:sp>
      <p:sp>
        <p:nvSpPr>
          <p:cNvPr id="98310" name="Rectangle 6">
            <a:extLst>
              <a:ext uri="{FF2B5EF4-FFF2-40B4-BE49-F238E27FC236}">
                <a16:creationId xmlns:a16="http://schemas.microsoft.com/office/drawing/2014/main" id="{F45D3290-54EA-4542-A5D3-E766434F672E}"/>
              </a:ext>
            </a:extLst>
          </p:cNvPr>
          <p:cNvSpPr>
            <a:spLocks noChangeArrowheads="1"/>
          </p:cNvSpPr>
          <p:nvPr/>
        </p:nvSpPr>
        <p:spPr bwMode="auto">
          <a:xfrm>
            <a:off x="539750" y="4293096"/>
            <a:ext cx="820896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571500" algn="l"/>
              </a:tabLst>
              <a:defRPr>
                <a:solidFill>
                  <a:schemeClr val="tx1"/>
                </a:solidFill>
                <a:latin typeface="等线" panose="02010600030101010101" pitchFamily="2" charset="-122"/>
                <a:ea typeface="等线" panose="02010600030101010101" pitchFamily="2" charset="-122"/>
              </a:defRPr>
            </a:lvl1pPr>
            <a:lvl2pPr marL="742950" indent="-285750">
              <a:tabLst>
                <a:tab pos="571500" algn="l"/>
              </a:tabLst>
              <a:defRPr>
                <a:solidFill>
                  <a:schemeClr val="tx1"/>
                </a:solidFill>
                <a:latin typeface="等线" panose="02010600030101010101" pitchFamily="2" charset="-122"/>
                <a:ea typeface="等线" panose="02010600030101010101" pitchFamily="2" charset="-122"/>
              </a:defRPr>
            </a:lvl2pPr>
            <a:lvl3pPr marL="1143000" indent="-228600">
              <a:tabLst>
                <a:tab pos="571500" algn="l"/>
              </a:tabLst>
              <a:defRPr>
                <a:solidFill>
                  <a:schemeClr val="tx1"/>
                </a:solidFill>
                <a:latin typeface="等线" panose="02010600030101010101" pitchFamily="2" charset="-122"/>
                <a:ea typeface="等线" panose="02010600030101010101" pitchFamily="2" charset="-122"/>
              </a:defRPr>
            </a:lvl3pPr>
            <a:lvl4pPr marL="1600200" indent="-228600">
              <a:tabLst>
                <a:tab pos="571500" algn="l"/>
              </a:tabLst>
              <a:defRPr>
                <a:solidFill>
                  <a:schemeClr val="tx1"/>
                </a:solidFill>
                <a:latin typeface="等线" panose="02010600030101010101" pitchFamily="2" charset="-122"/>
                <a:ea typeface="等线" panose="02010600030101010101" pitchFamily="2" charset="-122"/>
              </a:defRPr>
            </a:lvl4pPr>
            <a:lvl5pPr marL="2057400" indent="-228600">
              <a:tabLst>
                <a:tab pos="571500"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571500"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571500"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571500"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571500" algn="l"/>
              </a:tabLs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u="sng" dirty="0">
                <a:latin typeface="微软雅黑" panose="020B0503020204020204" pitchFamily="34" charset="-122"/>
                <a:ea typeface="微软雅黑" panose="020B0503020204020204" pitchFamily="34" charset="-122"/>
              </a:rPr>
              <a:t>手性：</a:t>
            </a:r>
            <a:r>
              <a:rPr kumimoji="1" lang="zh-CN" altLang="en-US" sz="2400" dirty="0">
                <a:latin typeface="微软雅黑" panose="020B0503020204020204" pitchFamily="34" charset="-122"/>
                <a:ea typeface="微软雅黑" panose="020B0503020204020204" pitchFamily="34" charset="-122"/>
              </a:rPr>
              <a:t>实物与其镜像不能重叠的现象，称为手性。</a:t>
            </a:r>
          </a:p>
          <a:p>
            <a:pPr eaLnBrk="1" hangingPunct="1"/>
            <a:r>
              <a:rPr kumimoji="1" lang="zh-CN" altLang="en-US" sz="2400" u="sng" dirty="0">
                <a:latin typeface="微软雅黑" panose="020B0503020204020204" pitchFamily="34" charset="-122"/>
                <a:ea typeface="微软雅黑" panose="020B0503020204020204" pitchFamily="34" charset="-122"/>
              </a:rPr>
              <a:t>手性分子：</a:t>
            </a:r>
            <a:r>
              <a:rPr kumimoji="1" lang="zh-CN" altLang="en-US" sz="2400" dirty="0">
                <a:latin typeface="微软雅黑" panose="020B0503020204020204" pitchFamily="34" charset="-122"/>
                <a:ea typeface="微软雅黑" panose="020B0503020204020204" pitchFamily="34" charset="-122"/>
              </a:rPr>
              <a:t>若分子与其镜像不能重叠，则此分子为手性分子。</a:t>
            </a:r>
          </a:p>
          <a:p>
            <a:pPr eaLnBrk="1" hangingPunct="1"/>
            <a:r>
              <a:rPr kumimoji="1" lang="zh-CN" altLang="en-US" sz="2400" dirty="0">
                <a:latin typeface="微软雅黑" panose="020B0503020204020204" pitchFamily="34" charset="-122"/>
                <a:ea typeface="微软雅黑" panose="020B0503020204020204" pitchFamily="34" charset="-122"/>
              </a:rPr>
              <a:t>判断一个分子是否为手性分子，主要看它是否具有对称因素，即对称面、对称轴和对称中心。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3AA6276-2BAA-4323-8021-127DA5CF6FA6}"/>
              </a:ext>
            </a:extLst>
          </p:cNvPr>
          <p:cNvSpPr>
            <a:spLocks noGrp="1" noChangeArrowheads="1"/>
          </p:cNvSpPr>
          <p:nvPr>
            <p:ph type="title"/>
          </p:nvPr>
        </p:nvSpPr>
        <p:spPr/>
        <p:txBody>
          <a:bodyPr/>
          <a:lstStyle/>
          <a:p>
            <a:r>
              <a:rPr kumimoji="1" lang="en-US" altLang="zh-CN" b="1" dirty="0"/>
              <a:t>1.1.2.1 </a:t>
            </a:r>
            <a:r>
              <a:rPr kumimoji="1" lang="zh-CN" altLang="en-US" b="1" dirty="0"/>
              <a:t>旋光异构 </a:t>
            </a:r>
            <a:r>
              <a:rPr kumimoji="1" lang="en-US" altLang="zh-CN" b="1" dirty="0"/>
              <a:t>(</a:t>
            </a:r>
            <a:r>
              <a:rPr kumimoji="1" lang="zh-CN" altLang="en-US" b="1" dirty="0"/>
              <a:t>空间立构</a:t>
            </a:r>
            <a:r>
              <a:rPr kumimoji="1" lang="en-US" altLang="zh-CN" b="1" dirty="0"/>
              <a:t>)</a:t>
            </a:r>
          </a:p>
        </p:txBody>
      </p:sp>
      <p:sp>
        <p:nvSpPr>
          <p:cNvPr id="44035" name="Text Box 4">
            <a:extLst>
              <a:ext uri="{FF2B5EF4-FFF2-40B4-BE49-F238E27FC236}">
                <a16:creationId xmlns:a16="http://schemas.microsoft.com/office/drawing/2014/main" id="{43C04318-5391-4396-8BF9-EE2424D2F101}"/>
              </a:ext>
            </a:extLst>
          </p:cNvPr>
          <p:cNvSpPr>
            <a:spLocks noGrp="1" noChangeArrowheads="1"/>
          </p:cNvSpPr>
          <p:nvPr>
            <p:ph idx="1"/>
          </p:nvPr>
        </p:nvSpPr>
        <p:spPr bwMode="auto">
          <a:xfrm>
            <a:off x="468313" y="1628775"/>
            <a:ext cx="8229600" cy="2016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Lst>
        </p:spPr>
        <p:txBody>
          <a:bodyPr wrap="square" numCol="1" anchor="t" anchorCtr="0" compatLnSpc="1">
            <a:prstTxWarp prst="textNoShape">
              <a:avLst/>
            </a:prstTxWarp>
          </a:bodyPr>
          <a:lstStyle/>
          <a:p>
            <a:r>
              <a:rPr kumimoji="1" lang="zh-CN" altLang="en-US" b="1"/>
              <a:t>饱和碳氢化合物分子中的碳，以</a:t>
            </a:r>
            <a:r>
              <a:rPr kumimoji="1" lang="en-US" altLang="zh-CN" b="1"/>
              <a:t>4</a:t>
            </a:r>
            <a:r>
              <a:rPr kumimoji="1" lang="zh-CN" altLang="en-US" b="1"/>
              <a:t>个共价键与</a:t>
            </a:r>
            <a:r>
              <a:rPr kumimoji="1" lang="en-US" altLang="zh-CN" b="1"/>
              <a:t>4</a:t>
            </a:r>
            <a:r>
              <a:rPr kumimoji="1" lang="zh-CN" altLang="en-US" b="1"/>
              <a:t>个原子或基团相连，形成一个正四面体，当</a:t>
            </a:r>
            <a:r>
              <a:rPr kumimoji="1" lang="en-US" altLang="zh-CN" b="1"/>
              <a:t>4</a:t>
            </a:r>
            <a:r>
              <a:rPr kumimoji="1" lang="zh-CN" altLang="en-US" b="1"/>
              <a:t>个基团都不相同时，该碳原子称作不 对称碳原子，以</a:t>
            </a:r>
            <a:r>
              <a:rPr kumimoji="1" lang="en-US" altLang="zh-CN" b="1"/>
              <a:t>C*</a:t>
            </a:r>
            <a:r>
              <a:rPr kumimoji="1" lang="zh-CN" altLang="en-US" b="1"/>
              <a:t>表示，这种有机物能构成互为镜影的两种异构体，表现出不同的旋光性，称为旋光异构体。</a:t>
            </a:r>
          </a:p>
        </p:txBody>
      </p:sp>
      <p:sp>
        <p:nvSpPr>
          <p:cNvPr id="9" name="灯片编号占位符 5">
            <a:extLst>
              <a:ext uri="{FF2B5EF4-FFF2-40B4-BE49-F238E27FC236}">
                <a16:creationId xmlns:a16="http://schemas.microsoft.com/office/drawing/2014/main" id="{16C2B9A3-2C81-406B-9109-9B5A01D50576}"/>
              </a:ext>
            </a:extLst>
          </p:cNvPr>
          <p:cNvSpPr>
            <a:spLocks noGrp="1"/>
          </p:cNvSpPr>
          <p:nvPr>
            <p:ph type="sldNum" sz="quarter" idx="12"/>
          </p:nvPr>
        </p:nvSpPr>
        <p:spPr/>
        <p:txBody>
          <a:bodyPr/>
          <a:lstStyle/>
          <a:p>
            <a:pPr>
              <a:defRPr/>
            </a:pPr>
            <a:fld id="{4438C999-8AE4-47A2-A2DC-A61CE505FD7E}" type="slidenum">
              <a:rPr lang="en-US" altLang="zh-CN"/>
              <a:pPr>
                <a:defRPr/>
              </a:pPr>
              <a:t>43</a:t>
            </a:fld>
            <a:endParaRPr lang="en-US" altLang="zh-CN"/>
          </a:p>
        </p:txBody>
      </p:sp>
      <p:pic>
        <p:nvPicPr>
          <p:cNvPr id="44037" name="Picture 5" descr="image020">
            <a:extLst>
              <a:ext uri="{FF2B5EF4-FFF2-40B4-BE49-F238E27FC236}">
                <a16:creationId xmlns:a16="http://schemas.microsoft.com/office/drawing/2014/main" id="{4D70D118-D06B-4535-A755-F322A3EC5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4221163"/>
            <a:ext cx="399256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 Box 6">
            <a:extLst>
              <a:ext uri="{FF2B5EF4-FFF2-40B4-BE49-F238E27FC236}">
                <a16:creationId xmlns:a16="http://schemas.microsoft.com/office/drawing/2014/main" id="{11B3F808-9E6E-427D-9ADA-3F854C79AA13}"/>
              </a:ext>
            </a:extLst>
          </p:cNvPr>
          <p:cNvSpPr txBox="1">
            <a:spLocks noChangeArrowheads="1"/>
          </p:cNvSpPr>
          <p:nvPr/>
        </p:nvSpPr>
        <p:spPr bwMode="auto">
          <a:xfrm>
            <a:off x="1258888" y="5013325"/>
            <a:ext cx="7905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a:latin typeface="+mn-lt"/>
                <a:ea typeface="微软雅黑" panose="020B0503020204020204" pitchFamily="34" charset="-122"/>
              </a:rPr>
              <a:t>d </a:t>
            </a:r>
            <a:r>
              <a:rPr kumimoji="1" lang="zh-CN" altLang="en-US">
                <a:latin typeface="+mn-lt"/>
                <a:ea typeface="微软雅黑" panose="020B0503020204020204" pitchFamily="34" charset="-122"/>
              </a:rPr>
              <a:t>型</a:t>
            </a:r>
          </a:p>
        </p:txBody>
      </p:sp>
      <p:sp>
        <p:nvSpPr>
          <p:cNvPr id="44039" name="Text Box 7">
            <a:extLst>
              <a:ext uri="{FF2B5EF4-FFF2-40B4-BE49-F238E27FC236}">
                <a16:creationId xmlns:a16="http://schemas.microsoft.com/office/drawing/2014/main" id="{C0614274-3543-4AB4-A926-6116DD87FB7D}"/>
              </a:ext>
            </a:extLst>
          </p:cNvPr>
          <p:cNvSpPr txBox="1">
            <a:spLocks noChangeArrowheads="1"/>
          </p:cNvSpPr>
          <p:nvPr/>
        </p:nvSpPr>
        <p:spPr bwMode="auto">
          <a:xfrm>
            <a:off x="6659563" y="5084763"/>
            <a:ext cx="7905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a:latin typeface="Times New Roman" panose="02020603050405020304" pitchFamily="18" charset="0"/>
                <a:ea typeface="Batang" panose="02030600000101010101" pitchFamily="18" charset="-127"/>
              </a:rPr>
              <a:t>l </a:t>
            </a:r>
            <a:r>
              <a:rPr kumimoji="1" lang="en-US" altLang="zh-CN">
                <a:latin typeface="Times New Roman" panose="02020603050405020304" pitchFamily="18" charset="0"/>
                <a:ea typeface="宋体" panose="02010600030101010101" pitchFamily="2" charset="-122"/>
              </a:rPr>
              <a:t> </a:t>
            </a:r>
            <a:r>
              <a:rPr kumimoji="1" lang="zh-CN" altLang="en-US">
                <a:latin typeface="Times New Roman" panose="02020603050405020304" pitchFamily="18" charset="0"/>
                <a:ea typeface="宋体" panose="02010600030101010101" pitchFamily="2" charset="-122"/>
              </a:rPr>
              <a:t>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6">
            <a:extLst>
              <a:ext uri="{FF2B5EF4-FFF2-40B4-BE49-F238E27FC236}">
                <a16:creationId xmlns:a16="http://schemas.microsoft.com/office/drawing/2014/main" id="{E276D150-79CB-45B1-89F8-CC7E7FDCD6D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EB3A20F-C437-41A1-AE78-ACD8E0B42658}" type="slidenum">
              <a:rPr lang="zh-CN" altLang="zh-CN" smtClean="0"/>
              <a:pPr/>
              <a:t>44</a:t>
            </a:fld>
            <a:endParaRPr lang="zh-CN" altLang="zh-CN"/>
          </a:p>
        </p:txBody>
      </p:sp>
      <p:graphicFrame>
        <p:nvGraphicFramePr>
          <p:cNvPr id="55298" name="Object 2">
            <a:extLst>
              <a:ext uri="{FF2B5EF4-FFF2-40B4-BE49-F238E27FC236}">
                <a16:creationId xmlns:a16="http://schemas.microsoft.com/office/drawing/2014/main" id="{56777175-C857-48A7-97A7-57CC06F5FC29}"/>
              </a:ext>
            </a:extLst>
          </p:cNvPr>
          <p:cNvGraphicFramePr>
            <a:graphicFrameLocks noGrp="1" noChangeAspect="1"/>
          </p:cNvGraphicFramePr>
          <p:nvPr>
            <p:ph sz="half" idx="1"/>
          </p:nvPr>
        </p:nvGraphicFramePr>
        <p:xfrm>
          <a:off x="250825" y="2781300"/>
          <a:ext cx="3960813" cy="3384550"/>
        </p:xfrm>
        <a:graphic>
          <a:graphicData uri="http://schemas.openxmlformats.org/presentationml/2006/ole">
            <mc:AlternateContent xmlns:mc="http://schemas.openxmlformats.org/markup-compatibility/2006">
              <mc:Choice xmlns:v="urn:schemas-microsoft-com:vml" Requires="v">
                <p:oleObj spid="_x0000_s144566" r:id="rId3" imgW="3724275" imgH="2800350" progId="">
                  <p:embed/>
                </p:oleObj>
              </mc:Choice>
              <mc:Fallback>
                <p:oleObj r:id="rId3" imgW="3724275" imgH="2800350" progId="">
                  <p:embed/>
                  <p:pic>
                    <p:nvPicPr>
                      <p:cNvPr id="55298" name="Object 2">
                        <a:extLst>
                          <a:ext uri="{FF2B5EF4-FFF2-40B4-BE49-F238E27FC236}">
                            <a16:creationId xmlns:a16="http://schemas.microsoft.com/office/drawing/2014/main" id="{56777175-C857-48A7-97A7-57CC06F5FC29}"/>
                          </a:ext>
                        </a:extLst>
                      </p:cNvPr>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781300"/>
                        <a:ext cx="3960813" cy="3384550"/>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299" name="Object 3">
            <a:extLst>
              <a:ext uri="{FF2B5EF4-FFF2-40B4-BE49-F238E27FC236}">
                <a16:creationId xmlns:a16="http://schemas.microsoft.com/office/drawing/2014/main" id="{BC531E09-2DB7-474C-B5C3-E25F8851968A}"/>
              </a:ext>
            </a:extLst>
          </p:cNvPr>
          <p:cNvGraphicFramePr>
            <a:graphicFrameLocks noGrp="1" noChangeAspect="1"/>
          </p:cNvGraphicFramePr>
          <p:nvPr>
            <p:ph sz="half" idx="2"/>
          </p:nvPr>
        </p:nvGraphicFramePr>
        <p:xfrm>
          <a:off x="4500563" y="2781300"/>
          <a:ext cx="4392612" cy="3455988"/>
        </p:xfrm>
        <a:graphic>
          <a:graphicData uri="http://schemas.openxmlformats.org/presentationml/2006/ole">
            <mc:AlternateContent xmlns:mc="http://schemas.openxmlformats.org/markup-compatibility/2006">
              <mc:Choice xmlns:v="urn:schemas-microsoft-com:vml" Requires="v">
                <p:oleObj spid="_x0000_s144567" r:id="rId5" imgW="4629150" imgH="2876550" progId="">
                  <p:embed/>
                </p:oleObj>
              </mc:Choice>
              <mc:Fallback>
                <p:oleObj r:id="rId5" imgW="4629150" imgH="2876550" progId="">
                  <p:embed/>
                  <p:pic>
                    <p:nvPicPr>
                      <p:cNvPr id="55299" name="Object 3">
                        <a:extLst>
                          <a:ext uri="{FF2B5EF4-FFF2-40B4-BE49-F238E27FC236}">
                            <a16:creationId xmlns:a16="http://schemas.microsoft.com/office/drawing/2014/main" id="{BC531E09-2DB7-474C-B5C3-E25F8851968A}"/>
                          </a:ext>
                        </a:extLst>
                      </p:cNvPr>
                      <p:cNvPicPr>
                        <a:picLocks noRot="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2781300"/>
                        <a:ext cx="4392612" cy="3455988"/>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300" name="Line 4">
            <a:extLst>
              <a:ext uri="{FF2B5EF4-FFF2-40B4-BE49-F238E27FC236}">
                <a16:creationId xmlns:a16="http://schemas.microsoft.com/office/drawing/2014/main" id="{19703507-0597-415A-AA83-2C1D0BAAE9B3}"/>
              </a:ext>
            </a:extLst>
          </p:cNvPr>
          <p:cNvSpPr>
            <a:spLocks noChangeShapeType="1"/>
          </p:cNvSpPr>
          <p:nvPr/>
        </p:nvSpPr>
        <p:spPr bwMode="auto">
          <a:xfrm>
            <a:off x="4572000" y="1412875"/>
            <a:ext cx="0" cy="5445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1" name="Text Box 5">
            <a:extLst>
              <a:ext uri="{FF2B5EF4-FFF2-40B4-BE49-F238E27FC236}">
                <a16:creationId xmlns:a16="http://schemas.microsoft.com/office/drawing/2014/main" id="{22868757-760C-4B54-97DB-16017D34BFFE}"/>
              </a:ext>
            </a:extLst>
          </p:cNvPr>
          <p:cNvSpPr txBox="1">
            <a:spLocks noChangeArrowheads="1"/>
          </p:cNvSpPr>
          <p:nvPr/>
        </p:nvSpPr>
        <p:spPr bwMode="auto">
          <a:xfrm>
            <a:off x="468313" y="1484313"/>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latin typeface="微软雅黑" panose="020B0503020204020204" pitchFamily="34" charset="-122"/>
                <a:ea typeface="微软雅黑" panose="020B0503020204020204" pitchFamily="34" charset="-122"/>
              </a:rPr>
              <a:t>小分子</a:t>
            </a:r>
          </a:p>
        </p:txBody>
      </p:sp>
      <p:sp>
        <p:nvSpPr>
          <p:cNvPr id="55302" name="Text Box 6">
            <a:extLst>
              <a:ext uri="{FF2B5EF4-FFF2-40B4-BE49-F238E27FC236}">
                <a16:creationId xmlns:a16="http://schemas.microsoft.com/office/drawing/2014/main" id="{02AC76B6-41DB-48B8-B931-F39D598087C6}"/>
              </a:ext>
            </a:extLst>
          </p:cNvPr>
          <p:cNvSpPr txBox="1">
            <a:spLocks noChangeArrowheads="1"/>
          </p:cNvSpPr>
          <p:nvPr/>
        </p:nvSpPr>
        <p:spPr bwMode="auto">
          <a:xfrm>
            <a:off x="4572000" y="1484313"/>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latin typeface="微软雅黑" panose="020B0503020204020204" pitchFamily="34" charset="-122"/>
                <a:ea typeface="微软雅黑" panose="020B0503020204020204" pitchFamily="34" charset="-122"/>
              </a:rPr>
              <a:t>大分子</a:t>
            </a:r>
          </a:p>
        </p:txBody>
      </p:sp>
      <p:sp>
        <p:nvSpPr>
          <p:cNvPr id="11" name="Rectangle 13">
            <a:extLst>
              <a:ext uri="{FF2B5EF4-FFF2-40B4-BE49-F238E27FC236}">
                <a16:creationId xmlns:a16="http://schemas.microsoft.com/office/drawing/2014/main" id="{B4A6A01B-D51D-43FD-8ECE-C8F717EEBF06}"/>
              </a:ext>
            </a:extLst>
          </p:cNvPr>
          <p:cNvSpPr>
            <a:spLocks noGrp="1" noChangeArrowheads="1"/>
          </p:cNvSpPr>
          <p:nvPr>
            <p:ph type="title"/>
          </p:nvPr>
        </p:nvSpPr>
        <p:spPr>
          <a:xfrm>
            <a:off x="628650" y="365125"/>
            <a:ext cx="6480000" cy="576000"/>
          </a:xfrm>
          <a:solidFill>
            <a:schemeClr val="accent4"/>
          </a:solidFill>
        </p:spPr>
        <p:txBody>
          <a:bodyPr/>
          <a:lstStyle/>
          <a:p>
            <a:r>
              <a:rPr kumimoji="1" lang="en-US" altLang="zh-CN" dirty="0">
                <a:latin typeface="Times New Roman" panose="02020603050405020304" pitchFamily="18" charset="0"/>
                <a:cs typeface="Times New Roman" panose="02020603050405020304" pitchFamily="18" charset="0"/>
              </a:rPr>
              <a:t>1.1.2.1</a:t>
            </a:r>
            <a:r>
              <a:rPr kumimoji="1" lang="zh-CN" altLang="en-US" dirty="0"/>
              <a:t>旋光异构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86001EED-5792-4516-9F89-87C1DA32C367}"/>
              </a:ext>
            </a:extLst>
          </p:cNvPr>
          <p:cNvSpPr>
            <a:spLocks noGrp="1" noChangeArrowheads="1"/>
          </p:cNvSpPr>
          <p:nvPr>
            <p:ph type="title"/>
          </p:nvPr>
        </p:nvSpPr>
        <p:spPr/>
        <p:txBody>
          <a:bodyPr/>
          <a:lstStyle/>
          <a:p>
            <a:r>
              <a:rPr lang="en-US" altLang="zh-CN" sz="3900" b="1"/>
              <a:t>1.1.2.1   </a:t>
            </a:r>
            <a:r>
              <a:rPr lang="zh-CN" altLang="en-US" b="1"/>
              <a:t>旋光异构</a:t>
            </a:r>
          </a:p>
        </p:txBody>
      </p:sp>
      <p:sp>
        <p:nvSpPr>
          <p:cNvPr id="14" name="灯片编号占位符 6">
            <a:extLst>
              <a:ext uri="{FF2B5EF4-FFF2-40B4-BE49-F238E27FC236}">
                <a16:creationId xmlns:a16="http://schemas.microsoft.com/office/drawing/2014/main" id="{38B5ACFE-8E1F-4337-AB15-332D9E184279}"/>
              </a:ext>
            </a:extLst>
          </p:cNvPr>
          <p:cNvSpPr>
            <a:spLocks noGrp="1"/>
          </p:cNvSpPr>
          <p:nvPr>
            <p:ph type="sldNum" sz="quarter" idx="12"/>
          </p:nvPr>
        </p:nvSpPr>
        <p:spPr/>
        <p:txBody>
          <a:bodyPr/>
          <a:lstStyle/>
          <a:p>
            <a:pPr>
              <a:defRPr/>
            </a:pPr>
            <a:fld id="{C12A30E2-ABEB-4993-935D-E317150FBE73}" type="slidenum">
              <a:rPr lang="en-US" altLang="zh-CN"/>
              <a:pPr>
                <a:defRPr/>
              </a:pPr>
              <a:t>45</a:t>
            </a:fld>
            <a:endParaRPr lang="en-US" altLang="zh-CN"/>
          </a:p>
        </p:txBody>
      </p:sp>
      <p:sp>
        <p:nvSpPr>
          <p:cNvPr id="27651" name="Text Box 3">
            <a:extLst>
              <a:ext uri="{FF2B5EF4-FFF2-40B4-BE49-F238E27FC236}">
                <a16:creationId xmlns:a16="http://schemas.microsoft.com/office/drawing/2014/main" id="{A0850BE8-55D6-47D7-84CE-A779568283C6}"/>
              </a:ext>
            </a:extLst>
          </p:cNvPr>
          <p:cNvSpPr txBox="1">
            <a:spLocks noChangeArrowheads="1"/>
          </p:cNvSpPr>
          <p:nvPr/>
        </p:nvSpPr>
        <p:spPr bwMode="auto">
          <a:xfrm>
            <a:off x="1042988" y="3141663"/>
            <a:ext cx="5976937" cy="519112"/>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旋光异构高分子是否必定有旋光性？</a:t>
            </a:r>
          </a:p>
        </p:txBody>
      </p:sp>
      <p:sp>
        <p:nvSpPr>
          <p:cNvPr id="27654" name="Text Box 6">
            <a:extLst>
              <a:ext uri="{FF2B5EF4-FFF2-40B4-BE49-F238E27FC236}">
                <a16:creationId xmlns:a16="http://schemas.microsoft.com/office/drawing/2014/main" id="{C89BCAD6-092B-4A2F-977F-A3D93041F6D2}"/>
              </a:ext>
            </a:extLst>
          </p:cNvPr>
          <p:cNvSpPr txBox="1">
            <a:spLocks noChangeArrowheads="1"/>
          </p:cNvSpPr>
          <p:nvPr/>
        </p:nvSpPr>
        <p:spPr bwMode="auto">
          <a:xfrm>
            <a:off x="971550" y="3716338"/>
            <a:ext cx="75612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0000"/>
              </a:spcBef>
            </a:pPr>
            <a:r>
              <a:rPr lang="zh-CN" altLang="en-US" sz="2400" dirty="0">
                <a:latin typeface="微软雅黑" panose="020B0503020204020204" pitchFamily="34" charset="-122"/>
                <a:ea typeface="微软雅黑" panose="020B0503020204020204" pitchFamily="34" charset="-122"/>
              </a:rPr>
              <a:t>内、外消旋作用，所以无旋光性</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但有些生物高分子具有旋光性</a:t>
            </a:r>
            <a:endParaRPr kumimoji="1" lang="zh-CN" altLang="en-US" sz="2400" dirty="0">
              <a:latin typeface="微软雅黑" panose="020B0503020204020204" pitchFamily="34" charset="-122"/>
              <a:ea typeface="微软雅黑" panose="020B0503020204020204" pitchFamily="34" charset="-122"/>
            </a:endParaRPr>
          </a:p>
        </p:txBody>
      </p:sp>
      <p:sp>
        <p:nvSpPr>
          <p:cNvPr id="27657" name="Text Box 9">
            <a:extLst>
              <a:ext uri="{FF2B5EF4-FFF2-40B4-BE49-F238E27FC236}">
                <a16:creationId xmlns:a16="http://schemas.microsoft.com/office/drawing/2014/main" id="{978BD04D-87F2-46B2-A664-DC5586F47183}"/>
              </a:ext>
            </a:extLst>
          </p:cNvPr>
          <p:cNvSpPr txBox="1">
            <a:spLocks noChangeArrowheads="1"/>
          </p:cNvSpPr>
          <p:nvPr/>
        </p:nvSpPr>
        <p:spPr bwMode="auto">
          <a:xfrm>
            <a:off x="755650" y="4797425"/>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dirty="0">
                <a:latin typeface="微软雅黑" panose="020B0503020204020204" pitchFamily="34" charset="-122"/>
                <a:ea typeface="微软雅黑" panose="020B0503020204020204" pitchFamily="34" charset="-122"/>
              </a:rPr>
              <a:t>对高分子来说，关心不是具体构型</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左旋或右旋</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，而是构型在分子链中的异同，即全同</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等规</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、间同或无规。</a:t>
            </a:r>
          </a:p>
        </p:txBody>
      </p:sp>
      <p:grpSp>
        <p:nvGrpSpPr>
          <p:cNvPr id="46087" name="Group 13">
            <a:extLst>
              <a:ext uri="{FF2B5EF4-FFF2-40B4-BE49-F238E27FC236}">
                <a16:creationId xmlns:a16="http://schemas.microsoft.com/office/drawing/2014/main" id="{7931114F-6711-46B6-8316-7787A8D37A3D}"/>
              </a:ext>
            </a:extLst>
          </p:cNvPr>
          <p:cNvGrpSpPr>
            <a:grpSpLocks/>
          </p:cNvGrpSpPr>
          <p:nvPr/>
        </p:nvGrpSpPr>
        <p:grpSpPr bwMode="auto">
          <a:xfrm>
            <a:off x="468313" y="1343923"/>
            <a:ext cx="3311525" cy="1584325"/>
            <a:chOff x="2699" y="210"/>
            <a:chExt cx="1995" cy="907"/>
          </a:xfrm>
        </p:grpSpPr>
        <p:sp>
          <p:nvSpPr>
            <p:cNvPr id="46091" name="Rectangle 12">
              <a:extLst>
                <a:ext uri="{FF2B5EF4-FFF2-40B4-BE49-F238E27FC236}">
                  <a16:creationId xmlns:a16="http://schemas.microsoft.com/office/drawing/2014/main" id="{4A490CEC-7746-4483-9A4E-2D9AAF84B726}"/>
                </a:ext>
              </a:extLst>
            </p:cNvPr>
            <p:cNvSpPr>
              <a:spLocks noChangeArrowheads="1"/>
            </p:cNvSpPr>
            <p:nvPr/>
          </p:nvSpPr>
          <p:spPr bwMode="auto">
            <a:xfrm>
              <a:off x="2699" y="210"/>
              <a:ext cx="1995" cy="90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46092" name="Object 10">
              <a:extLst>
                <a:ext uri="{FF2B5EF4-FFF2-40B4-BE49-F238E27FC236}">
                  <a16:creationId xmlns:a16="http://schemas.microsoft.com/office/drawing/2014/main" id="{1EF56CCD-B362-4A2A-AD53-05600E7BF81E}"/>
                </a:ext>
              </a:extLst>
            </p:cNvPr>
            <p:cNvGraphicFramePr>
              <a:graphicFrameLocks noChangeAspect="1"/>
            </p:cNvGraphicFramePr>
            <p:nvPr/>
          </p:nvGraphicFramePr>
          <p:xfrm>
            <a:off x="2744" y="274"/>
            <a:ext cx="1912" cy="752"/>
          </p:xfrm>
          <a:graphic>
            <a:graphicData uri="http://schemas.openxmlformats.org/presentationml/2006/ole">
              <mc:AlternateContent xmlns:mc="http://schemas.openxmlformats.org/markup-compatibility/2006">
                <mc:Choice xmlns:v="urn:schemas-microsoft-com:vml" Requires="v">
                  <p:oleObj spid="_x0000_s46345" name="CS ChemDraw Drawing" r:id="rId4" imgW="3035808" imgH="1194816" progId="ChemDraw.Document.6.0">
                    <p:embed/>
                  </p:oleObj>
                </mc:Choice>
                <mc:Fallback>
                  <p:oleObj name="CS ChemDraw Drawing" r:id="rId4" imgW="3035808" imgH="1194816" progId="ChemDraw.Document.6.0">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4" y="274"/>
                          <a:ext cx="1912" cy="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7665" name="Group 17">
            <a:extLst>
              <a:ext uri="{FF2B5EF4-FFF2-40B4-BE49-F238E27FC236}">
                <a16:creationId xmlns:a16="http://schemas.microsoft.com/office/drawing/2014/main" id="{B209A651-A8FB-435B-B788-B707EC355C1E}"/>
              </a:ext>
            </a:extLst>
          </p:cNvPr>
          <p:cNvGrpSpPr>
            <a:grpSpLocks/>
          </p:cNvGrpSpPr>
          <p:nvPr/>
        </p:nvGrpSpPr>
        <p:grpSpPr bwMode="auto">
          <a:xfrm>
            <a:off x="3779838" y="1343924"/>
            <a:ext cx="5040312" cy="1584325"/>
            <a:chOff x="2290" y="845"/>
            <a:chExt cx="3175" cy="907"/>
          </a:xfrm>
        </p:grpSpPr>
        <p:sp>
          <p:nvSpPr>
            <p:cNvPr id="46089" name="Rectangle 16">
              <a:extLst>
                <a:ext uri="{FF2B5EF4-FFF2-40B4-BE49-F238E27FC236}">
                  <a16:creationId xmlns:a16="http://schemas.microsoft.com/office/drawing/2014/main" id="{66B2783C-DBB2-4FEE-A7E1-947BF964F7D1}"/>
                </a:ext>
              </a:extLst>
            </p:cNvPr>
            <p:cNvSpPr>
              <a:spLocks noChangeArrowheads="1"/>
            </p:cNvSpPr>
            <p:nvPr/>
          </p:nvSpPr>
          <p:spPr bwMode="auto">
            <a:xfrm>
              <a:off x="2290" y="845"/>
              <a:ext cx="3175" cy="90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46090" name="Object 14">
              <a:extLst>
                <a:ext uri="{FF2B5EF4-FFF2-40B4-BE49-F238E27FC236}">
                  <a16:creationId xmlns:a16="http://schemas.microsoft.com/office/drawing/2014/main" id="{EA413CD6-397D-4E0D-B2E6-F1F125752534}"/>
                </a:ext>
              </a:extLst>
            </p:cNvPr>
            <p:cNvGraphicFramePr>
              <a:graphicFrameLocks noChangeAspect="1"/>
            </p:cNvGraphicFramePr>
            <p:nvPr/>
          </p:nvGraphicFramePr>
          <p:xfrm>
            <a:off x="2472" y="1026"/>
            <a:ext cx="2858" cy="622"/>
          </p:xfrm>
          <a:graphic>
            <a:graphicData uri="http://schemas.openxmlformats.org/presentationml/2006/ole">
              <mc:AlternateContent xmlns:mc="http://schemas.openxmlformats.org/markup-compatibility/2006">
                <mc:Choice xmlns:v="urn:schemas-microsoft-com:vml" Requires="v">
                  <p:oleObj spid="_x0000_s46346" name="CS ChemDraw Drawing" r:id="rId6" imgW="4224528" imgH="920496" progId="ChemDraw.Document.6.0">
                    <p:embed/>
                  </p:oleObj>
                </mc:Choice>
                <mc:Fallback>
                  <p:oleObj name="CS ChemDraw Drawing" r:id="rId6" imgW="4224528" imgH="920496" progId="ChemDraw.Document.6.0">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 y="1026"/>
                          <a:ext cx="2858" cy="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4">
            <a:extLst>
              <a:ext uri="{FF2B5EF4-FFF2-40B4-BE49-F238E27FC236}">
                <a16:creationId xmlns:a16="http://schemas.microsoft.com/office/drawing/2014/main" id="{3D03B6BD-D5F8-43B8-A090-352133A068E7}"/>
              </a:ext>
            </a:extLst>
          </p:cNvPr>
          <p:cNvSpPr>
            <a:spLocks noGrp="1"/>
          </p:cNvSpPr>
          <p:nvPr>
            <p:ph type="sldNum" sz="quarter" idx="12"/>
          </p:nvPr>
        </p:nvSpPr>
        <p:spPr/>
        <p:txBody>
          <a:bodyPr/>
          <a:lstStyle/>
          <a:p>
            <a:pPr>
              <a:defRPr/>
            </a:pPr>
            <a:fld id="{9F9E389E-4527-43EF-BC96-A2EC4F162178}" type="slidenum">
              <a:rPr lang="en-US" altLang="zh-CN"/>
              <a:pPr>
                <a:defRPr/>
              </a:pPr>
              <a:t>46</a:t>
            </a:fld>
            <a:endParaRPr lang="en-US" altLang="zh-CN"/>
          </a:p>
        </p:txBody>
      </p:sp>
      <p:sp>
        <p:nvSpPr>
          <p:cNvPr id="29699" name="Text Box 3">
            <a:extLst>
              <a:ext uri="{FF2B5EF4-FFF2-40B4-BE49-F238E27FC236}">
                <a16:creationId xmlns:a16="http://schemas.microsoft.com/office/drawing/2014/main" id="{F7538EF1-41DE-4856-B2C8-24A662B23A46}"/>
              </a:ext>
            </a:extLst>
          </p:cNvPr>
          <p:cNvSpPr txBox="1">
            <a:spLocks noChangeArrowheads="1"/>
          </p:cNvSpPr>
          <p:nvPr/>
        </p:nvSpPr>
        <p:spPr bwMode="blackWhite">
          <a:xfrm>
            <a:off x="611188" y="1064150"/>
            <a:ext cx="2016125" cy="646331"/>
          </a:xfrm>
          <a:prstGeom prst="rect">
            <a:avLst/>
          </a:prstGeom>
          <a:gradFill rotWithShape="0">
            <a:gsLst>
              <a:gs pos="0">
                <a:schemeClr val="accent1"/>
              </a:gs>
              <a:gs pos="50000">
                <a:schemeClr val="bg1"/>
              </a:gs>
              <a:gs pos="100000">
                <a:schemeClr val="accent1"/>
              </a:gs>
            </a:gsLst>
            <a:lin ang="2700000" scaled="1"/>
          </a:gra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en-US" altLang="zh-CN" dirty="0">
                <a:latin typeface="+mn-lt"/>
                <a:ea typeface="+mn-ea"/>
              </a:rPr>
              <a:t>Isotactic       </a:t>
            </a:r>
          </a:p>
          <a:p>
            <a:pPr eaLnBrk="1" fontAlgn="auto" hangingPunct="1">
              <a:spcBef>
                <a:spcPts val="0"/>
              </a:spcBef>
              <a:spcAft>
                <a:spcPts val="0"/>
              </a:spcAft>
              <a:defRPr/>
            </a:pPr>
            <a:r>
              <a:rPr lang="zh-CN" altLang="en-US" dirty="0">
                <a:latin typeface="+mn-lt"/>
                <a:ea typeface="+mn-ea"/>
              </a:rPr>
              <a:t>全同立构</a:t>
            </a:r>
          </a:p>
        </p:txBody>
      </p:sp>
      <p:sp>
        <p:nvSpPr>
          <p:cNvPr id="29700" name="Text Box 4">
            <a:extLst>
              <a:ext uri="{FF2B5EF4-FFF2-40B4-BE49-F238E27FC236}">
                <a16:creationId xmlns:a16="http://schemas.microsoft.com/office/drawing/2014/main" id="{5D94AEEE-DCEB-4654-8813-334651706FE0}"/>
              </a:ext>
            </a:extLst>
          </p:cNvPr>
          <p:cNvSpPr txBox="1">
            <a:spLocks noChangeArrowheads="1"/>
          </p:cNvSpPr>
          <p:nvPr/>
        </p:nvSpPr>
        <p:spPr bwMode="blackWhite">
          <a:xfrm>
            <a:off x="468313" y="4078813"/>
            <a:ext cx="2139950" cy="646331"/>
          </a:xfrm>
          <a:prstGeom prst="rect">
            <a:avLst/>
          </a:prstGeom>
          <a:gradFill rotWithShape="0">
            <a:gsLst>
              <a:gs pos="0">
                <a:schemeClr val="accent1"/>
              </a:gs>
              <a:gs pos="50000">
                <a:schemeClr val="bg1"/>
              </a:gs>
              <a:gs pos="100000">
                <a:schemeClr val="accent1"/>
              </a:gs>
            </a:gsLst>
            <a:lin ang="2700000" scaled="1"/>
          </a:gra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en-US" altLang="zh-CN" dirty="0">
                <a:latin typeface="+mn-lt"/>
                <a:ea typeface="+mn-ea"/>
              </a:rPr>
              <a:t>Atactic         </a:t>
            </a:r>
          </a:p>
          <a:p>
            <a:pPr eaLnBrk="1" fontAlgn="auto" hangingPunct="1">
              <a:spcBef>
                <a:spcPts val="0"/>
              </a:spcBef>
              <a:spcAft>
                <a:spcPts val="0"/>
              </a:spcAft>
              <a:defRPr/>
            </a:pPr>
            <a:r>
              <a:rPr lang="zh-CN" altLang="en-US" dirty="0">
                <a:latin typeface="+mn-lt"/>
                <a:ea typeface="+mn-ea"/>
              </a:rPr>
              <a:t>无规立构</a:t>
            </a:r>
          </a:p>
        </p:txBody>
      </p:sp>
      <p:sp>
        <p:nvSpPr>
          <p:cNvPr id="29701" name="Text Box 5">
            <a:extLst>
              <a:ext uri="{FF2B5EF4-FFF2-40B4-BE49-F238E27FC236}">
                <a16:creationId xmlns:a16="http://schemas.microsoft.com/office/drawing/2014/main" id="{6FD0BB63-F110-4DD9-A2F7-A47CFA01CC74}"/>
              </a:ext>
            </a:extLst>
          </p:cNvPr>
          <p:cNvSpPr txBox="1">
            <a:spLocks noChangeArrowheads="1"/>
          </p:cNvSpPr>
          <p:nvPr/>
        </p:nvSpPr>
        <p:spPr bwMode="blackWhite">
          <a:xfrm>
            <a:off x="539750" y="2575450"/>
            <a:ext cx="2139950" cy="646331"/>
          </a:xfrm>
          <a:prstGeom prst="rect">
            <a:avLst/>
          </a:prstGeom>
          <a:gradFill rotWithShape="0">
            <a:gsLst>
              <a:gs pos="0">
                <a:schemeClr val="accent1"/>
              </a:gs>
              <a:gs pos="50000">
                <a:schemeClr val="bg1"/>
              </a:gs>
              <a:gs pos="100000">
                <a:schemeClr val="accent1"/>
              </a:gs>
            </a:gsLst>
            <a:lin ang="2700000" scaled="1"/>
          </a:gra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en-US" altLang="zh-CN" dirty="0" err="1">
                <a:latin typeface="+mn-lt"/>
                <a:ea typeface="+mn-ea"/>
              </a:rPr>
              <a:t>Syndiotactic</a:t>
            </a:r>
            <a:r>
              <a:rPr lang="en-US" altLang="zh-CN" dirty="0">
                <a:latin typeface="+mn-lt"/>
                <a:ea typeface="+mn-ea"/>
              </a:rPr>
              <a:t> </a:t>
            </a:r>
          </a:p>
          <a:p>
            <a:pPr eaLnBrk="1" fontAlgn="auto" hangingPunct="1">
              <a:spcBef>
                <a:spcPts val="0"/>
              </a:spcBef>
              <a:spcAft>
                <a:spcPts val="0"/>
              </a:spcAft>
              <a:defRPr/>
            </a:pPr>
            <a:r>
              <a:rPr lang="zh-CN" altLang="en-US" dirty="0">
                <a:latin typeface="+mn-lt"/>
                <a:ea typeface="+mn-ea"/>
              </a:rPr>
              <a:t>间同立构</a:t>
            </a:r>
          </a:p>
        </p:txBody>
      </p:sp>
      <p:graphicFrame>
        <p:nvGraphicFramePr>
          <p:cNvPr id="29702" name="Object 6">
            <a:extLst>
              <a:ext uri="{FF2B5EF4-FFF2-40B4-BE49-F238E27FC236}">
                <a16:creationId xmlns:a16="http://schemas.microsoft.com/office/drawing/2014/main" id="{A02381B2-1616-4864-A2B5-F851C457763C}"/>
              </a:ext>
            </a:extLst>
          </p:cNvPr>
          <p:cNvGraphicFramePr>
            <a:graphicFrameLocks noChangeAspect="1"/>
          </p:cNvGraphicFramePr>
          <p:nvPr/>
        </p:nvGraphicFramePr>
        <p:xfrm>
          <a:off x="2700338" y="712788"/>
          <a:ext cx="3816350" cy="1368425"/>
        </p:xfrm>
        <a:graphic>
          <a:graphicData uri="http://schemas.openxmlformats.org/presentationml/2006/ole">
            <mc:AlternateContent xmlns:mc="http://schemas.openxmlformats.org/markup-compatibility/2006">
              <mc:Choice xmlns:v="urn:schemas-microsoft-com:vml" Requires="v">
                <p:oleObj spid="_x0000_s48520" name="BMP 图象" r:id="rId4" imgW="3123810" imgH="1400000" progId="Paint.Picture">
                  <p:embed/>
                </p:oleObj>
              </mc:Choice>
              <mc:Fallback>
                <p:oleObj name="BMP 图象" r:id="rId4" imgW="3123810" imgH="1400000"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712788"/>
                        <a:ext cx="3816350" cy="1368425"/>
                      </a:xfrm>
                      <a:prstGeom prst="rect">
                        <a:avLst/>
                      </a:prstGeom>
                      <a:noFill/>
                      <a:ln>
                        <a:noFill/>
                      </a:ln>
                      <a:effectLst/>
                      <a:extLst>
                        <a:ext uri="{909E8E84-426E-40DD-AFC4-6F175D3DCCD1}">
                          <a14:hiddenFill xmlns:a14="http://schemas.microsoft.com/office/drawing/2010/main">
                            <a:gradFill rotWithShape="0">
                              <a:gsLst>
                                <a:gs pos="0">
                                  <a:srgbClr val="99CCFF"/>
                                </a:gs>
                                <a:gs pos="50000">
                                  <a:schemeClr val="bg1"/>
                                </a:gs>
                                <a:gs pos="100000">
                                  <a:srgbClr val="99CCFF"/>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3" name="Object 7">
            <a:extLst>
              <a:ext uri="{FF2B5EF4-FFF2-40B4-BE49-F238E27FC236}">
                <a16:creationId xmlns:a16="http://schemas.microsoft.com/office/drawing/2014/main" id="{033AF0A8-C4DD-4E84-8F24-BDC64CF37753}"/>
              </a:ext>
            </a:extLst>
          </p:cNvPr>
          <p:cNvGraphicFramePr>
            <a:graphicFrameLocks noChangeAspect="1"/>
          </p:cNvGraphicFramePr>
          <p:nvPr/>
        </p:nvGraphicFramePr>
        <p:xfrm>
          <a:off x="2700338" y="2224088"/>
          <a:ext cx="3743325" cy="1446212"/>
        </p:xfrm>
        <a:graphic>
          <a:graphicData uri="http://schemas.openxmlformats.org/presentationml/2006/ole">
            <mc:AlternateContent xmlns:mc="http://schemas.openxmlformats.org/markup-compatibility/2006">
              <mc:Choice xmlns:v="urn:schemas-microsoft-com:vml" Requires="v">
                <p:oleObj spid="_x0000_s48521" name="BMP 图象" r:id="rId6" imgW="3153215" imgH="1324160" progId="Paint.Picture">
                  <p:embed/>
                </p:oleObj>
              </mc:Choice>
              <mc:Fallback>
                <p:oleObj name="BMP 图象" r:id="rId6" imgW="3153215" imgH="1324160" progId="Paint.Picture">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2224088"/>
                        <a:ext cx="3743325" cy="1446212"/>
                      </a:xfrm>
                      <a:prstGeom prst="rect">
                        <a:avLst/>
                      </a:prstGeom>
                      <a:noFill/>
                      <a:ln>
                        <a:noFill/>
                      </a:ln>
                      <a:effectLst/>
                      <a:extLst>
                        <a:ext uri="{909E8E84-426E-40DD-AFC4-6F175D3DCCD1}">
                          <a14:hiddenFill xmlns:a14="http://schemas.microsoft.com/office/drawing/2010/main">
                            <a:gradFill rotWithShape="0">
                              <a:gsLst>
                                <a:gs pos="0">
                                  <a:srgbClr val="99CCFF"/>
                                </a:gs>
                                <a:gs pos="50000">
                                  <a:schemeClr val="bg1"/>
                                </a:gs>
                                <a:gs pos="100000">
                                  <a:srgbClr val="99CCFF"/>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4" name="Object 8">
            <a:extLst>
              <a:ext uri="{FF2B5EF4-FFF2-40B4-BE49-F238E27FC236}">
                <a16:creationId xmlns:a16="http://schemas.microsoft.com/office/drawing/2014/main" id="{B5FA3311-EF97-4121-A534-427DB22B7184}"/>
              </a:ext>
            </a:extLst>
          </p:cNvPr>
          <p:cNvGraphicFramePr>
            <a:graphicFrameLocks noChangeAspect="1"/>
          </p:cNvGraphicFramePr>
          <p:nvPr/>
        </p:nvGraphicFramePr>
        <p:xfrm>
          <a:off x="2700338" y="3736975"/>
          <a:ext cx="3816350" cy="1660525"/>
        </p:xfrm>
        <a:graphic>
          <a:graphicData uri="http://schemas.openxmlformats.org/presentationml/2006/ole">
            <mc:AlternateContent xmlns:mc="http://schemas.openxmlformats.org/markup-compatibility/2006">
              <mc:Choice xmlns:v="urn:schemas-microsoft-com:vml" Requires="v">
                <p:oleObj spid="_x0000_s48522" name="BMP 图象" r:id="rId8" imgW="3142857" imgH="1380952" progId="Paint.Picture">
                  <p:embed/>
                </p:oleObj>
              </mc:Choice>
              <mc:Fallback>
                <p:oleObj name="BMP 图象" r:id="rId8" imgW="3142857" imgH="1380952" progId="Paint.Picture">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3736975"/>
                        <a:ext cx="3816350" cy="1660525"/>
                      </a:xfrm>
                      <a:prstGeom prst="rect">
                        <a:avLst/>
                      </a:prstGeom>
                      <a:noFill/>
                      <a:ln>
                        <a:noFill/>
                      </a:ln>
                      <a:effectLst/>
                      <a:extLst>
                        <a:ext uri="{909E8E84-426E-40DD-AFC4-6F175D3DCCD1}">
                          <a14:hiddenFill xmlns:a14="http://schemas.microsoft.com/office/drawing/2010/main">
                            <a:gradFill rotWithShape="0">
                              <a:gsLst>
                                <a:gs pos="0">
                                  <a:srgbClr val="99CCFF"/>
                                </a:gs>
                                <a:gs pos="50000">
                                  <a:schemeClr val="bg1"/>
                                </a:gs>
                                <a:gs pos="100000">
                                  <a:srgbClr val="99CCFF"/>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7" name="Text Box 9">
            <a:extLst>
              <a:ext uri="{FF2B5EF4-FFF2-40B4-BE49-F238E27FC236}">
                <a16:creationId xmlns:a16="http://schemas.microsoft.com/office/drawing/2014/main" id="{CCEACF91-8FDD-4DB0-A8FA-EC9277B32CD1}"/>
              </a:ext>
            </a:extLst>
          </p:cNvPr>
          <p:cNvSpPr txBox="1">
            <a:spLocks noChangeArrowheads="1"/>
          </p:cNvSpPr>
          <p:nvPr/>
        </p:nvSpPr>
        <p:spPr bwMode="auto">
          <a:xfrm>
            <a:off x="7696200" y="12192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endParaRPr kumimoji="1" lang="zh-CN" altLang="zh-CN" sz="2000">
              <a:solidFill>
                <a:schemeClr val="tx2"/>
              </a:solidFill>
              <a:latin typeface="微软雅黑" panose="020B0503020204020204" pitchFamily="34" charset="-122"/>
              <a:ea typeface="微软雅黑" panose="020B0503020204020204" pitchFamily="34" charset="-122"/>
            </a:endParaRPr>
          </a:p>
        </p:txBody>
      </p:sp>
      <p:sp>
        <p:nvSpPr>
          <p:cNvPr id="29707" name="Text Box 11">
            <a:extLst>
              <a:ext uri="{FF2B5EF4-FFF2-40B4-BE49-F238E27FC236}">
                <a16:creationId xmlns:a16="http://schemas.microsoft.com/office/drawing/2014/main" id="{E5A36857-0405-4680-A341-4A7C6EAA9ACA}"/>
              </a:ext>
            </a:extLst>
          </p:cNvPr>
          <p:cNvSpPr txBox="1">
            <a:spLocks noChangeArrowheads="1"/>
          </p:cNvSpPr>
          <p:nvPr/>
        </p:nvSpPr>
        <p:spPr bwMode="auto">
          <a:xfrm>
            <a:off x="6804025" y="2368550"/>
            <a:ext cx="2049463" cy="1190625"/>
          </a:xfrm>
          <a:prstGeom prst="rect">
            <a:avLst/>
          </a:prstGeom>
          <a:solidFill>
            <a:srgbClr val="000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a:solidFill>
                  <a:schemeClr val="bg1"/>
                </a:solidFill>
                <a:latin typeface="微软雅黑" panose="020B0503020204020204" pitchFamily="34" charset="-122"/>
                <a:ea typeface="微软雅黑" panose="020B0503020204020204" pitchFamily="34" charset="-122"/>
              </a:rPr>
              <a:t>两种旋光异构单元交替键接而成。分子链结构规整，可结晶。</a:t>
            </a:r>
          </a:p>
        </p:txBody>
      </p:sp>
      <p:sp>
        <p:nvSpPr>
          <p:cNvPr id="29708" name="Text Box 12">
            <a:extLst>
              <a:ext uri="{FF2B5EF4-FFF2-40B4-BE49-F238E27FC236}">
                <a16:creationId xmlns:a16="http://schemas.microsoft.com/office/drawing/2014/main" id="{1DB66F0F-7F57-4F9E-8677-70C519B1AA58}"/>
              </a:ext>
            </a:extLst>
          </p:cNvPr>
          <p:cNvSpPr txBox="1">
            <a:spLocks noChangeArrowheads="1"/>
          </p:cNvSpPr>
          <p:nvPr/>
        </p:nvSpPr>
        <p:spPr bwMode="auto">
          <a:xfrm>
            <a:off x="6804025" y="3967163"/>
            <a:ext cx="2049463" cy="1190625"/>
          </a:xfrm>
          <a:prstGeom prst="rect">
            <a:avLst/>
          </a:prstGeom>
          <a:solidFill>
            <a:srgbClr val="000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a:solidFill>
                  <a:schemeClr val="bg1"/>
                </a:solidFill>
                <a:latin typeface="微软雅黑" panose="020B0503020204020204" pitchFamily="34" charset="-122"/>
                <a:ea typeface="微软雅黑" panose="020B0503020204020204" pitchFamily="34" charset="-122"/>
              </a:rPr>
              <a:t>两种旋光异构单元无规键接而成。分子链结构不规整，不能结晶。</a:t>
            </a:r>
          </a:p>
        </p:txBody>
      </p:sp>
      <p:sp>
        <p:nvSpPr>
          <p:cNvPr id="29711" name="Text Box 15">
            <a:extLst>
              <a:ext uri="{FF2B5EF4-FFF2-40B4-BE49-F238E27FC236}">
                <a16:creationId xmlns:a16="http://schemas.microsoft.com/office/drawing/2014/main" id="{C526E744-6C41-44B2-8F38-46C635D7EB7D}"/>
              </a:ext>
            </a:extLst>
          </p:cNvPr>
          <p:cNvSpPr txBox="1">
            <a:spLocks noChangeArrowheads="1"/>
          </p:cNvSpPr>
          <p:nvPr/>
        </p:nvSpPr>
        <p:spPr bwMode="auto">
          <a:xfrm>
            <a:off x="468313" y="5635625"/>
            <a:ext cx="8424862" cy="49244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600">
                <a:latin typeface="+mn-lt"/>
                <a:ea typeface="微软雅黑" panose="020B0503020204020204" pitchFamily="34" charset="-122"/>
              </a:rPr>
              <a:t>等规度</a:t>
            </a:r>
            <a:r>
              <a:rPr lang="en-US" altLang="zh-CN" sz="2600">
                <a:latin typeface="+mn-lt"/>
                <a:ea typeface="微软雅黑" panose="020B0503020204020204" pitchFamily="34" charset="-122"/>
              </a:rPr>
              <a:t>(tacticity): </a:t>
            </a:r>
            <a:r>
              <a:rPr lang="zh-CN" altLang="en-US" sz="2600">
                <a:latin typeface="+mn-lt"/>
                <a:ea typeface="微软雅黑" panose="020B0503020204020204" pitchFamily="34" charset="-122"/>
              </a:rPr>
              <a:t>全同或间同立构单元所占的百分数</a:t>
            </a:r>
          </a:p>
        </p:txBody>
      </p:sp>
      <p:sp>
        <p:nvSpPr>
          <p:cNvPr id="29706" name="Text Box 10">
            <a:extLst>
              <a:ext uri="{FF2B5EF4-FFF2-40B4-BE49-F238E27FC236}">
                <a16:creationId xmlns:a16="http://schemas.microsoft.com/office/drawing/2014/main" id="{9D80E34A-100F-4FD8-A399-DEDF42E82FCE}"/>
              </a:ext>
            </a:extLst>
          </p:cNvPr>
          <p:cNvSpPr txBox="1">
            <a:spLocks noChangeArrowheads="1"/>
          </p:cNvSpPr>
          <p:nvPr/>
        </p:nvSpPr>
        <p:spPr bwMode="auto">
          <a:xfrm>
            <a:off x="6804025" y="712788"/>
            <a:ext cx="2049463" cy="1200329"/>
          </a:xfrm>
          <a:prstGeom prst="rect">
            <a:avLst/>
          </a:prstGeom>
          <a:solidFill>
            <a:srgbClr val="00008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a:solidFill>
                  <a:schemeClr val="bg1"/>
                </a:solidFill>
                <a:latin typeface="微软雅黑" panose="020B0503020204020204" pitchFamily="34" charset="-122"/>
                <a:ea typeface="微软雅黑" panose="020B0503020204020204" pitchFamily="34" charset="-122"/>
              </a:rPr>
              <a:t>高分子全部由一种旋光异构单元键接而成。分子链结构规整，可结晶。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4225D9-7B9A-4B0E-8C89-095E2F1EB86C}"/>
              </a:ext>
            </a:extLst>
          </p:cNvPr>
          <p:cNvSpPr>
            <a:spLocks noGrp="1"/>
          </p:cNvSpPr>
          <p:nvPr>
            <p:ph type="title"/>
          </p:nvPr>
        </p:nvSpPr>
        <p:spPr/>
        <p:txBody>
          <a:bodyPr/>
          <a:lstStyle/>
          <a:p>
            <a:r>
              <a:rPr lang="en-US" altLang="zh-CN" dirty="0"/>
              <a:t>PS</a:t>
            </a:r>
            <a:r>
              <a:rPr lang="zh-CN" altLang="en-US" dirty="0"/>
              <a:t>的构型</a:t>
            </a:r>
          </a:p>
        </p:txBody>
      </p:sp>
      <p:sp>
        <p:nvSpPr>
          <p:cNvPr id="6" name="灯片编号占位符 3">
            <a:extLst>
              <a:ext uri="{FF2B5EF4-FFF2-40B4-BE49-F238E27FC236}">
                <a16:creationId xmlns:a16="http://schemas.microsoft.com/office/drawing/2014/main" id="{C23CDCCD-7798-4085-A425-6723A75E89D4}"/>
              </a:ext>
            </a:extLst>
          </p:cNvPr>
          <p:cNvSpPr>
            <a:spLocks noGrp="1"/>
          </p:cNvSpPr>
          <p:nvPr>
            <p:ph type="sldNum" sz="quarter" idx="12"/>
          </p:nvPr>
        </p:nvSpPr>
        <p:spPr/>
        <p:txBody>
          <a:bodyPr/>
          <a:lstStyle/>
          <a:p>
            <a:pPr>
              <a:defRPr/>
            </a:pPr>
            <a:fld id="{82003B25-E27C-4FA8-9B12-E3061EA00C40}" type="slidenum">
              <a:rPr lang="en-US" altLang="zh-CN"/>
              <a:pPr>
                <a:defRPr/>
              </a:pPr>
              <a:t>47</a:t>
            </a:fld>
            <a:endParaRPr lang="en-US" altLang="zh-CN"/>
          </a:p>
        </p:txBody>
      </p:sp>
      <p:sp>
        <p:nvSpPr>
          <p:cNvPr id="105476" name="Rectangle 4">
            <a:extLst>
              <a:ext uri="{FF2B5EF4-FFF2-40B4-BE49-F238E27FC236}">
                <a16:creationId xmlns:a16="http://schemas.microsoft.com/office/drawing/2014/main" id="{BB16F5E9-5881-4AA3-A14C-1E16D4DA6144}"/>
              </a:ext>
            </a:extLst>
          </p:cNvPr>
          <p:cNvSpPr>
            <a:spLocks noChangeArrowheads="1"/>
          </p:cNvSpPr>
          <p:nvPr/>
        </p:nvSpPr>
        <p:spPr bwMode="auto">
          <a:xfrm>
            <a:off x="755650" y="3357563"/>
            <a:ext cx="77771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dirty="0">
                <a:latin typeface="Arial" panose="020B0604020202020204" pitchFamily="34" charset="0"/>
                <a:ea typeface="微软雅黑" panose="020B0503020204020204" pitchFamily="34" charset="-122"/>
                <a:cs typeface="Arial" panose="020B0604020202020204" pitchFamily="34" charset="0"/>
              </a:rPr>
              <a:t>例：全同</a:t>
            </a:r>
            <a:r>
              <a:rPr kumimoji="1" lang="en-US" altLang="zh-CN" sz="2400" dirty="0">
                <a:latin typeface="Arial" panose="020B0604020202020204" pitchFamily="34" charset="0"/>
                <a:ea typeface="微软雅黑" panose="020B0503020204020204" pitchFamily="34" charset="-122"/>
                <a:cs typeface="Arial" panose="020B0604020202020204" pitchFamily="34" charset="0"/>
              </a:rPr>
              <a:t>PS</a:t>
            </a:r>
            <a:r>
              <a:rPr kumimoji="1" lang="zh-CN" altLang="en-US" sz="2400" dirty="0">
                <a:latin typeface="Arial" panose="020B0604020202020204" pitchFamily="34" charset="0"/>
                <a:ea typeface="微软雅黑" panose="020B0503020204020204" pitchFamily="34" charset="-122"/>
                <a:cs typeface="Arial" panose="020B0604020202020204" pitchFamily="34" charset="0"/>
              </a:rPr>
              <a:t>：结晶，</a:t>
            </a:r>
            <a:r>
              <a:rPr kumimoji="1" lang="en-US" altLang="zh-CN" sz="2400" dirty="0">
                <a:latin typeface="Arial" panose="020B0604020202020204" pitchFamily="34" charset="0"/>
                <a:ea typeface="微软雅黑" panose="020B0503020204020204" pitchFamily="34" charset="-122"/>
                <a:cs typeface="Arial" panose="020B0604020202020204" pitchFamily="34" charset="0"/>
              </a:rPr>
              <a:t>T</a:t>
            </a:r>
            <a:r>
              <a:rPr kumimoji="1" lang="en-US" altLang="zh-CN" sz="2400" baseline="-25000" dirty="0">
                <a:latin typeface="Arial" panose="020B0604020202020204" pitchFamily="34" charset="0"/>
                <a:ea typeface="微软雅黑" panose="020B0503020204020204" pitchFamily="34" charset="-122"/>
                <a:cs typeface="Arial" panose="020B0604020202020204" pitchFamily="34" charset="0"/>
              </a:rPr>
              <a:t>m</a:t>
            </a:r>
            <a:r>
              <a:rPr kumimoji="1" lang="en-US" altLang="zh-CN" sz="2400" dirty="0">
                <a:latin typeface="Arial" panose="020B0604020202020204" pitchFamily="34" charset="0"/>
                <a:ea typeface="微软雅黑" panose="020B0503020204020204" pitchFamily="34" charset="-122"/>
                <a:cs typeface="Arial" panose="020B0604020202020204" pitchFamily="34" charset="0"/>
              </a:rPr>
              <a:t>=240℃</a:t>
            </a:r>
            <a:r>
              <a:rPr kumimoji="1" lang="zh-CN" altLang="en-US" sz="2400" dirty="0">
                <a:latin typeface="Arial" panose="020B0604020202020204" pitchFamily="34" charset="0"/>
                <a:ea typeface="微软雅黑" panose="020B0503020204020204" pitchFamily="34" charset="-122"/>
                <a:cs typeface="Arial" panose="020B0604020202020204" pitchFamily="34" charset="0"/>
              </a:rPr>
              <a:t>；</a:t>
            </a:r>
          </a:p>
          <a:p>
            <a:pPr eaLnBrk="1" hangingPunct="1"/>
            <a:r>
              <a:rPr kumimoji="1" lang="zh-CN" altLang="en-US" sz="2400" dirty="0">
                <a:latin typeface="Arial" panose="020B0604020202020204" pitchFamily="34" charset="0"/>
                <a:ea typeface="微软雅黑" panose="020B0503020204020204" pitchFamily="34" charset="-122"/>
                <a:cs typeface="Arial" panose="020B0604020202020204" pitchFamily="34" charset="0"/>
              </a:rPr>
              <a:t>        间同</a:t>
            </a:r>
            <a:r>
              <a:rPr kumimoji="1" lang="en-US" altLang="zh-CN" sz="2400" dirty="0">
                <a:latin typeface="Arial" panose="020B0604020202020204" pitchFamily="34" charset="0"/>
                <a:ea typeface="微软雅黑" panose="020B0503020204020204" pitchFamily="34" charset="-122"/>
                <a:cs typeface="Arial" panose="020B0604020202020204" pitchFamily="34" charset="0"/>
              </a:rPr>
              <a:t>PS</a:t>
            </a:r>
            <a:r>
              <a:rPr kumimoji="1" lang="zh-CN" altLang="en-US" sz="2400" dirty="0">
                <a:latin typeface="Arial" panose="020B0604020202020204" pitchFamily="34" charset="0"/>
                <a:ea typeface="微软雅黑" panose="020B0503020204020204" pitchFamily="34" charset="-122"/>
                <a:cs typeface="Arial" panose="020B0604020202020204" pitchFamily="34" charset="0"/>
              </a:rPr>
              <a:t>：结晶，</a:t>
            </a:r>
            <a:r>
              <a:rPr kumimoji="1" lang="en-US" altLang="zh-CN" sz="2400" dirty="0">
                <a:latin typeface="Arial" panose="020B0604020202020204" pitchFamily="34" charset="0"/>
                <a:ea typeface="微软雅黑" panose="020B0503020204020204" pitchFamily="34" charset="-122"/>
                <a:cs typeface="Arial" panose="020B0604020202020204" pitchFamily="34" charset="0"/>
              </a:rPr>
              <a:t>T</a:t>
            </a:r>
            <a:r>
              <a:rPr kumimoji="1" lang="en-US" altLang="zh-CN" sz="2400" baseline="-25000" dirty="0">
                <a:latin typeface="Arial" panose="020B0604020202020204" pitchFamily="34" charset="0"/>
                <a:ea typeface="微软雅黑" panose="020B0503020204020204" pitchFamily="34" charset="-122"/>
                <a:cs typeface="Arial" panose="020B0604020202020204" pitchFamily="34" charset="0"/>
              </a:rPr>
              <a:t>m</a:t>
            </a:r>
            <a:r>
              <a:rPr kumimoji="1" lang="en-US" altLang="zh-CN" sz="2400" dirty="0">
                <a:latin typeface="Arial" panose="020B0604020202020204" pitchFamily="34" charset="0"/>
                <a:ea typeface="微软雅黑" panose="020B0503020204020204" pitchFamily="34" charset="-122"/>
                <a:cs typeface="Arial" panose="020B0604020202020204" pitchFamily="34" charset="0"/>
              </a:rPr>
              <a:t>=270℃ </a:t>
            </a:r>
            <a:r>
              <a:rPr kumimoji="1" lang="zh-CN" altLang="en-US" sz="2400" dirty="0">
                <a:latin typeface="Arial" panose="020B0604020202020204" pitchFamily="34" charset="0"/>
                <a:ea typeface="微软雅黑" panose="020B0503020204020204" pitchFamily="34" charset="-122"/>
                <a:cs typeface="Arial" panose="020B0604020202020204" pitchFamily="34" charset="0"/>
              </a:rPr>
              <a:t>；</a:t>
            </a:r>
          </a:p>
          <a:p>
            <a:pPr eaLnBrk="1" hangingPunct="1"/>
            <a:r>
              <a:rPr kumimoji="1" lang="zh-CN" altLang="en-US" sz="2400" dirty="0">
                <a:latin typeface="Arial" panose="020B0604020202020204" pitchFamily="34" charset="0"/>
                <a:ea typeface="微软雅黑" panose="020B0503020204020204" pitchFamily="34" charset="-122"/>
                <a:cs typeface="Arial" panose="020B0604020202020204" pitchFamily="34" charset="0"/>
              </a:rPr>
              <a:t>        无规</a:t>
            </a:r>
            <a:r>
              <a:rPr kumimoji="1" lang="en-US" altLang="zh-CN" sz="2400" dirty="0">
                <a:latin typeface="Arial" panose="020B0604020202020204" pitchFamily="34" charset="0"/>
                <a:ea typeface="微软雅黑" panose="020B0503020204020204" pitchFamily="34" charset="-122"/>
                <a:cs typeface="Arial" panose="020B0604020202020204" pitchFamily="34" charset="0"/>
              </a:rPr>
              <a:t>PS</a:t>
            </a:r>
            <a:r>
              <a:rPr kumimoji="1" lang="zh-CN" altLang="en-US" sz="2400" dirty="0">
                <a:latin typeface="Arial" panose="020B0604020202020204" pitchFamily="34" charset="0"/>
                <a:ea typeface="微软雅黑" panose="020B0503020204020204" pitchFamily="34" charset="-122"/>
                <a:cs typeface="Arial" panose="020B0604020202020204" pitchFamily="34" charset="0"/>
              </a:rPr>
              <a:t>：不结晶</a:t>
            </a:r>
            <a:endParaRPr kumimoji="1" lang="en-US" altLang="zh-CN" sz="2400" dirty="0">
              <a:latin typeface="Arial" panose="020B0604020202020204" pitchFamily="34" charset="0"/>
              <a:ea typeface="微软雅黑" panose="020B0503020204020204" pitchFamily="34" charset="-122"/>
              <a:cs typeface="Arial" panose="020B0604020202020204" pitchFamily="34" charset="0"/>
            </a:endParaRPr>
          </a:p>
          <a:p>
            <a:pPr eaLnBrk="1" hangingPunct="1"/>
            <a:r>
              <a:rPr kumimoji="1" lang="zh-CN" altLang="en-US" sz="2400" dirty="0">
                <a:latin typeface="Arial" panose="020B0604020202020204" pitchFamily="34" charset="0"/>
                <a:ea typeface="微软雅黑" panose="020B0503020204020204" pitchFamily="34" charset="-122"/>
                <a:cs typeface="Arial" panose="020B0604020202020204" pitchFamily="34" charset="0"/>
              </a:rPr>
              <a:t>全同或间同的聚丙烯，结构比较规整，容易结晶，可纺丝做成纤维</a:t>
            </a:r>
          </a:p>
          <a:p>
            <a:pPr eaLnBrk="1" hangingPunct="1"/>
            <a:r>
              <a:rPr kumimoji="1" lang="zh-CN" altLang="en-US" sz="2400" dirty="0">
                <a:latin typeface="Arial" panose="020B0604020202020204" pitchFamily="34" charset="0"/>
                <a:ea typeface="微软雅黑" panose="020B0503020204020204" pitchFamily="34" charset="-122"/>
                <a:cs typeface="Arial" panose="020B0604020202020204" pitchFamily="34" charset="0"/>
              </a:rPr>
              <a:t>而无规聚丙烯却是一种橡胶状的弹性体</a:t>
            </a:r>
          </a:p>
        </p:txBody>
      </p:sp>
      <p:sp>
        <p:nvSpPr>
          <p:cNvPr id="105477" name="Rectangle 5">
            <a:extLst>
              <a:ext uri="{FF2B5EF4-FFF2-40B4-BE49-F238E27FC236}">
                <a16:creationId xmlns:a16="http://schemas.microsoft.com/office/drawing/2014/main" id="{24270DD5-AE01-448E-9998-5171FCB11294}"/>
              </a:ext>
            </a:extLst>
          </p:cNvPr>
          <p:cNvSpPr>
            <a:spLocks noChangeArrowheads="1"/>
          </p:cNvSpPr>
          <p:nvPr/>
        </p:nvSpPr>
        <p:spPr bwMode="auto">
          <a:xfrm>
            <a:off x="628650" y="1361151"/>
            <a:ext cx="7777162"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一般自由基聚合只能得到无规立构聚合物，用</a:t>
            </a:r>
            <a:r>
              <a:rPr lang="zh-CN" altLang="en-US" sz="2400" dirty="0">
                <a:solidFill>
                  <a:srgbClr val="FF0000"/>
                </a:solidFill>
                <a:latin typeface="微软雅黑" panose="020B0503020204020204" pitchFamily="34" charset="-122"/>
                <a:ea typeface="微软雅黑" panose="020B0503020204020204" pitchFamily="34" charset="-122"/>
              </a:rPr>
              <a:t>齐格勒</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纳塔催化剂</a:t>
            </a:r>
            <a:r>
              <a:rPr lang="zh-CN" altLang="en-US" sz="2400" dirty="0">
                <a:latin typeface="微软雅黑" panose="020B0503020204020204" pitchFamily="34" charset="-122"/>
                <a:ea typeface="微软雅黑" panose="020B0503020204020204" pitchFamily="34" charset="-122"/>
              </a:rPr>
              <a:t>进行定向聚合，可得到等规或全同立构聚合物。</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32AB59F-A0F7-40DE-A564-E00380506718}"/>
              </a:ext>
            </a:extLst>
          </p:cNvPr>
          <p:cNvSpPr>
            <a:spLocks noGrp="1" noChangeArrowheads="1"/>
          </p:cNvSpPr>
          <p:nvPr>
            <p:ph type="title"/>
          </p:nvPr>
        </p:nvSpPr>
        <p:spPr/>
        <p:txBody>
          <a:bodyPr/>
          <a:lstStyle/>
          <a:p>
            <a:r>
              <a:rPr lang="en-US" altLang="zh-CN" sz="3900" b="1"/>
              <a:t>1.1.2.2 </a:t>
            </a:r>
            <a:r>
              <a:rPr lang="zh-CN" altLang="en-US" b="1"/>
              <a:t>几何异构</a:t>
            </a:r>
          </a:p>
        </p:txBody>
      </p:sp>
      <p:grpSp>
        <p:nvGrpSpPr>
          <p:cNvPr id="51203" name="Group 17">
            <a:extLst>
              <a:ext uri="{FF2B5EF4-FFF2-40B4-BE49-F238E27FC236}">
                <a16:creationId xmlns:a16="http://schemas.microsoft.com/office/drawing/2014/main" id="{C5162153-D817-4803-81CF-855D0F0DB494}"/>
              </a:ext>
            </a:extLst>
          </p:cNvPr>
          <p:cNvGrpSpPr>
            <a:grpSpLocks/>
          </p:cNvGrpSpPr>
          <p:nvPr/>
        </p:nvGrpSpPr>
        <p:grpSpPr bwMode="auto">
          <a:xfrm>
            <a:off x="539750" y="1628775"/>
            <a:ext cx="4391025" cy="4627563"/>
            <a:chOff x="340" y="1026"/>
            <a:chExt cx="2766" cy="2915"/>
          </a:xfrm>
        </p:grpSpPr>
        <p:sp>
          <p:nvSpPr>
            <p:cNvPr id="51205" name="Text Box 3">
              <a:extLst>
                <a:ext uri="{FF2B5EF4-FFF2-40B4-BE49-F238E27FC236}">
                  <a16:creationId xmlns:a16="http://schemas.microsoft.com/office/drawing/2014/main" id="{E6B5E9D8-FDC8-44F7-99E8-442782D0DCF3}"/>
                </a:ext>
              </a:extLst>
            </p:cNvPr>
            <p:cNvSpPr txBox="1">
              <a:spLocks noChangeArrowheads="1"/>
            </p:cNvSpPr>
            <p:nvPr/>
          </p:nvSpPr>
          <p:spPr bwMode="blackWhite">
            <a:xfrm>
              <a:off x="340" y="1026"/>
              <a:ext cx="1815" cy="333"/>
            </a:xfrm>
            <a:prstGeom prst="rect">
              <a:avLst/>
            </a:prstGeom>
            <a:noFill/>
            <a:ln w="9525" cap="rnd">
              <a:solidFill>
                <a:schemeClr val="bg1"/>
              </a:solidFill>
              <a:prstDash val="sysDot"/>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rPr>
                <a:t>主链上有双键</a:t>
              </a:r>
            </a:p>
          </p:txBody>
        </p:sp>
        <p:grpSp>
          <p:nvGrpSpPr>
            <p:cNvPr id="51206" name="Group 9">
              <a:extLst>
                <a:ext uri="{FF2B5EF4-FFF2-40B4-BE49-F238E27FC236}">
                  <a16:creationId xmlns:a16="http://schemas.microsoft.com/office/drawing/2014/main" id="{CC2BEB50-AA7C-4249-AA56-34572889C87B}"/>
                </a:ext>
              </a:extLst>
            </p:cNvPr>
            <p:cNvGrpSpPr>
              <a:grpSpLocks/>
            </p:cNvGrpSpPr>
            <p:nvPr/>
          </p:nvGrpSpPr>
          <p:grpSpPr bwMode="auto">
            <a:xfrm>
              <a:off x="340" y="1913"/>
              <a:ext cx="2716" cy="1304"/>
              <a:chOff x="1111" y="1389"/>
              <a:chExt cx="2495" cy="1361"/>
            </a:xfrm>
          </p:grpSpPr>
          <p:sp>
            <p:nvSpPr>
              <p:cNvPr id="51212" name="Rectangle 8">
                <a:extLst>
                  <a:ext uri="{FF2B5EF4-FFF2-40B4-BE49-F238E27FC236}">
                    <a16:creationId xmlns:a16="http://schemas.microsoft.com/office/drawing/2014/main" id="{BA5FF1D7-FCBE-4835-B48F-D27FEB1857D6}"/>
                  </a:ext>
                </a:extLst>
              </p:cNvPr>
              <p:cNvSpPr>
                <a:spLocks noChangeArrowheads="1"/>
              </p:cNvSpPr>
              <p:nvPr/>
            </p:nvSpPr>
            <p:spPr bwMode="auto">
              <a:xfrm>
                <a:off x="1111" y="1389"/>
                <a:ext cx="2495" cy="1361"/>
              </a:xfrm>
              <a:prstGeom prst="rect">
                <a:avLst/>
              </a:prstGeom>
              <a:solidFill>
                <a:schemeClr val="bg2"/>
              </a:solidFill>
              <a:ln w="317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51213" name="Object 6">
                <a:extLst>
                  <a:ext uri="{FF2B5EF4-FFF2-40B4-BE49-F238E27FC236}">
                    <a16:creationId xmlns:a16="http://schemas.microsoft.com/office/drawing/2014/main" id="{B9171A98-ABD4-40CC-9566-435B879689F9}"/>
                  </a:ext>
                </a:extLst>
              </p:cNvPr>
              <p:cNvGraphicFramePr>
                <a:graphicFrameLocks noChangeAspect="1"/>
              </p:cNvGraphicFramePr>
              <p:nvPr/>
            </p:nvGraphicFramePr>
            <p:xfrm>
              <a:off x="1156" y="1480"/>
              <a:ext cx="2314" cy="1184"/>
            </p:xfrm>
            <a:graphic>
              <a:graphicData uri="http://schemas.openxmlformats.org/presentationml/2006/ole">
                <mc:AlternateContent xmlns:mc="http://schemas.openxmlformats.org/markup-compatibility/2006">
                  <mc:Choice xmlns:v="urn:schemas-microsoft-com:vml" Requires="v">
                    <p:oleObj spid="_x0000_s51340" name="CS ChemDraw Drawing" r:id="rId4" imgW="2607564" imgH="1335024" progId="ChemDraw.Document.6.0">
                      <p:embed/>
                    </p:oleObj>
                  </mc:Choice>
                  <mc:Fallback>
                    <p:oleObj name="CS ChemDraw Drawing" r:id="rId4" imgW="2607564" imgH="1335024" progId="ChemDraw.Document.6.0">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 y="1480"/>
                            <a:ext cx="2314" cy="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1207" name="Line 10">
              <a:extLst>
                <a:ext uri="{FF2B5EF4-FFF2-40B4-BE49-F238E27FC236}">
                  <a16:creationId xmlns:a16="http://schemas.microsoft.com/office/drawing/2014/main" id="{6A6244E2-EE2B-44DC-871A-159F1EBD72B4}"/>
                </a:ext>
              </a:extLst>
            </p:cNvPr>
            <p:cNvSpPr>
              <a:spLocks noChangeShapeType="1"/>
            </p:cNvSpPr>
            <p:nvPr/>
          </p:nvSpPr>
          <p:spPr bwMode="auto">
            <a:xfrm flipV="1">
              <a:off x="1020" y="1480"/>
              <a:ext cx="1496" cy="544"/>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8" name="Line 11">
              <a:extLst>
                <a:ext uri="{FF2B5EF4-FFF2-40B4-BE49-F238E27FC236}">
                  <a16:creationId xmlns:a16="http://schemas.microsoft.com/office/drawing/2014/main" id="{D7C3DD16-72B8-49C9-A1CB-7A7FC170B74D}"/>
                </a:ext>
              </a:extLst>
            </p:cNvPr>
            <p:cNvSpPr>
              <a:spLocks noChangeShapeType="1"/>
            </p:cNvSpPr>
            <p:nvPr/>
          </p:nvSpPr>
          <p:spPr bwMode="auto">
            <a:xfrm flipV="1">
              <a:off x="2517" y="1616"/>
              <a:ext cx="227" cy="499"/>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9" name="Text Box 12">
              <a:extLst>
                <a:ext uri="{FF2B5EF4-FFF2-40B4-BE49-F238E27FC236}">
                  <a16:creationId xmlns:a16="http://schemas.microsoft.com/office/drawing/2014/main" id="{16902F92-ED89-488C-AD9B-39BD77740414}"/>
                </a:ext>
              </a:extLst>
            </p:cNvPr>
            <p:cNvSpPr txBox="1">
              <a:spLocks noChangeArrowheads="1"/>
            </p:cNvSpPr>
            <p:nvPr/>
          </p:nvSpPr>
          <p:spPr bwMode="auto">
            <a:xfrm>
              <a:off x="2562" y="1207"/>
              <a:ext cx="544" cy="375"/>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3200">
                  <a:latin typeface="Symbol" panose="05050102010706020507" pitchFamily="18" charset="2"/>
                  <a:ea typeface="宋体" panose="02010600030101010101" pitchFamily="2" charset="-122"/>
                </a:rPr>
                <a:t>p</a:t>
              </a:r>
              <a:r>
                <a:rPr lang="zh-CN" altLang="en-US" sz="2400">
                  <a:latin typeface="Symbol" panose="05050102010706020507" pitchFamily="18" charset="2"/>
                  <a:ea typeface="宋体" panose="02010600030101010101" pitchFamily="2" charset="-122"/>
                </a:rPr>
                <a:t>键</a:t>
              </a:r>
            </a:p>
          </p:txBody>
        </p:sp>
        <p:sp>
          <p:nvSpPr>
            <p:cNvPr id="51210" name="Line 13">
              <a:extLst>
                <a:ext uri="{FF2B5EF4-FFF2-40B4-BE49-F238E27FC236}">
                  <a16:creationId xmlns:a16="http://schemas.microsoft.com/office/drawing/2014/main" id="{BEB3051D-3209-4B20-8623-44520DE0AE62}"/>
                </a:ext>
              </a:extLst>
            </p:cNvPr>
            <p:cNvSpPr>
              <a:spLocks noChangeShapeType="1"/>
            </p:cNvSpPr>
            <p:nvPr/>
          </p:nvSpPr>
          <p:spPr bwMode="auto">
            <a:xfrm>
              <a:off x="1927" y="2840"/>
              <a:ext cx="589" cy="726"/>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11" name="Text Box 14">
              <a:extLst>
                <a:ext uri="{FF2B5EF4-FFF2-40B4-BE49-F238E27FC236}">
                  <a16:creationId xmlns:a16="http://schemas.microsoft.com/office/drawing/2014/main" id="{1B9F51B8-9A85-4BE0-A099-48A4749C884A}"/>
                </a:ext>
              </a:extLst>
            </p:cNvPr>
            <p:cNvSpPr txBox="1">
              <a:spLocks noChangeArrowheads="1"/>
            </p:cNvSpPr>
            <p:nvPr/>
          </p:nvSpPr>
          <p:spPr bwMode="auto">
            <a:xfrm>
              <a:off x="2517" y="3566"/>
              <a:ext cx="499" cy="375"/>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3200">
                  <a:latin typeface="Symbol" panose="05050102010706020507" pitchFamily="18" charset="2"/>
                  <a:ea typeface="宋体" panose="02010600030101010101" pitchFamily="2" charset="-122"/>
                </a:rPr>
                <a:t>s</a:t>
              </a:r>
              <a:r>
                <a:rPr lang="zh-CN" altLang="en-US" sz="2400">
                  <a:latin typeface="Symbol" panose="05050102010706020507" pitchFamily="18" charset="2"/>
                  <a:ea typeface="宋体" panose="02010600030101010101" pitchFamily="2" charset="-122"/>
                </a:rPr>
                <a:t>键</a:t>
              </a:r>
            </a:p>
          </p:txBody>
        </p:sp>
      </p:grpSp>
      <p:sp>
        <p:nvSpPr>
          <p:cNvPr id="51204" name="Text Box 16">
            <a:extLst>
              <a:ext uri="{FF2B5EF4-FFF2-40B4-BE49-F238E27FC236}">
                <a16:creationId xmlns:a16="http://schemas.microsoft.com/office/drawing/2014/main" id="{04E320EB-913C-4B80-AFC0-599BF47CE846}"/>
              </a:ext>
            </a:extLst>
          </p:cNvPr>
          <p:cNvSpPr txBox="1">
            <a:spLocks noChangeArrowheads="1"/>
          </p:cNvSpPr>
          <p:nvPr/>
        </p:nvSpPr>
        <p:spPr bwMode="auto">
          <a:xfrm>
            <a:off x="5888854" y="1340768"/>
            <a:ext cx="2808288"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600" dirty="0">
                <a:latin typeface="微软雅黑" panose="020B0503020204020204" pitchFamily="34" charset="-122"/>
                <a:ea typeface="微软雅黑" panose="020B0503020204020204" pitchFamily="34" charset="-122"/>
              </a:rPr>
              <a:t>    </a:t>
            </a:r>
            <a:r>
              <a:rPr kumimoji="1" lang="zh-CN" altLang="en-US" sz="2600" dirty="0">
                <a:latin typeface="微软雅黑" panose="020B0503020204020204" pitchFamily="34" charset="-122"/>
                <a:ea typeface="微软雅黑" panose="020B0503020204020204" pitchFamily="34" charset="-122"/>
              </a:rPr>
              <a:t>由于主链双键的碳原子上的取代基不能绕双键旋转，当组成双键的两个碳原子同时被两个不同的原子或基团取代时，即可形成顺式、反式两种构型，它们称作</a:t>
            </a:r>
            <a:r>
              <a:rPr kumimoji="1" lang="zh-CN" altLang="en-US" sz="2600" dirty="0">
                <a:solidFill>
                  <a:srgbClr val="3333FF"/>
                </a:solidFill>
                <a:latin typeface="微软雅黑" panose="020B0503020204020204" pitchFamily="34" charset="-122"/>
                <a:ea typeface="微软雅黑" panose="020B0503020204020204" pitchFamily="34" charset="-122"/>
              </a:rPr>
              <a:t>几何异构体</a:t>
            </a:r>
            <a:r>
              <a:rPr kumimoji="1" lang="zh-CN" altLang="en-US" sz="2600" dirty="0">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3A7986B-80B6-419C-9267-63FB8F878B11}"/>
              </a:ext>
            </a:extLst>
          </p:cNvPr>
          <p:cNvSpPr>
            <a:spLocks noGrp="1" noChangeArrowheads="1"/>
          </p:cNvSpPr>
          <p:nvPr>
            <p:ph type="title"/>
          </p:nvPr>
        </p:nvSpPr>
        <p:spPr>
          <a:xfrm>
            <a:off x="539750" y="692150"/>
            <a:ext cx="7010400" cy="811213"/>
          </a:xfrm>
          <a:solidFill>
            <a:schemeClr val="bg1"/>
          </a:solidFill>
        </p:spPr>
        <p:txBody>
          <a:bodyPr/>
          <a:lstStyle/>
          <a:p>
            <a:r>
              <a:rPr lang="en-US" altLang="zh-CN" b="1"/>
              <a:t>Poly(1,4-butadiene)   </a:t>
            </a:r>
            <a:r>
              <a:rPr lang="zh-CN" altLang="en-US" b="1"/>
              <a:t>聚</a:t>
            </a:r>
            <a:r>
              <a:rPr lang="en-US" altLang="zh-CN" b="1"/>
              <a:t>1</a:t>
            </a:r>
            <a:r>
              <a:rPr lang="zh-CN" altLang="en-US" b="1"/>
              <a:t>，</a:t>
            </a:r>
            <a:r>
              <a:rPr lang="en-US" altLang="zh-CN" b="1"/>
              <a:t>4-</a:t>
            </a:r>
            <a:r>
              <a:rPr lang="zh-CN" altLang="en-US" b="1"/>
              <a:t>丁二烯</a:t>
            </a:r>
          </a:p>
        </p:txBody>
      </p:sp>
      <p:sp>
        <p:nvSpPr>
          <p:cNvPr id="53251" name="Text Box 3">
            <a:extLst>
              <a:ext uri="{FF2B5EF4-FFF2-40B4-BE49-F238E27FC236}">
                <a16:creationId xmlns:a16="http://schemas.microsoft.com/office/drawing/2014/main" id="{8CB810CD-F49E-40EC-BC3E-456EB6E75A0F}"/>
              </a:ext>
            </a:extLst>
          </p:cNvPr>
          <p:cNvSpPr txBox="1">
            <a:spLocks noChangeArrowheads="1"/>
          </p:cNvSpPr>
          <p:nvPr/>
        </p:nvSpPr>
        <p:spPr bwMode="blackWhite">
          <a:xfrm>
            <a:off x="684213" y="1628775"/>
            <a:ext cx="2179637" cy="650875"/>
          </a:xfrm>
          <a:prstGeom prst="rect">
            <a:avLst/>
          </a:prstGeom>
          <a:gradFill rotWithShape="0">
            <a:gsLst>
              <a:gs pos="0">
                <a:schemeClr val="bg1"/>
              </a:gs>
              <a:gs pos="100000">
                <a:srgbClr val="3366FF"/>
              </a:gs>
            </a:gsLst>
            <a:path path="shape">
              <a:fillToRect l="50000" t="50000" r="50000" b="50000"/>
            </a:path>
          </a:gradFill>
          <a:ln w="9525" cap="rnd">
            <a:solidFill>
              <a:schemeClr val="bg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600">
                <a:latin typeface="Times New Roman" panose="02020603050405020304" pitchFamily="18" charset="0"/>
                <a:ea typeface="宋体" panose="02010600030101010101" pitchFamily="2" charset="-122"/>
              </a:rPr>
              <a:t>cis-</a:t>
            </a:r>
            <a:r>
              <a:rPr lang="zh-CN" altLang="en-US" sz="3600">
                <a:latin typeface="Times New Roman" panose="02020603050405020304" pitchFamily="18" charset="0"/>
                <a:ea typeface="宋体" panose="02010600030101010101" pitchFamily="2" charset="-122"/>
              </a:rPr>
              <a:t>顺式</a:t>
            </a:r>
          </a:p>
        </p:txBody>
      </p:sp>
      <p:sp>
        <p:nvSpPr>
          <p:cNvPr id="53252" name="Text Box 4">
            <a:extLst>
              <a:ext uri="{FF2B5EF4-FFF2-40B4-BE49-F238E27FC236}">
                <a16:creationId xmlns:a16="http://schemas.microsoft.com/office/drawing/2014/main" id="{EA26B578-3257-43F0-9F59-073B87600D9C}"/>
              </a:ext>
            </a:extLst>
          </p:cNvPr>
          <p:cNvSpPr txBox="1">
            <a:spLocks noChangeArrowheads="1"/>
          </p:cNvSpPr>
          <p:nvPr/>
        </p:nvSpPr>
        <p:spPr bwMode="blackWhite">
          <a:xfrm>
            <a:off x="611188" y="3141663"/>
            <a:ext cx="2320925" cy="650875"/>
          </a:xfrm>
          <a:prstGeom prst="rect">
            <a:avLst/>
          </a:prstGeom>
          <a:gradFill rotWithShape="0">
            <a:gsLst>
              <a:gs pos="0">
                <a:schemeClr val="bg1"/>
              </a:gs>
              <a:gs pos="100000">
                <a:srgbClr val="3366FF"/>
              </a:gs>
            </a:gsLst>
            <a:path path="shape">
              <a:fillToRect l="50000" t="50000" r="50000" b="50000"/>
            </a:path>
          </a:gradFill>
          <a:ln w="9525" cap="rnd">
            <a:solidFill>
              <a:schemeClr val="bg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600">
                <a:latin typeface="Times New Roman" panose="02020603050405020304" pitchFamily="18" charset="0"/>
                <a:ea typeface="宋体" panose="02010600030101010101" pitchFamily="2" charset="-122"/>
              </a:rPr>
              <a:t>trans-</a:t>
            </a:r>
            <a:r>
              <a:rPr lang="zh-CN" altLang="en-US" sz="3600">
                <a:latin typeface="Times New Roman" panose="02020603050405020304" pitchFamily="18" charset="0"/>
                <a:ea typeface="宋体" panose="02010600030101010101" pitchFamily="2" charset="-122"/>
              </a:rPr>
              <a:t>反式</a:t>
            </a:r>
          </a:p>
        </p:txBody>
      </p:sp>
      <p:grpSp>
        <p:nvGrpSpPr>
          <p:cNvPr id="53253" name="Group 13">
            <a:extLst>
              <a:ext uri="{FF2B5EF4-FFF2-40B4-BE49-F238E27FC236}">
                <a16:creationId xmlns:a16="http://schemas.microsoft.com/office/drawing/2014/main" id="{ACFDA5AD-72CB-42DF-9879-6E9EE3199A43}"/>
              </a:ext>
            </a:extLst>
          </p:cNvPr>
          <p:cNvGrpSpPr>
            <a:grpSpLocks/>
          </p:cNvGrpSpPr>
          <p:nvPr/>
        </p:nvGrpSpPr>
        <p:grpSpPr bwMode="auto">
          <a:xfrm>
            <a:off x="3059113" y="1628775"/>
            <a:ext cx="5616575" cy="2232025"/>
            <a:chOff x="1927" y="1253"/>
            <a:chExt cx="3538" cy="1406"/>
          </a:xfrm>
        </p:grpSpPr>
        <p:sp>
          <p:nvSpPr>
            <p:cNvPr id="53261" name="Rectangle 12">
              <a:extLst>
                <a:ext uri="{FF2B5EF4-FFF2-40B4-BE49-F238E27FC236}">
                  <a16:creationId xmlns:a16="http://schemas.microsoft.com/office/drawing/2014/main" id="{5B74D347-D365-4650-BD5E-628294003094}"/>
                </a:ext>
              </a:extLst>
            </p:cNvPr>
            <p:cNvSpPr>
              <a:spLocks noChangeArrowheads="1"/>
            </p:cNvSpPr>
            <p:nvPr/>
          </p:nvSpPr>
          <p:spPr bwMode="auto">
            <a:xfrm>
              <a:off x="1927" y="1253"/>
              <a:ext cx="3538" cy="1406"/>
            </a:xfrm>
            <a:prstGeom prst="rect">
              <a:avLst/>
            </a:prstGeom>
            <a:solidFill>
              <a:srgbClr val="CCFFFF"/>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53262" name="Object 10">
              <a:extLst>
                <a:ext uri="{FF2B5EF4-FFF2-40B4-BE49-F238E27FC236}">
                  <a16:creationId xmlns:a16="http://schemas.microsoft.com/office/drawing/2014/main" id="{4AC30368-E207-4CF8-B161-066B9E4C23D8}"/>
                </a:ext>
              </a:extLst>
            </p:cNvPr>
            <p:cNvGraphicFramePr>
              <a:graphicFrameLocks noChangeAspect="1"/>
            </p:cNvGraphicFramePr>
            <p:nvPr/>
          </p:nvGraphicFramePr>
          <p:xfrm>
            <a:off x="2018" y="1389"/>
            <a:ext cx="3311" cy="1113"/>
          </p:xfrm>
          <a:graphic>
            <a:graphicData uri="http://schemas.openxmlformats.org/presentationml/2006/ole">
              <mc:AlternateContent xmlns:mc="http://schemas.openxmlformats.org/markup-compatibility/2006">
                <mc:Choice xmlns:v="urn:schemas-microsoft-com:vml" Requires="v">
                  <p:oleObj spid="_x0000_s53389" name="CS ChemDraw Drawing" r:id="rId4" imgW="3511296" imgH="1179576" progId="ChemDraw.Document.6.0">
                    <p:embed/>
                  </p:oleObj>
                </mc:Choice>
                <mc:Fallback>
                  <p:oleObj name="CS ChemDraw Drawing" r:id="rId4" imgW="3511296" imgH="1179576" progId="ChemDraw.Document.6.0">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 y="1389"/>
                          <a:ext cx="3311" cy="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53254" name="Picture 16">
            <a:extLst>
              <a:ext uri="{FF2B5EF4-FFF2-40B4-BE49-F238E27FC236}">
                <a16:creationId xmlns:a16="http://schemas.microsoft.com/office/drawing/2014/main" id="{CA320F48-BEB0-4A9B-958E-7851E479C4F7}"/>
              </a:ext>
            </a:extLst>
          </p:cNvPr>
          <p:cNvPicPr>
            <a:picLocks noChangeAspect="1" noChangeArrowheads="1"/>
          </p:cNvPicPr>
          <p:nvPr/>
        </p:nvPicPr>
        <p:blipFill>
          <a:blip r:embed="rId6">
            <a:lum bright="-10000" contrast="-8000"/>
            <a:extLst>
              <a:ext uri="{28A0092B-C50C-407E-A947-70E740481C1C}">
                <a14:useLocalDpi xmlns:a14="http://schemas.microsoft.com/office/drawing/2010/main" val="0"/>
              </a:ext>
            </a:extLst>
          </a:blip>
          <a:srcRect/>
          <a:stretch>
            <a:fillRect/>
          </a:stretch>
        </p:blipFill>
        <p:spPr bwMode="auto">
          <a:xfrm>
            <a:off x="684213" y="4365625"/>
            <a:ext cx="3867150"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5" name="Picture 17">
            <a:extLst>
              <a:ext uri="{FF2B5EF4-FFF2-40B4-BE49-F238E27FC236}">
                <a16:creationId xmlns:a16="http://schemas.microsoft.com/office/drawing/2014/main" id="{143900DC-BD2D-4031-AB11-C04E23B9702A}"/>
              </a:ext>
            </a:extLst>
          </p:cNvPr>
          <p:cNvPicPr>
            <a:picLocks noChangeAspect="1" noChangeArrowheads="1"/>
          </p:cNvPicPr>
          <p:nvPr/>
        </p:nvPicPr>
        <p:blipFill>
          <a:blip r:embed="rId7">
            <a:lum bright="-2000" contrast="-2000"/>
            <a:extLst>
              <a:ext uri="{28A0092B-C50C-407E-A947-70E740481C1C}">
                <a14:useLocalDpi xmlns:a14="http://schemas.microsoft.com/office/drawing/2010/main" val="0"/>
              </a:ext>
            </a:extLst>
          </a:blip>
          <a:srcRect/>
          <a:stretch>
            <a:fillRect/>
          </a:stretch>
        </p:blipFill>
        <p:spPr bwMode="blackWhite">
          <a:xfrm>
            <a:off x="5003800" y="4221163"/>
            <a:ext cx="3935413" cy="2386012"/>
          </a:xfrm>
          <a:prstGeom prst="rect">
            <a:avLst/>
          </a:prstGeom>
          <a:solidFill>
            <a:schemeClr val="bg1"/>
          </a:soli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10" name="Rectangle 18">
            <a:extLst>
              <a:ext uri="{FF2B5EF4-FFF2-40B4-BE49-F238E27FC236}">
                <a16:creationId xmlns:a16="http://schemas.microsoft.com/office/drawing/2014/main" id="{4B3C10AE-503F-4937-83F2-1B8D4BD586FB}"/>
              </a:ext>
            </a:extLst>
          </p:cNvPr>
          <p:cNvSpPr>
            <a:spLocks noChangeArrowheads="1"/>
          </p:cNvSpPr>
          <p:nvPr/>
        </p:nvSpPr>
        <p:spPr bwMode="auto">
          <a:xfrm>
            <a:off x="684213" y="2223269"/>
            <a:ext cx="20875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双键上基团在双键一侧的为顺式</a:t>
            </a:r>
          </a:p>
        </p:txBody>
      </p:sp>
      <p:sp>
        <p:nvSpPr>
          <p:cNvPr id="53257" name="Rectangle 19">
            <a:extLst>
              <a:ext uri="{FF2B5EF4-FFF2-40B4-BE49-F238E27FC236}">
                <a16:creationId xmlns:a16="http://schemas.microsoft.com/office/drawing/2014/main" id="{AC2BF767-4BCD-476C-A791-41F0376152C4}"/>
              </a:ext>
            </a:extLst>
          </p:cNvPr>
          <p:cNvSpPr>
            <a:spLocks noChangeArrowheads="1"/>
          </p:cNvSpPr>
          <p:nvPr/>
        </p:nvSpPr>
        <p:spPr bwMode="auto">
          <a:xfrm>
            <a:off x="971550" y="2420938"/>
            <a:ext cx="151288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53258" name="Rectangle 20">
            <a:extLst>
              <a:ext uri="{FF2B5EF4-FFF2-40B4-BE49-F238E27FC236}">
                <a16:creationId xmlns:a16="http://schemas.microsoft.com/office/drawing/2014/main" id="{EAD6C001-6F0E-4B1F-B867-C2565EDFD5E3}"/>
              </a:ext>
            </a:extLst>
          </p:cNvPr>
          <p:cNvSpPr>
            <a:spLocks noChangeArrowheads="1"/>
          </p:cNvSpPr>
          <p:nvPr/>
        </p:nvSpPr>
        <p:spPr bwMode="auto">
          <a:xfrm>
            <a:off x="2268538" y="4365625"/>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53259" name="Rectangle 23">
            <a:extLst>
              <a:ext uri="{FF2B5EF4-FFF2-40B4-BE49-F238E27FC236}">
                <a16:creationId xmlns:a16="http://schemas.microsoft.com/office/drawing/2014/main" id="{CF7102A9-E444-4977-B3CF-40282F447109}"/>
              </a:ext>
            </a:extLst>
          </p:cNvPr>
          <p:cNvSpPr>
            <a:spLocks noChangeArrowheads="1"/>
          </p:cNvSpPr>
          <p:nvPr/>
        </p:nvSpPr>
        <p:spPr bwMode="auto">
          <a:xfrm>
            <a:off x="4572000" y="5876925"/>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33817" name="Rectangle 25">
            <a:extLst>
              <a:ext uri="{FF2B5EF4-FFF2-40B4-BE49-F238E27FC236}">
                <a16:creationId xmlns:a16="http://schemas.microsoft.com/office/drawing/2014/main" id="{E246B985-949B-4786-99AA-48FECE90C491}"/>
              </a:ext>
            </a:extLst>
          </p:cNvPr>
          <p:cNvSpPr>
            <a:spLocks noChangeArrowheads="1"/>
          </p:cNvSpPr>
          <p:nvPr/>
        </p:nvSpPr>
        <p:spPr bwMode="auto">
          <a:xfrm>
            <a:off x="755650" y="3860800"/>
            <a:ext cx="2159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双键上基团在双键两侧的为反式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5">
            <a:extLst>
              <a:ext uri="{FF2B5EF4-FFF2-40B4-BE49-F238E27FC236}">
                <a16:creationId xmlns:a16="http://schemas.microsoft.com/office/drawing/2014/main" id="{3E8D859F-052E-40D3-AFB0-83E672CC188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72D9F68E-EE27-4E51-9A9F-4EDA88604CEA}" type="slidenum">
              <a:rPr lang="zh-CN" altLang="zh-CN" smtClean="0"/>
              <a:pPr/>
              <a:t>5</a:t>
            </a:fld>
            <a:endParaRPr lang="zh-CN" altLang="zh-CN"/>
          </a:p>
        </p:txBody>
      </p:sp>
      <p:sp>
        <p:nvSpPr>
          <p:cNvPr id="8194" name="Rectangle 2">
            <a:extLst>
              <a:ext uri="{FF2B5EF4-FFF2-40B4-BE49-F238E27FC236}">
                <a16:creationId xmlns:a16="http://schemas.microsoft.com/office/drawing/2014/main" id="{8F85A598-213E-4F35-BE60-93C74AFB48E7}"/>
              </a:ext>
            </a:extLst>
          </p:cNvPr>
          <p:cNvSpPr>
            <a:spLocks noGrp="1" noRot="1" noChangeArrowheads="1"/>
          </p:cNvSpPr>
          <p:nvPr>
            <p:ph type="title"/>
          </p:nvPr>
        </p:nvSpPr>
        <p:spPr/>
        <p:txBody>
          <a:bodyPr/>
          <a:lstStyle/>
          <a:p>
            <a:r>
              <a:rPr lang="zh-CN" altLang="en-US"/>
              <a:t>教学要求</a:t>
            </a:r>
          </a:p>
        </p:txBody>
      </p:sp>
      <p:sp>
        <p:nvSpPr>
          <p:cNvPr id="8195" name="Rectangle 3">
            <a:extLst>
              <a:ext uri="{FF2B5EF4-FFF2-40B4-BE49-F238E27FC236}">
                <a16:creationId xmlns:a16="http://schemas.microsoft.com/office/drawing/2014/main" id="{C1A770C8-DF00-45AE-AAF8-A39D477842F1}"/>
              </a:ext>
            </a:extLst>
          </p:cNvPr>
          <p:cNvSpPr>
            <a:spLocks noGrp="1" noRot="1" noChangeArrowheads="1"/>
          </p:cNvSpPr>
          <p:nvPr>
            <p:ph idx="1"/>
          </p:nvPr>
        </p:nvSpPr>
        <p:spPr/>
        <p:txBody>
          <a:bodyPr/>
          <a:lstStyle/>
          <a:p>
            <a:r>
              <a:rPr lang="zh-CN" altLang="en-US" b="1"/>
              <a:t>本课程的教学与学习要侧重于</a:t>
            </a:r>
            <a:r>
              <a:rPr lang="zh-CN" altLang="en-US" b="1">
                <a:solidFill>
                  <a:srgbClr val="FF0000"/>
                </a:solidFill>
              </a:rPr>
              <a:t>准确理解</a:t>
            </a:r>
            <a:r>
              <a:rPr lang="zh-CN" altLang="en-US" b="1"/>
              <a:t>高分子物理的</a:t>
            </a:r>
            <a:r>
              <a:rPr lang="zh-CN" altLang="en-US" b="1">
                <a:solidFill>
                  <a:srgbClr val="FF0000"/>
                </a:solidFill>
              </a:rPr>
              <a:t>基本概念和基本规律</a:t>
            </a:r>
            <a:r>
              <a:rPr lang="zh-CN" altLang="en-US" b="1"/>
              <a:t>；</a:t>
            </a:r>
            <a:r>
              <a:rPr lang="zh-CN" altLang="en-US" b="1">
                <a:solidFill>
                  <a:srgbClr val="FF0000"/>
                </a:solidFill>
              </a:rPr>
              <a:t>掌握高聚物结构和性能之间的关系</a:t>
            </a:r>
            <a:r>
              <a:rPr lang="zh-CN" altLang="en-US" b="1"/>
              <a:t>；对重要的公式要会推导，明确这些公式的物理意义，结合课后的习题练习和专业实验加深对高分子物理的理解，使学生能顺利学习后续的专业课，提高自学与更新本专业知识的能力。</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a:extLst>
              <a:ext uri="{FF2B5EF4-FFF2-40B4-BE49-F238E27FC236}">
                <a16:creationId xmlns:a16="http://schemas.microsoft.com/office/drawing/2014/main" id="{BA692960-1283-4967-A74F-A7E58FAC4AC3}"/>
              </a:ext>
            </a:extLst>
          </p:cNvPr>
          <p:cNvSpPr>
            <a:spLocks noGrp="1"/>
          </p:cNvSpPr>
          <p:nvPr>
            <p:ph type="sldNum" sz="quarter" idx="12"/>
          </p:nvPr>
        </p:nvSpPr>
        <p:spPr/>
        <p:txBody>
          <a:bodyPr/>
          <a:lstStyle/>
          <a:p>
            <a:pPr>
              <a:defRPr/>
            </a:pPr>
            <a:fld id="{687670C2-F219-448A-9068-D48CB16B7D66}" type="slidenum">
              <a:rPr lang="en-US" altLang="zh-CN"/>
              <a:pPr>
                <a:defRPr/>
              </a:pPr>
              <a:t>50</a:t>
            </a:fld>
            <a:endParaRPr lang="en-US" altLang="zh-CN"/>
          </a:p>
        </p:txBody>
      </p:sp>
      <p:sp>
        <p:nvSpPr>
          <p:cNvPr id="191490" name="Rectangle 2">
            <a:extLst>
              <a:ext uri="{FF2B5EF4-FFF2-40B4-BE49-F238E27FC236}">
                <a16:creationId xmlns:a16="http://schemas.microsoft.com/office/drawing/2014/main" id="{2627B362-17CB-42EE-A194-C25B560FC19F}"/>
              </a:ext>
            </a:extLst>
          </p:cNvPr>
          <p:cNvSpPr>
            <a:spLocks noChangeArrowheads="1"/>
          </p:cNvSpPr>
          <p:nvPr/>
        </p:nvSpPr>
        <p:spPr bwMode="auto">
          <a:xfrm>
            <a:off x="611560" y="376360"/>
            <a:ext cx="1800225" cy="685800"/>
          </a:xfrm>
          <a:prstGeom prst="rect">
            <a:avLst/>
          </a:prstGeom>
          <a:noFill/>
          <a:ln>
            <a:noFill/>
          </a:ln>
          <a:extLst>
            <a:ext uri="{909E8E84-426E-40DD-AFC4-6F175D3DCCD1}">
              <a14:hiddenFill xmlns:a14="http://schemas.microsoft.com/office/drawing/2010/main">
                <a:gradFill rotWithShape="0">
                  <a:gsLst>
                    <a:gs pos="0">
                      <a:srgbClr val="FFFFFF"/>
                    </a:gs>
                    <a:gs pos="100000">
                      <a:srgbClr val="FFFF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bg2"/>
              </a:buClr>
              <a:buSzPct val="75000"/>
              <a:buFont typeface="Wingdings" panose="05000000000000000000" pitchFamily="2" charset="2"/>
              <a:buNone/>
            </a:pPr>
            <a:r>
              <a:rPr lang="zh-CN" altLang="en-US" sz="4400" dirty="0">
                <a:latin typeface="+mj-ea"/>
                <a:ea typeface="+mj-ea"/>
              </a:rPr>
              <a:t>举例</a:t>
            </a:r>
          </a:p>
          <a:p>
            <a:pPr algn="ctr" eaLnBrk="1" hangingPunct="1">
              <a:spcBef>
                <a:spcPct val="20000"/>
              </a:spcBef>
              <a:buClr>
                <a:schemeClr val="bg2"/>
              </a:buClr>
              <a:buSzPct val="75000"/>
              <a:buFont typeface="Wingdings" panose="05000000000000000000" pitchFamily="2" charset="2"/>
              <a:buNone/>
            </a:pPr>
            <a:endParaRPr lang="en-US" altLang="zh-CN" sz="4400" dirty="0">
              <a:latin typeface="+mj-ea"/>
              <a:ea typeface="+mj-ea"/>
            </a:endParaRPr>
          </a:p>
        </p:txBody>
      </p:sp>
      <p:sp>
        <p:nvSpPr>
          <p:cNvPr id="55300" name="Text Box 3">
            <a:extLst>
              <a:ext uri="{FF2B5EF4-FFF2-40B4-BE49-F238E27FC236}">
                <a16:creationId xmlns:a16="http://schemas.microsoft.com/office/drawing/2014/main" id="{DCC2E81F-961B-4B1A-A113-1E237B21F034}"/>
              </a:ext>
            </a:extLst>
          </p:cNvPr>
          <p:cNvSpPr txBox="1">
            <a:spLocks noChangeArrowheads="1"/>
          </p:cNvSpPr>
          <p:nvPr/>
        </p:nvSpPr>
        <p:spPr bwMode="auto">
          <a:xfrm>
            <a:off x="467544" y="5655708"/>
            <a:ext cx="8424862" cy="8331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dirty="0">
                <a:latin typeface="Arial" panose="020B0604020202020204" pitchFamily="34" charset="0"/>
                <a:ea typeface="微软雅黑" panose="020B0503020204020204" pitchFamily="34" charset="-122"/>
                <a:cs typeface="Arial" panose="020B0604020202020204" pitchFamily="34" charset="0"/>
              </a:rPr>
              <a:t>1,4-</a:t>
            </a:r>
            <a:r>
              <a:rPr lang="zh-CN" altLang="en-US" sz="2400" dirty="0">
                <a:latin typeface="Arial" panose="020B0604020202020204" pitchFamily="34" charset="0"/>
                <a:ea typeface="微软雅黑" panose="020B0503020204020204" pitchFamily="34" charset="-122"/>
                <a:cs typeface="Arial" panose="020B0604020202020204" pitchFamily="34" charset="0"/>
              </a:rPr>
              <a:t>顺式</a:t>
            </a:r>
            <a:r>
              <a:rPr lang="en-US" altLang="zh-CN" sz="2400" dirty="0">
                <a:latin typeface="Arial" panose="020B0604020202020204" pitchFamily="34" charset="0"/>
                <a:ea typeface="微软雅黑" panose="020B0503020204020204" pitchFamily="34" charset="-122"/>
                <a:cs typeface="Arial" panose="020B0604020202020204" pitchFamily="34" charset="0"/>
              </a:rPr>
              <a:t>-</a:t>
            </a:r>
            <a:r>
              <a:rPr lang="zh-CN" altLang="en-US" sz="2400" dirty="0">
                <a:latin typeface="Arial" panose="020B0604020202020204" pitchFamily="34" charset="0"/>
                <a:ea typeface="微软雅黑" panose="020B0503020204020204" pitchFamily="34" charset="-122"/>
                <a:cs typeface="Arial" panose="020B0604020202020204" pitchFamily="34" charset="0"/>
              </a:rPr>
              <a:t>异戊二烯占</a:t>
            </a:r>
            <a:r>
              <a:rPr lang="en-US" altLang="zh-CN" sz="2400" dirty="0">
                <a:latin typeface="Arial" panose="020B0604020202020204" pitchFamily="34" charset="0"/>
                <a:ea typeface="微软雅黑" panose="020B0503020204020204" pitchFamily="34" charset="-122"/>
                <a:cs typeface="Arial" panose="020B0604020202020204" pitchFamily="34" charset="0"/>
              </a:rPr>
              <a:t>98%</a:t>
            </a:r>
            <a:r>
              <a:rPr lang="zh-CN" altLang="en-US" sz="2400" dirty="0">
                <a:latin typeface="Arial" panose="020B0604020202020204" pitchFamily="34" charset="0"/>
                <a:ea typeface="微软雅黑" panose="020B0503020204020204" pitchFamily="34" charset="-122"/>
                <a:cs typeface="Arial" panose="020B0604020202020204" pitchFamily="34" charset="0"/>
              </a:rPr>
              <a:t>的天然橡胶</a:t>
            </a:r>
            <a:r>
              <a:rPr lang="en-US" altLang="zh-CN" sz="2400" dirty="0" err="1">
                <a:latin typeface="Arial" panose="020B0604020202020204" pitchFamily="34" charset="0"/>
                <a:ea typeface="微软雅黑" panose="020B0503020204020204" pitchFamily="34" charset="-122"/>
                <a:cs typeface="Arial" panose="020B0604020202020204" pitchFamily="34" charset="0"/>
              </a:rPr>
              <a:t>Tg</a:t>
            </a:r>
            <a:r>
              <a:rPr lang="en-US" altLang="zh-CN" sz="2400" dirty="0">
                <a:latin typeface="Arial" panose="020B0604020202020204" pitchFamily="34" charset="0"/>
                <a:ea typeface="微软雅黑" panose="020B0503020204020204" pitchFamily="34" charset="-122"/>
                <a:cs typeface="Arial" panose="020B0604020202020204" pitchFamily="34" charset="0"/>
              </a:rPr>
              <a:t>= -73℃</a:t>
            </a:r>
            <a:r>
              <a:rPr lang="zh-CN" altLang="en-US" sz="2400" dirty="0">
                <a:latin typeface="Arial" panose="020B0604020202020204" pitchFamily="34" charset="0"/>
                <a:ea typeface="微软雅黑" panose="020B0503020204020204" pitchFamily="34" charset="-122"/>
                <a:cs typeface="Arial" panose="020B0604020202020204" pitchFamily="34" charset="0"/>
              </a:rPr>
              <a:t>，柔软弹性好。</a:t>
            </a:r>
          </a:p>
          <a:p>
            <a:pPr eaLnBrk="1" hangingPunct="1"/>
            <a:r>
              <a:rPr lang="zh-CN" altLang="en-US" sz="2400" dirty="0">
                <a:latin typeface="Arial" panose="020B0604020202020204" pitchFamily="34" charset="0"/>
                <a:ea typeface="微软雅黑" panose="020B0503020204020204" pitchFamily="34" charset="-122"/>
                <a:cs typeface="Arial" panose="020B0604020202020204" pitchFamily="34" charset="0"/>
              </a:rPr>
              <a:t>反式异戊二烯，古塔波胶：</a:t>
            </a:r>
            <a:r>
              <a:rPr lang="en-US" altLang="zh-CN" sz="2400" dirty="0" err="1">
                <a:latin typeface="Arial" panose="020B0604020202020204" pitchFamily="34" charset="0"/>
                <a:ea typeface="微软雅黑" panose="020B0503020204020204" pitchFamily="34" charset="-122"/>
                <a:cs typeface="Arial" panose="020B0604020202020204" pitchFamily="34" charset="0"/>
              </a:rPr>
              <a:t>Tg</a:t>
            </a:r>
            <a:r>
              <a:rPr lang="en-US" altLang="zh-CN" sz="2400" dirty="0">
                <a:latin typeface="Arial" panose="020B0604020202020204" pitchFamily="34" charset="0"/>
                <a:ea typeface="微软雅黑" panose="020B0503020204020204" pitchFamily="34" charset="-122"/>
                <a:cs typeface="Arial" panose="020B0604020202020204" pitchFamily="34" charset="0"/>
              </a:rPr>
              <a:t>=53℃</a:t>
            </a:r>
            <a:r>
              <a:rPr lang="zh-CN" altLang="en-US" sz="2400" dirty="0">
                <a:latin typeface="Arial" panose="020B0604020202020204" pitchFamily="34" charset="0"/>
                <a:ea typeface="微软雅黑" panose="020B0503020204020204" pitchFamily="34" charset="-122"/>
                <a:cs typeface="Arial" panose="020B0604020202020204" pitchFamily="34" charset="0"/>
              </a:rPr>
              <a:t>，室温硬韧。</a:t>
            </a:r>
          </a:p>
        </p:txBody>
      </p:sp>
      <p:sp>
        <p:nvSpPr>
          <p:cNvPr id="55302" name="Text Box 5">
            <a:extLst>
              <a:ext uri="{FF2B5EF4-FFF2-40B4-BE49-F238E27FC236}">
                <a16:creationId xmlns:a16="http://schemas.microsoft.com/office/drawing/2014/main" id="{28385796-C284-4288-91FC-C70402FDF8AA}"/>
              </a:ext>
            </a:extLst>
          </p:cNvPr>
          <p:cNvSpPr txBox="1">
            <a:spLocks noChangeArrowheads="1"/>
          </p:cNvSpPr>
          <p:nvPr/>
        </p:nvSpPr>
        <p:spPr bwMode="auto">
          <a:xfrm>
            <a:off x="251520" y="1309806"/>
            <a:ext cx="8424862" cy="304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Bef>
                <a:spcPct val="20000"/>
              </a:spcBef>
              <a:buClr>
                <a:schemeClr val="bg2"/>
              </a:buClr>
              <a:buSzPct val="75000"/>
              <a:buFont typeface="Wingdings" panose="05000000000000000000" pitchFamily="2" charset="2"/>
              <a:buNone/>
            </a:pPr>
            <a:r>
              <a:rPr lang="en-US" altLang="zh-CN" sz="2000" dirty="0">
                <a:latin typeface="Verdana" panose="020B0604030504040204" pitchFamily="34" charset="0"/>
                <a:ea typeface="宋体" panose="02010600030101010101" pitchFamily="2" charset="-122"/>
              </a:rPr>
              <a:t>    </a:t>
            </a:r>
            <a:r>
              <a:rPr lang="zh-CN" altLang="en-US" sz="2000" dirty="0">
                <a:latin typeface="微软雅黑" panose="020B0503020204020204" pitchFamily="34" charset="-122"/>
                <a:ea typeface="微软雅黑" panose="020B0503020204020204" pitchFamily="34" charset="-122"/>
              </a:rPr>
              <a:t>丁二烯用钴、镍和钛催化系统可制得顺式构型含量大于</a:t>
            </a:r>
            <a:r>
              <a:rPr lang="en-US" altLang="zh-CN" sz="2000" dirty="0">
                <a:latin typeface="微软雅黑" panose="020B0503020204020204" pitchFamily="34" charset="-122"/>
                <a:ea typeface="微软雅黑" panose="020B0503020204020204" pitchFamily="34" charset="-122"/>
              </a:rPr>
              <a:t>94%</a:t>
            </a:r>
            <a:r>
              <a:rPr lang="zh-CN" altLang="en-US" sz="2000" dirty="0">
                <a:latin typeface="微软雅黑" panose="020B0503020204020204" pitchFamily="34" charset="-122"/>
                <a:ea typeface="微软雅黑" panose="020B0503020204020204" pitchFamily="34" charset="-122"/>
              </a:rPr>
              <a:t>的聚丁二烯称作顺丁橡胶，分子链与分子链之间的距离较大，不易结晶，在室温下是一种弹性很好的橡胶；其结构式如下：</a:t>
            </a:r>
          </a:p>
          <a:p>
            <a:pPr eaLnBrk="1" hangingPunct="1">
              <a:lnSpc>
                <a:spcPct val="90000"/>
              </a:lnSpc>
              <a:spcBef>
                <a:spcPct val="20000"/>
              </a:spcBef>
              <a:buClr>
                <a:schemeClr val="bg2"/>
              </a:buClr>
              <a:buSzPct val="75000"/>
              <a:buFont typeface="Wingdings" panose="05000000000000000000" pitchFamily="2" charset="2"/>
              <a:buNone/>
            </a:pPr>
            <a:endParaRPr lang="zh-CN" altLang="en-US" sz="2000" dirty="0">
              <a:latin typeface="Verdana" panose="020B0604030504040204" pitchFamily="34" charset="0"/>
              <a:ea typeface="宋体" panose="02010600030101010101" pitchFamily="2" charset="-122"/>
            </a:endParaRPr>
          </a:p>
          <a:p>
            <a:pPr eaLnBrk="1" hangingPunct="1">
              <a:lnSpc>
                <a:spcPct val="90000"/>
              </a:lnSpc>
              <a:spcBef>
                <a:spcPct val="20000"/>
              </a:spcBef>
              <a:buClr>
                <a:schemeClr val="bg2"/>
              </a:buClr>
              <a:buSzPct val="75000"/>
              <a:buFont typeface="Wingdings" panose="05000000000000000000" pitchFamily="2" charset="2"/>
              <a:buNone/>
            </a:pPr>
            <a:endParaRPr lang="zh-CN" altLang="en-US" sz="2000" dirty="0">
              <a:latin typeface="Verdana" panose="020B0604030504040204" pitchFamily="34" charset="0"/>
              <a:ea typeface="宋体" panose="02010600030101010101" pitchFamily="2" charset="-122"/>
            </a:endParaRPr>
          </a:p>
          <a:p>
            <a:pPr eaLnBrk="1" hangingPunct="1">
              <a:lnSpc>
                <a:spcPct val="90000"/>
              </a:lnSpc>
              <a:spcBef>
                <a:spcPct val="20000"/>
              </a:spcBef>
              <a:buClr>
                <a:schemeClr val="bg2"/>
              </a:buClr>
              <a:buSzPct val="75000"/>
              <a:buFont typeface="Wingdings" panose="05000000000000000000" pitchFamily="2" charset="2"/>
              <a:buNone/>
            </a:pPr>
            <a:r>
              <a:rPr lang="zh-CN" altLang="en-US" sz="2000" dirty="0">
                <a:latin typeface="Verdana" panose="020B0604030504040204" pitchFamily="34" charset="0"/>
                <a:ea typeface="宋体" panose="02010600030101010101" pitchFamily="2" charset="-122"/>
              </a:rPr>
              <a:t>   </a:t>
            </a:r>
            <a:endParaRPr lang="en-US" altLang="zh-CN" sz="2000" dirty="0">
              <a:latin typeface="Verdana" panose="020B0604030504040204" pitchFamily="34" charset="0"/>
              <a:ea typeface="宋体" panose="02010600030101010101" pitchFamily="2" charset="-122"/>
            </a:endParaRPr>
          </a:p>
          <a:p>
            <a:pPr eaLnBrk="1" hangingPunct="1">
              <a:lnSpc>
                <a:spcPct val="90000"/>
              </a:lnSpc>
              <a:spcBef>
                <a:spcPct val="20000"/>
              </a:spcBef>
              <a:buClr>
                <a:schemeClr val="bg2"/>
              </a:buClr>
              <a:buSzPct val="75000"/>
              <a:buFont typeface="Wingdings" panose="05000000000000000000" pitchFamily="2" charset="2"/>
              <a:buNone/>
            </a:pPr>
            <a:endParaRPr lang="en-US" altLang="zh-CN" sz="2000" dirty="0">
              <a:latin typeface="Verdana" panose="020B0604030504040204" pitchFamily="34" charset="0"/>
              <a:ea typeface="宋体" panose="02010600030101010101" pitchFamily="2" charset="-122"/>
            </a:endParaRPr>
          </a:p>
          <a:p>
            <a:pPr eaLnBrk="1" hangingPunct="1">
              <a:lnSpc>
                <a:spcPct val="90000"/>
              </a:lnSpc>
              <a:spcBef>
                <a:spcPct val="20000"/>
              </a:spcBef>
              <a:buClr>
                <a:schemeClr val="bg2"/>
              </a:buClr>
              <a:buSzPct val="75000"/>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用钒或醇烯催化剂所制得的聚丁二烯橡胶，主要为反式构型，分子链的结构比较规整，容易结晶，在室温下是弹性很差的塑料。</a:t>
            </a:r>
          </a:p>
          <a:p>
            <a:pPr eaLnBrk="1" hangingPunct="1">
              <a:lnSpc>
                <a:spcPct val="90000"/>
              </a:lnSpc>
              <a:spcBef>
                <a:spcPct val="20000"/>
              </a:spcBef>
              <a:buClr>
                <a:schemeClr val="bg2"/>
              </a:buClr>
              <a:buSzPct val="75000"/>
              <a:buFont typeface="Wingdings" panose="05000000000000000000" pitchFamily="2" charset="2"/>
              <a:buChar char="p"/>
            </a:pPr>
            <a:endParaRPr lang="zh-CN" altLang="en-US" sz="2000" dirty="0">
              <a:latin typeface="Verdana" panose="020B0604030504040204" pitchFamily="34" charset="0"/>
              <a:ea typeface="宋体" panose="02010600030101010101" pitchFamily="2" charset="-122"/>
            </a:endParaRPr>
          </a:p>
          <a:p>
            <a:pPr eaLnBrk="1" hangingPunct="1">
              <a:lnSpc>
                <a:spcPct val="90000"/>
              </a:lnSpc>
              <a:spcBef>
                <a:spcPct val="20000"/>
              </a:spcBef>
              <a:buClr>
                <a:schemeClr val="bg2"/>
              </a:buClr>
              <a:buSzPct val="75000"/>
              <a:buFont typeface="Wingdings" panose="05000000000000000000" pitchFamily="2" charset="2"/>
              <a:buNone/>
            </a:pPr>
            <a:endParaRPr lang="zh-CN" altLang="en-US" sz="2000" dirty="0">
              <a:latin typeface="Verdana" panose="020B0604030504040204" pitchFamily="34" charset="0"/>
              <a:ea typeface="宋体" panose="02010600030101010101" pitchFamily="2" charset="-122"/>
            </a:endParaRPr>
          </a:p>
          <a:p>
            <a:pPr eaLnBrk="1" hangingPunct="1">
              <a:lnSpc>
                <a:spcPct val="90000"/>
              </a:lnSpc>
              <a:spcBef>
                <a:spcPct val="20000"/>
              </a:spcBef>
              <a:buClr>
                <a:schemeClr val="bg2"/>
              </a:buClr>
              <a:buSzPct val="75000"/>
              <a:buFont typeface="Wingdings" panose="05000000000000000000" pitchFamily="2" charset="2"/>
              <a:buNone/>
            </a:pPr>
            <a:r>
              <a:rPr lang="zh-CN" altLang="en-US" sz="2000" dirty="0">
                <a:latin typeface="Verdana" panose="020B0604030504040204" pitchFamily="34" charset="0"/>
                <a:ea typeface="宋体" panose="02010600030101010101" pitchFamily="2" charset="-122"/>
              </a:rPr>
              <a:t>  </a:t>
            </a:r>
          </a:p>
          <a:p>
            <a:pPr eaLnBrk="1" hangingPunct="1">
              <a:lnSpc>
                <a:spcPct val="90000"/>
              </a:lnSpc>
              <a:spcBef>
                <a:spcPct val="20000"/>
              </a:spcBef>
              <a:buClr>
                <a:schemeClr val="bg2"/>
              </a:buClr>
              <a:buSzPct val="75000"/>
              <a:buFont typeface="Wingdings" panose="05000000000000000000" pitchFamily="2" charset="2"/>
              <a:buNone/>
            </a:pPr>
            <a:endParaRPr lang="zh-CN" altLang="en-US" sz="2000" dirty="0">
              <a:latin typeface="Verdana" panose="020B0604030504040204" pitchFamily="34" charset="0"/>
              <a:ea typeface="宋体" panose="02010600030101010101" pitchFamily="2" charset="-122"/>
            </a:endParaRPr>
          </a:p>
          <a:p>
            <a:pPr algn="just" eaLnBrk="1" hangingPunct="1">
              <a:lnSpc>
                <a:spcPct val="90000"/>
              </a:lnSpc>
              <a:spcBef>
                <a:spcPct val="20000"/>
              </a:spcBef>
              <a:buClr>
                <a:schemeClr val="bg2"/>
              </a:buClr>
              <a:buSzPct val="75000"/>
              <a:buFont typeface="Wingdings" panose="05000000000000000000" pitchFamily="2" charset="2"/>
              <a:buNone/>
            </a:pPr>
            <a:endParaRPr lang="zh-CN" altLang="en-US" sz="2000" dirty="0">
              <a:latin typeface="Verdana" panose="020B0604030504040204" pitchFamily="34" charset="0"/>
              <a:ea typeface="宋体" panose="02010600030101010101" pitchFamily="2" charset="-122"/>
            </a:endParaRPr>
          </a:p>
          <a:p>
            <a:pPr algn="just" eaLnBrk="1" hangingPunct="1">
              <a:lnSpc>
                <a:spcPct val="90000"/>
              </a:lnSpc>
              <a:spcBef>
                <a:spcPct val="20000"/>
              </a:spcBef>
              <a:buClr>
                <a:schemeClr val="bg2"/>
              </a:buClr>
              <a:buSzPct val="75000"/>
              <a:buFont typeface="Wingdings" panose="05000000000000000000" pitchFamily="2" charset="2"/>
              <a:buNone/>
            </a:pPr>
            <a:endParaRPr lang="en-US" altLang="zh-CN" sz="2000" dirty="0">
              <a:latin typeface="Verdana" panose="020B0604030504040204" pitchFamily="34" charset="0"/>
              <a:ea typeface="宋体" panose="02010600030101010101" pitchFamily="2" charset="-122"/>
            </a:endParaRPr>
          </a:p>
        </p:txBody>
      </p:sp>
      <p:pic>
        <p:nvPicPr>
          <p:cNvPr id="55303" name="Picture 6">
            <a:extLst>
              <a:ext uri="{FF2B5EF4-FFF2-40B4-BE49-F238E27FC236}">
                <a16:creationId xmlns:a16="http://schemas.microsoft.com/office/drawing/2014/main" id="{3526D5FE-8264-4D74-B3FF-FF8F8B40F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092" y="4302205"/>
            <a:ext cx="61214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7">
            <a:extLst>
              <a:ext uri="{FF2B5EF4-FFF2-40B4-BE49-F238E27FC236}">
                <a16:creationId xmlns:a16="http://schemas.microsoft.com/office/drawing/2014/main" id="{33995410-9721-4406-87AD-7A7315932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490898"/>
            <a:ext cx="62150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0A72D54-2ADB-4E16-86CD-46362AF15F60}"/>
              </a:ext>
            </a:extLst>
          </p:cNvPr>
          <p:cNvPicPr>
            <a:picLocks noChangeAspect="1"/>
          </p:cNvPicPr>
          <p:nvPr/>
        </p:nvPicPr>
        <p:blipFill>
          <a:blip r:embed="rId4"/>
          <a:stretch>
            <a:fillRect/>
          </a:stretch>
        </p:blipFill>
        <p:spPr>
          <a:xfrm>
            <a:off x="3462860" y="194502"/>
            <a:ext cx="3254102" cy="10558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2FF4F55-3283-4996-B69D-23FF2C9330AF}"/>
              </a:ext>
            </a:extLst>
          </p:cNvPr>
          <p:cNvSpPr>
            <a:spLocks noGrp="1" noChangeArrowheads="1"/>
          </p:cNvSpPr>
          <p:nvPr>
            <p:ph type="title"/>
          </p:nvPr>
        </p:nvSpPr>
        <p:spPr/>
        <p:txBody>
          <a:bodyPr/>
          <a:lstStyle/>
          <a:p>
            <a:r>
              <a:rPr lang="zh-CN" altLang="en-US"/>
              <a:t>思考</a:t>
            </a:r>
            <a:r>
              <a:rPr lang="en-US" altLang="zh-CN"/>
              <a:t>:</a:t>
            </a:r>
          </a:p>
        </p:txBody>
      </p:sp>
      <p:sp>
        <p:nvSpPr>
          <p:cNvPr id="10" name="灯片编号占位符 5">
            <a:extLst>
              <a:ext uri="{FF2B5EF4-FFF2-40B4-BE49-F238E27FC236}">
                <a16:creationId xmlns:a16="http://schemas.microsoft.com/office/drawing/2014/main" id="{9FA21869-711D-4F4D-93D2-EC3470421424}"/>
              </a:ext>
            </a:extLst>
          </p:cNvPr>
          <p:cNvSpPr>
            <a:spLocks noGrp="1"/>
          </p:cNvSpPr>
          <p:nvPr>
            <p:ph type="sldNum" sz="quarter" idx="12"/>
          </p:nvPr>
        </p:nvSpPr>
        <p:spPr/>
        <p:txBody>
          <a:bodyPr/>
          <a:lstStyle/>
          <a:p>
            <a:pPr>
              <a:defRPr/>
            </a:pPr>
            <a:fld id="{834CBC49-3AA1-466E-9A68-72A43ECFF98E}" type="slidenum">
              <a:rPr lang="en-US" altLang="zh-CN"/>
              <a:pPr>
                <a:defRPr/>
              </a:pPr>
              <a:t>51</a:t>
            </a:fld>
            <a:endParaRPr lang="en-US" altLang="zh-CN"/>
          </a:p>
        </p:txBody>
      </p:sp>
      <p:grpSp>
        <p:nvGrpSpPr>
          <p:cNvPr id="57348" name="Group 8">
            <a:extLst>
              <a:ext uri="{FF2B5EF4-FFF2-40B4-BE49-F238E27FC236}">
                <a16:creationId xmlns:a16="http://schemas.microsoft.com/office/drawing/2014/main" id="{F1D0F729-EF2F-40A7-BC85-30188699D6DC}"/>
              </a:ext>
            </a:extLst>
          </p:cNvPr>
          <p:cNvGrpSpPr>
            <a:grpSpLocks/>
          </p:cNvGrpSpPr>
          <p:nvPr/>
        </p:nvGrpSpPr>
        <p:grpSpPr bwMode="auto">
          <a:xfrm>
            <a:off x="827088" y="2205038"/>
            <a:ext cx="7129462" cy="2252662"/>
            <a:chOff x="521" y="1071"/>
            <a:chExt cx="4491" cy="1419"/>
          </a:xfrm>
        </p:grpSpPr>
        <p:graphicFrame>
          <p:nvGraphicFramePr>
            <p:cNvPr id="57351" name="Object 4">
              <a:extLst>
                <a:ext uri="{FF2B5EF4-FFF2-40B4-BE49-F238E27FC236}">
                  <a16:creationId xmlns:a16="http://schemas.microsoft.com/office/drawing/2014/main" id="{9937DFA6-C95B-4668-AD84-7FBE462173B6}"/>
                </a:ext>
              </a:extLst>
            </p:cNvPr>
            <p:cNvGraphicFramePr>
              <a:graphicFrameLocks noChangeAspect="1"/>
            </p:cNvGraphicFramePr>
            <p:nvPr/>
          </p:nvGraphicFramePr>
          <p:xfrm>
            <a:off x="521" y="1071"/>
            <a:ext cx="4491" cy="1361"/>
          </p:xfrm>
          <a:graphic>
            <a:graphicData uri="http://schemas.openxmlformats.org/presentationml/2006/ole">
              <mc:AlternateContent xmlns:mc="http://schemas.openxmlformats.org/markup-compatibility/2006">
                <mc:Choice xmlns:v="urn:schemas-microsoft-com:vml" Requires="v">
                  <p:oleObj spid="_x0000_s57478" name="Document" r:id="rId3" imgW="3057525" imgH="1038225" progId="ChemWindow.Document">
                    <p:embed/>
                  </p:oleObj>
                </mc:Choice>
                <mc:Fallback>
                  <p:oleObj name="Document" r:id="rId3" imgW="3057525" imgH="1038225"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 y="1071"/>
                          <a:ext cx="4491" cy="136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2" name="Text Box 7">
              <a:extLst>
                <a:ext uri="{FF2B5EF4-FFF2-40B4-BE49-F238E27FC236}">
                  <a16:creationId xmlns:a16="http://schemas.microsoft.com/office/drawing/2014/main" id="{F7103E7F-FC64-4485-80B5-E5B89655AF6D}"/>
                </a:ext>
              </a:extLst>
            </p:cNvPr>
            <p:cNvSpPr txBox="1">
              <a:spLocks noChangeArrowheads="1"/>
            </p:cNvSpPr>
            <p:nvPr/>
          </p:nvSpPr>
          <p:spPr bwMode="auto">
            <a:xfrm>
              <a:off x="2018" y="2115"/>
              <a:ext cx="1316" cy="3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sz="3300">
                <a:solidFill>
                  <a:schemeClr val="bg1"/>
                </a:solidFill>
                <a:latin typeface="Garamond" panose="02020404030301010803" pitchFamily="18" charset="0"/>
                <a:ea typeface="宋体" panose="02010600030101010101" pitchFamily="2" charset="-122"/>
              </a:endParaRPr>
            </a:p>
          </p:txBody>
        </p:sp>
      </p:grpSp>
      <p:sp>
        <p:nvSpPr>
          <p:cNvPr id="136202" name="Rectangle 10">
            <a:extLst>
              <a:ext uri="{FF2B5EF4-FFF2-40B4-BE49-F238E27FC236}">
                <a16:creationId xmlns:a16="http://schemas.microsoft.com/office/drawing/2014/main" id="{39647489-98C9-4FD7-B13E-942908D84796}"/>
              </a:ext>
            </a:extLst>
          </p:cNvPr>
          <p:cNvSpPr>
            <a:spLocks noChangeArrowheads="1"/>
          </p:cNvSpPr>
          <p:nvPr/>
        </p:nvSpPr>
        <p:spPr bwMode="auto">
          <a:xfrm>
            <a:off x="468313" y="4411663"/>
            <a:ext cx="8229600"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bg2"/>
              </a:buClr>
              <a:buSzPct val="75000"/>
              <a:buFont typeface="Wingdings" panose="05000000000000000000" pitchFamily="2" charset="2"/>
              <a:buChar char="p"/>
            </a:pPr>
            <a:r>
              <a:rPr lang="zh-CN" altLang="en-US" sz="2800" dirty="0">
                <a:latin typeface="Verdana" panose="020B0604030504040204" pitchFamily="34" charset="0"/>
                <a:ea typeface="宋体" panose="02010600030101010101" pitchFamily="2" charset="-122"/>
              </a:rPr>
              <a:t>不是</a:t>
            </a:r>
            <a:endParaRPr lang="en-US" altLang="zh-CN" sz="2800" dirty="0">
              <a:latin typeface="Verdana" panose="020B0604030504040204" pitchFamily="34" charset="0"/>
              <a:ea typeface="宋体" panose="02010600030101010101" pitchFamily="2" charset="-122"/>
            </a:endParaRPr>
          </a:p>
          <a:p>
            <a:pPr eaLnBrk="1" hangingPunct="1">
              <a:spcBef>
                <a:spcPct val="20000"/>
              </a:spcBef>
              <a:buClr>
                <a:schemeClr val="bg2"/>
              </a:buClr>
              <a:buSzPct val="75000"/>
              <a:buFont typeface="Wingdings" panose="05000000000000000000" pitchFamily="2" charset="2"/>
              <a:buChar char="p"/>
            </a:pPr>
            <a:r>
              <a:rPr lang="zh-CN" altLang="en-US" sz="2800" dirty="0">
                <a:latin typeface="Verdana" panose="020B0604030504040204" pitchFamily="34" charset="0"/>
                <a:ea typeface="宋体" panose="02010600030101010101" pitchFamily="2" charset="-122"/>
              </a:rPr>
              <a:t>因为双键上一个</a:t>
            </a:r>
            <a:r>
              <a:rPr lang="en-US" altLang="zh-CN" sz="2800" dirty="0">
                <a:latin typeface="Verdana" panose="020B0604030504040204" pitchFamily="34" charset="0"/>
                <a:ea typeface="宋体" panose="02010600030101010101" pitchFamily="2" charset="-122"/>
              </a:rPr>
              <a:t>C</a:t>
            </a:r>
            <a:r>
              <a:rPr lang="zh-CN" altLang="en-US" sz="2800" dirty="0">
                <a:latin typeface="Verdana" panose="020B0604030504040204" pitchFamily="34" charset="0"/>
                <a:ea typeface="宋体" panose="02010600030101010101" pitchFamily="2" charset="-122"/>
              </a:rPr>
              <a:t>原子上连接二个相同的取代基，翻个身是同样的化合物。根据定义只有</a:t>
            </a:r>
            <a:r>
              <a:rPr lang="zh-CN" altLang="en-US" sz="2800" dirty="0">
                <a:solidFill>
                  <a:srgbClr val="FF0000"/>
                </a:solidFill>
                <a:latin typeface="Verdana" panose="020B0604030504040204" pitchFamily="34" charset="0"/>
                <a:ea typeface="宋体" panose="02010600030101010101" pitchFamily="2" charset="-122"/>
              </a:rPr>
              <a:t>内双键</a:t>
            </a:r>
            <a:r>
              <a:rPr lang="zh-CN" altLang="en-US" sz="2800" dirty="0">
                <a:latin typeface="Verdana" panose="020B0604030504040204" pitchFamily="34" charset="0"/>
                <a:ea typeface="宋体" panose="02010600030101010101" pitchFamily="2" charset="-122"/>
              </a:rPr>
              <a:t>才有顺反异构。</a:t>
            </a:r>
          </a:p>
        </p:txBody>
      </p:sp>
      <p:sp>
        <p:nvSpPr>
          <p:cNvPr id="57350" name="Text Box 11">
            <a:extLst>
              <a:ext uri="{FF2B5EF4-FFF2-40B4-BE49-F238E27FC236}">
                <a16:creationId xmlns:a16="http://schemas.microsoft.com/office/drawing/2014/main" id="{A50440CB-C97A-4599-BA47-E32C4A8831B4}"/>
              </a:ext>
            </a:extLst>
          </p:cNvPr>
          <p:cNvSpPr txBox="1">
            <a:spLocks noChangeArrowheads="1"/>
          </p:cNvSpPr>
          <p:nvPr/>
        </p:nvSpPr>
        <p:spPr bwMode="auto">
          <a:xfrm>
            <a:off x="468313" y="1560513"/>
            <a:ext cx="741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Garamond" panose="02020404030301010803" pitchFamily="18" charset="0"/>
                <a:ea typeface="宋体" panose="02010600030101010101" pitchFamily="2" charset="-122"/>
              </a:rPr>
              <a:t>以下两种形式是不是顺反异构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202"/>
                                        </p:tgtEl>
                                        <p:attrNameLst>
                                          <p:attrName>style.visibility</p:attrName>
                                        </p:attrNameLst>
                                      </p:cBhvr>
                                      <p:to>
                                        <p:strVal val="visible"/>
                                      </p:to>
                                    </p:set>
                                    <p:anim calcmode="lin" valueType="num">
                                      <p:cBhvr additive="base">
                                        <p:cTn id="7" dur="2000" fill="hold"/>
                                        <p:tgtEl>
                                          <p:spTgt spid="136202"/>
                                        </p:tgtEl>
                                        <p:attrNameLst>
                                          <p:attrName>ppt_x</p:attrName>
                                        </p:attrNameLst>
                                      </p:cBhvr>
                                      <p:tavLst>
                                        <p:tav tm="0">
                                          <p:val>
                                            <p:strVal val="#ppt_x"/>
                                          </p:val>
                                        </p:tav>
                                        <p:tav tm="100000">
                                          <p:val>
                                            <p:strVal val="#ppt_x"/>
                                          </p:val>
                                        </p:tav>
                                      </p:tavLst>
                                    </p:anim>
                                    <p:anim calcmode="lin" valueType="num">
                                      <p:cBhvr additive="base">
                                        <p:cTn id="8" dur="2000" fill="hold"/>
                                        <p:tgtEl>
                                          <p:spTgt spid="136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8C89394F-99A0-4E8F-AB88-D8E5DAFE74EB}"/>
              </a:ext>
            </a:extLst>
          </p:cNvPr>
          <p:cNvSpPr>
            <a:spLocks noGrp="1" noChangeArrowheads="1"/>
          </p:cNvSpPr>
          <p:nvPr>
            <p:ph type="title"/>
          </p:nvPr>
        </p:nvSpPr>
        <p:spPr/>
        <p:txBody>
          <a:bodyPr/>
          <a:lstStyle/>
          <a:p>
            <a:r>
              <a:rPr lang="en-US" altLang="zh-CN" sz="3600" b="1"/>
              <a:t>1.1.2.3 </a:t>
            </a:r>
            <a:r>
              <a:rPr lang="zh-CN" altLang="en-US" sz="3600" b="1"/>
              <a:t>键接异构</a:t>
            </a:r>
          </a:p>
        </p:txBody>
      </p:sp>
      <p:sp>
        <p:nvSpPr>
          <p:cNvPr id="14" name="灯片编号占位符 4">
            <a:extLst>
              <a:ext uri="{FF2B5EF4-FFF2-40B4-BE49-F238E27FC236}">
                <a16:creationId xmlns:a16="http://schemas.microsoft.com/office/drawing/2014/main" id="{418719C5-B588-4336-81DF-D9F12C6EC1AE}"/>
              </a:ext>
            </a:extLst>
          </p:cNvPr>
          <p:cNvSpPr>
            <a:spLocks noGrp="1"/>
          </p:cNvSpPr>
          <p:nvPr>
            <p:ph type="sldNum" sz="quarter" idx="12"/>
          </p:nvPr>
        </p:nvSpPr>
        <p:spPr/>
        <p:txBody>
          <a:bodyPr/>
          <a:lstStyle/>
          <a:p>
            <a:pPr>
              <a:defRPr/>
            </a:pPr>
            <a:fld id="{89DA54FE-DD8D-4A2E-8703-957BE450033B}" type="slidenum">
              <a:rPr lang="en-US" altLang="zh-CN"/>
              <a:pPr>
                <a:defRPr/>
              </a:pPr>
              <a:t>52</a:t>
            </a:fld>
            <a:endParaRPr lang="en-US" altLang="zh-CN"/>
          </a:p>
        </p:txBody>
      </p:sp>
      <p:sp>
        <p:nvSpPr>
          <p:cNvPr id="58372" name="Text Box 9">
            <a:extLst>
              <a:ext uri="{FF2B5EF4-FFF2-40B4-BE49-F238E27FC236}">
                <a16:creationId xmlns:a16="http://schemas.microsoft.com/office/drawing/2014/main" id="{B57156FD-F9BE-492D-9471-E12F9FC04689}"/>
              </a:ext>
            </a:extLst>
          </p:cNvPr>
          <p:cNvSpPr txBox="1">
            <a:spLocks noChangeArrowheads="1"/>
          </p:cNvSpPr>
          <p:nvPr/>
        </p:nvSpPr>
        <p:spPr bwMode="blackWhite">
          <a:xfrm>
            <a:off x="7308850" y="3716338"/>
            <a:ext cx="1835150" cy="50482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Times New Roman" panose="02020603050405020304" pitchFamily="18" charset="0"/>
                <a:ea typeface="宋体" panose="02010600030101010101" pitchFamily="2" charset="-122"/>
              </a:rPr>
              <a:t>头</a:t>
            </a:r>
            <a:r>
              <a:rPr lang="en-US" altLang="zh-CN" sz="2800">
                <a:latin typeface="Times New Roman" panose="02020603050405020304" pitchFamily="18" charset="0"/>
                <a:ea typeface="宋体" panose="02010600030101010101" pitchFamily="2" charset="-122"/>
              </a:rPr>
              <a:t>-</a:t>
            </a:r>
            <a:r>
              <a:rPr lang="zh-CN" altLang="en-US" sz="2800">
                <a:latin typeface="Times New Roman" panose="02020603050405020304" pitchFamily="18" charset="0"/>
                <a:ea typeface="宋体" panose="02010600030101010101" pitchFamily="2" charset="-122"/>
              </a:rPr>
              <a:t>尾键接</a:t>
            </a:r>
            <a:endParaRPr lang="zh-CN" altLang="en-US" sz="2400">
              <a:latin typeface="Times New Roman" panose="02020603050405020304" pitchFamily="18" charset="0"/>
              <a:ea typeface="宋体" panose="02010600030101010101" pitchFamily="2" charset="-122"/>
            </a:endParaRPr>
          </a:p>
        </p:txBody>
      </p:sp>
      <p:sp>
        <p:nvSpPr>
          <p:cNvPr id="58373" name="Text Box 10">
            <a:extLst>
              <a:ext uri="{FF2B5EF4-FFF2-40B4-BE49-F238E27FC236}">
                <a16:creationId xmlns:a16="http://schemas.microsoft.com/office/drawing/2014/main" id="{F3B7DD8D-0BFD-479C-AECD-C1ABF34A1D90}"/>
              </a:ext>
            </a:extLst>
          </p:cNvPr>
          <p:cNvSpPr txBox="1">
            <a:spLocks noChangeArrowheads="1"/>
          </p:cNvSpPr>
          <p:nvPr/>
        </p:nvSpPr>
        <p:spPr bwMode="blackWhite">
          <a:xfrm>
            <a:off x="2987675" y="6338888"/>
            <a:ext cx="4394200" cy="519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Times New Roman" panose="02020603050405020304" pitchFamily="18" charset="0"/>
                <a:ea typeface="宋体" panose="02010600030101010101" pitchFamily="2" charset="-122"/>
              </a:rPr>
              <a:t>头</a:t>
            </a:r>
            <a:r>
              <a:rPr lang="en-US" altLang="zh-CN" sz="2800">
                <a:latin typeface="Times New Roman" panose="02020603050405020304" pitchFamily="18" charset="0"/>
                <a:ea typeface="宋体" panose="02010600030101010101" pitchFamily="2" charset="-122"/>
              </a:rPr>
              <a:t>-</a:t>
            </a:r>
            <a:r>
              <a:rPr lang="zh-CN" altLang="en-US" sz="2800">
                <a:latin typeface="Times New Roman" panose="02020603050405020304" pitchFamily="18" charset="0"/>
                <a:ea typeface="宋体" panose="02010600030101010101" pitchFamily="2" charset="-122"/>
              </a:rPr>
              <a:t>头键接或尾</a:t>
            </a:r>
            <a:r>
              <a:rPr lang="en-US" altLang="zh-CN" sz="2800">
                <a:latin typeface="Times New Roman" panose="02020603050405020304" pitchFamily="18" charset="0"/>
                <a:ea typeface="宋体" panose="02010600030101010101" pitchFamily="2" charset="-122"/>
              </a:rPr>
              <a:t>-</a:t>
            </a:r>
            <a:r>
              <a:rPr lang="zh-CN" altLang="en-US" sz="2800">
                <a:latin typeface="Times New Roman" panose="02020603050405020304" pitchFamily="18" charset="0"/>
                <a:ea typeface="宋体" panose="02010600030101010101" pitchFamily="2" charset="-122"/>
              </a:rPr>
              <a:t>尾键接</a:t>
            </a:r>
          </a:p>
        </p:txBody>
      </p:sp>
      <p:sp>
        <p:nvSpPr>
          <p:cNvPr id="58374" name="Text Box 17">
            <a:extLst>
              <a:ext uri="{FF2B5EF4-FFF2-40B4-BE49-F238E27FC236}">
                <a16:creationId xmlns:a16="http://schemas.microsoft.com/office/drawing/2014/main" id="{3EAF3718-7251-4195-8CC7-3A3B1B2B59BA}"/>
              </a:ext>
            </a:extLst>
          </p:cNvPr>
          <p:cNvSpPr txBox="1">
            <a:spLocks noChangeArrowheads="1"/>
          </p:cNvSpPr>
          <p:nvPr/>
        </p:nvSpPr>
        <p:spPr bwMode="auto">
          <a:xfrm>
            <a:off x="971550" y="1557338"/>
            <a:ext cx="69326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dirty="0">
                <a:latin typeface="Arial" panose="020B0604020202020204" pitchFamily="34" charset="0"/>
                <a:ea typeface="宋体" panose="02010600030101010101" pitchFamily="2" charset="-122"/>
              </a:rPr>
              <a:t>键接异构指结构单元在高分子链中的连接方式。 </a:t>
            </a:r>
          </a:p>
        </p:txBody>
      </p:sp>
      <p:grpSp>
        <p:nvGrpSpPr>
          <p:cNvPr id="58375" name="Group 19">
            <a:extLst>
              <a:ext uri="{FF2B5EF4-FFF2-40B4-BE49-F238E27FC236}">
                <a16:creationId xmlns:a16="http://schemas.microsoft.com/office/drawing/2014/main" id="{9EAD1BF0-9088-4EDC-9AA9-54DC65E44230}"/>
              </a:ext>
            </a:extLst>
          </p:cNvPr>
          <p:cNvGrpSpPr>
            <a:grpSpLocks/>
          </p:cNvGrpSpPr>
          <p:nvPr/>
        </p:nvGrpSpPr>
        <p:grpSpPr bwMode="auto">
          <a:xfrm>
            <a:off x="468313" y="1916113"/>
            <a:ext cx="7588250" cy="4359275"/>
            <a:chOff x="340" y="346"/>
            <a:chExt cx="4780" cy="3552"/>
          </a:xfrm>
        </p:grpSpPr>
        <p:pic>
          <p:nvPicPr>
            <p:cNvPr id="58376" name="Picture 20">
              <a:extLst>
                <a:ext uri="{FF2B5EF4-FFF2-40B4-BE49-F238E27FC236}">
                  <a16:creationId xmlns:a16="http://schemas.microsoft.com/office/drawing/2014/main" id="{61CAD320-B997-4337-B31B-96F9CDD76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 y="346"/>
              <a:ext cx="3357" cy="1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7" name="Picture 21">
              <a:extLst>
                <a:ext uri="{FF2B5EF4-FFF2-40B4-BE49-F238E27FC236}">
                  <a16:creationId xmlns:a16="http://schemas.microsoft.com/office/drawing/2014/main" id="{FD65C9A6-A660-469B-943E-F497482EC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 y="2269"/>
              <a:ext cx="3312" cy="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8" name="Picture 22">
              <a:extLst>
                <a:ext uri="{FF2B5EF4-FFF2-40B4-BE49-F238E27FC236}">
                  <a16:creationId xmlns:a16="http://schemas.microsoft.com/office/drawing/2014/main" id="{3604C86C-54F9-4D63-BA5E-0D78712E3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 y="1706"/>
              <a:ext cx="998" cy="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9" name="Text Box 23">
              <a:extLst>
                <a:ext uri="{FF2B5EF4-FFF2-40B4-BE49-F238E27FC236}">
                  <a16:creationId xmlns:a16="http://schemas.microsoft.com/office/drawing/2014/main" id="{1A516C60-7D6B-4646-AEDD-7284E9BF0CB3}"/>
                </a:ext>
              </a:extLst>
            </p:cNvPr>
            <p:cNvSpPr txBox="1">
              <a:spLocks noChangeArrowheads="1"/>
            </p:cNvSpPr>
            <p:nvPr/>
          </p:nvSpPr>
          <p:spPr bwMode="blackWhite">
            <a:xfrm>
              <a:off x="1746" y="1788"/>
              <a:ext cx="2903" cy="423"/>
            </a:xfrm>
            <a:prstGeom prst="rect">
              <a:avLst/>
            </a:prstGeom>
            <a:solidFill>
              <a:srgbClr val="CCFFFF"/>
            </a:soli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800">
                  <a:latin typeface="Times New Roman" panose="02020603050405020304" pitchFamily="18" charset="0"/>
                  <a:ea typeface="宋体" panose="02010600030101010101" pitchFamily="2" charset="-122"/>
                </a:rPr>
                <a:t>head-to-tail structure</a:t>
              </a:r>
            </a:p>
          </p:txBody>
        </p:sp>
        <p:sp>
          <p:nvSpPr>
            <p:cNvPr id="58380" name="Text Box 24">
              <a:extLst>
                <a:ext uri="{FF2B5EF4-FFF2-40B4-BE49-F238E27FC236}">
                  <a16:creationId xmlns:a16="http://schemas.microsoft.com/office/drawing/2014/main" id="{136397B9-085B-48E8-8D45-9A6E18288611}"/>
                </a:ext>
              </a:extLst>
            </p:cNvPr>
            <p:cNvSpPr txBox="1">
              <a:spLocks noChangeArrowheads="1"/>
            </p:cNvSpPr>
            <p:nvPr/>
          </p:nvSpPr>
          <p:spPr bwMode="blackWhite">
            <a:xfrm>
              <a:off x="1429" y="3475"/>
              <a:ext cx="3691" cy="423"/>
            </a:xfrm>
            <a:prstGeom prst="rect">
              <a:avLst/>
            </a:prstGeom>
            <a:solidFill>
              <a:srgbClr val="CCFFFF"/>
            </a:soli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800">
                  <a:latin typeface="Times New Roman" panose="02020603050405020304" pitchFamily="18" charset="0"/>
                  <a:ea typeface="宋体" panose="02010600030101010101" pitchFamily="2" charset="-122"/>
                </a:rPr>
                <a:t>head-to-head or tail-to-tail</a:t>
              </a:r>
              <a:r>
                <a:rPr lang="en-US" altLang="zh-CN" sz="2800">
                  <a:solidFill>
                    <a:schemeClr val="bg1"/>
                  </a:solidFill>
                  <a:latin typeface="Times New Roman" panose="02020603050405020304" pitchFamily="18" charset="0"/>
                  <a:ea typeface="宋体" panose="02010600030101010101" pitchFamily="2" charset="-122"/>
                </a:rPr>
                <a:t> </a:t>
              </a:r>
              <a:r>
                <a:rPr lang="en-US" altLang="zh-CN" sz="2800">
                  <a:latin typeface="Times New Roman" panose="02020603050405020304" pitchFamily="18" charset="0"/>
                  <a:ea typeface="宋体" panose="02010600030101010101" pitchFamily="2" charset="-122"/>
                </a:rPr>
                <a:t>structure</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6">
            <a:extLst>
              <a:ext uri="{FF2B5EF4-FFF2-40B4-BE49-F238E27FC236}">
                <a16:creationId xmlns:a16="http://schemas.microsoft.com/office/drawing/2014/main" id="{27C1EB09-83BC-423F-9665-0A36CF7BF1CF}"/>
              </a:ext>
            </a:extLst>
          </p:cNvPr>
          <p:cNvGraphicFramePr>
            <a:graphicFrameLocks noGrp="1" noChangeAspect="1"/>
          </p:cNvGraphicFramePr>
          <p:nvPr>
            <p:ph/>
            <p:extLst>
              <p:ext uri="{D42A27DB-BD31-4B8C-83A1-F6EECF244321}">
                <p14:modId xmlns:p14="http://schemas.microsoft.com/office/powerpoint/2010/main" val="287597914"/>
              </p:ext>
            </p:extLst>
          </p:nvPr>
        </p:nvGraphicFramePr>
        <p:xfrm>
          <a:off x="6280769" y="1988840"/>
          <a:ext cx="1655762" cy="1190625"/>
        </p:xfrm>
        <a:graphic>
          <a:graphicData uri="http://schemas.openxmlformats.org/presentationml/2006/ole">
            <mc:AlternateContent xmlns:mc="http://schemas.openxmlformats.org/markup-compatibility/2006">
              <mc:Choice xmlns:v="urn:schemas-microsoft-com:vml" Requires="v">
                <p:oleObj spid="_x0000_s59524" name="CS ChemDraw Drawing" r:id="rId3" imgW="848360" imgH="609600" progId="ChemDraw.Document.6.0">
                  <p:embed/>
                </p:oleObj>
              </mc:Choice>
              <mc:Fallback>
                <p:oleObj name="CS ChemDraw Drawing" r:id="rId3" imgW="848360" imgH="609600" progId="ChemDraw.Document.6.0">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769" y="1988840"/>
                        <a:ext cx="1655762" cy="11906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灯片编号占位符 4">
            <a:extLst>
              <a:ext uri="{FF2B5EF4-FFF2-40B4-BE49-F238E27FC236}">
                <a16:creationId xmlns:a16="http://schemas.microsoft.com/office/drawing/2014/main" id="{3BD4DBA2-6615-4D53-B09D-E9EF327C0338}"/>
              </a:ext>
            </a:extLst>
          </p:cNvPr>
          <p:cNvSpPr>
            <a:spLocks noGrp="1"/>
          </p:cNvSpPr>
          <p:nvPr>
            <p:ph type="sldNum" sz="quarter" idx="12"/>
          </p:nvPr>
        </p:nvSpPr>
        <p:spPr>
          <a:xfrm>
            <a:off x="6457950" y="6304235"/>
            <a:ext cx="2057400" cy="365125"/>
          </a:xfrm>
        </p:spPr>
        <p:txBody>
          <a:bodyPr/>
          <a:lstStyle/>
          <a:p>
            <a:pPr>
              <a:defRPr/>
            </a:pPr>
            <a:fld id="{05E42B9C-72EE-4776-9337-C4F41723A292}" type="slidenum">
              <a:rPr lang="en-US" altLang="zh-CN"/>
              <a:pPr>
                <a:defRPr/>
              </a:pPr>
              <a:t>53</a:t>
            </a:fld>
            <a:endParaRPr lang="en-US" altLang="zh-CN"/>
          </a:p>
        </p:txBody>
      </p:sp>
      <p:sp>
        <p:nvSpPr>
          <p:cNvPr id="59396" name="Text Box 3">
            <a:extLst>
              <a:ext uri="{FF2B5EF4-FFF2-40B4-BE49-F238E27FC236}">
                <a16:creationId xmlns:a16="http://schemas.microsoft.com/office/drawing/2014/main" id="{D54ABF4D-DD9D-4950-AC3F-CC30A1093974}"/>
              </a:ext>
            </a:extLst>
          </p:cNvPr>
          <p:cNvSpPr txBox="1">
            <a:spLocks noChangeArrowheads="1"/>
          </p:cNvSpPr>
          <p:nvPr/>
        </p:nvSpPr>
        <p:spPr bwMode="auto">
          <a:xfrm>
            <a:off x="251520" y="1271228"/>
            <a:ext cx="8532440" cy="47465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kumimoji="1" lang="zh-CN" altLang="en-US" sz="4400" dirty="0">
              <a:latin typeface="+mj-ea"/>
              <a:ea typeface="+mj-ea"/>
            </a:endParaRPr>
          </a:p>
          <a:p>
            <a:pPr eaLnBrk="1" hangingPunct="1"/>
            <a:r>
              <a:rPr kumimoji="1" lang="en-US" altLang="zh-CN" sz="2400" dirty="0">
                <a:latin typeface="+mj-ea"/>
                <a:ea typeface="+mj-ea"/>
              </a:rPr>
              <a:t>(a ) </a:t>
            </a:r>
            <a:r>
              <a:rPr kumimoji="1" lang="zh-CN" altLang="en-US" sz="2400" dirty="0">
                <a:latin typeface="+mj-ea"/>
                <a:ea typeface="+mj-ea"/>
              </a:rPr>
              <a:t>单烯类单体形成聚合物的键接方式</a:t>
            </a:r>
          </a:p>
          <a:p>
            <a:pPr eaLnBrk="1" hangingPunct="1"/>
            <a:endParaRPr kumimoji="1" lang="zh-CN" altLang="en-US" sz="2400" dirty="0">
              <a:latin typeface="+mj-ea"/>
              <a:ea typeface="+mj-ea"/>
            </a:endParaRPr>
          </a:p>
          <a:p>
            <a:pPr eaLnBrk="1" hangingPunct="1"/>
            <a:r>
              <a:rPr kumimoji="1" lang="zh-CN" altLang="en-US" sz="2400" dirty="0">
                <a:latin typeface="+mj-ea"/>
                <a:ea typeface="+mj-ea"/>
              </a:rPr>
              <a:t>对于不对称的单烯类单体，例如</a:t>
            </a:r>
            <a:endParaRPr kumimoji="1" lang="en-US" altLang="zh-CN" sz="2400" dirty="0">
              <a:latin typeface="+mj-ea"/>
              <a:ea typeface="+mj-ea"/>
            </a:endParaRPr>
          </a:p>
          <a:p>
            <a:pPr eaLnBrk="1" hangingPunct="1"/>
            <a:endParaRPr kumimoji="1" lang="zh-CN" altLang="en-US" sz="2400" dirty="0">
              <a:latin typeface="+mj-ea"/>
              <a:ea typeface="+mj-ea"/>
            </a:endParaRPr>
          </a:p>
          <a:p>
            <a:pPr eaLnBrk="1" hangingPunct="1"/>
            <a:r>
              <a:rPr kumimoji="1" lang="zh-CN" altLang="en-US" sz="2400" dirty="0">
                <a:latin typeface="+mj-ea"/>
                <a:ea typeface="+mj-ea"/>
              </a:rPr>
              <a:t>在聚合时就有可能有头</a:t>
            </a:r>
            <a:r>
              <a:rPr kumimoji="1" lang="en-US" altLang="zh-CN" sz="2400" dirty="0">
                <a:latin typeface="+mj-ea"/>
                <a:ea typeface="+mj-ea"/>
              </a:rPr>
              <a:t>-</a:t>
            </a:r>
            <a:r>
              <a:rPr kumimoji="1" lang="zh-CN" altLang="en-US" sz="2400" dirty="0">
                <a:latin typeface="+mj-ea"/>
                <a:ea typeface="+mj-ea"/>
              </a:rPr>
              <a:t>尾键接和头</a:t>
            </a:r>
            <a:r>
              <a:rPr kumimoji="1" lang="en-US" altLang="zh-CN" sz="2400" dirty="0">
                <a:latin typeface="+mj-ea"/>
                <a:ea typeface="+mj-ea"/>
              </a:rPr>
              <a:t>-</a:t>
            </a:r>
            <a:r>
              <a:rPr kumimoji="1" lang="zh-CN" altLang="en-US" sz="2400" dirty="0">
                <a:latin typeface="+mj-ea"/>
                <a:ea typeface="+mj-ea"/>
              </a:rPr>
              <a:t>头</a:t>
            </a:r>
            <a:r>
              <a:rPr kumimoji="1" lang="en-US" altLang="zh-CN" sz="2400" dirty="0">
                <a:latin typeface="+mj-ea"/>
                <a:ea typeface="+mj-ea"/>
              </a:rPr>
              <a:t>(</a:t>
            </a:r>
            <a:r>
              <a:rPr kumimoji="1" lang="zh-CN" altLang="en-US" sz="2400" dirty="0">
                <a:latin typeface="+mj-ea"/>
                <a:ea typeface="+mj-ea"/>
              </a:rPr>
              <a:t>或尾</a:t>
            </a:r>
            <a:r>
              <a:rPr kumimoji="1" lang="en-US" altLang="zh-CN" sz="2400" dirty="0">
                <a:latin typeface="+mj-ea"/>
                <a:ea typeface="+mj-ea"/>
              </a:rPr>
              <a:t>-</a:t>
            </a:r>
            <a:r>
              <a:rPr kumimoji="1" lang="zh-CN" altLang="en-US" sz="2400" dirty="0">
                <a:latin typeface="+mj-ea"/>
                <a:ea typeface="+mj-ea"/>
              </a:rPr>
              <a:t>尾</a:t>
            </a:r>
            <a:r>
              <a:rPr kumimoji="1" lang="en-US" altLang="zh-CN" sz="2400" dirty="0">
                <a:latin typeface="+mj-ea"/>
                <a:ea typeface="+mj-ea"/>
              </a:rPr>
              <a:t>)</a:t>
            </a:r>
            <a:r>
              <a:rPr kumimoji="1" lang="zh-CN" altLang="en-US" sz="2400" dirty="0">
                <a:latin typeface="+mj-ea"/>
                <a:ea typeface="+mj-ea"/>
              </a:rPr>
              <a:t>键接两种方式：</a:t>
            </a:r>
          </a:p>
          <a:p>
            <a:pPr eaLnBrk="1" hangingPunct="1"/>
            <a:endParaRPr kumimoji="1" lang="zh-CN" altLang="en-US" sz="2400" dirty="0">
              <a:latin typeface="+mj-ea"/>
              <a:ea typeface="+mj-ea"/>
            </a:endParaRPr>
          </a:p>
          <a:p>
            <a:pPr eaLnBrk="1" hangingPunct="1"/>
            <a:r>
              <a:rPr kumimoji="1" lang="zh-CN" altLang="en-US" sz="2400" dirty="0">
                <a:latin typeface="+mj-ea"/>
                <a:ea typeface="+mj-ea"/>
              </a:rPr>
              <a:t>       头</a:t>
            </a:r>
            <a:r>
              <a:rPr kumimoji="1" lang="en-US" altLang="zh-CN" sz="2400" dirty="0">
                <a:latin typeface="+mj-ea"/>
                <a:ea typeface="+mj-ea"/>
              </a:rPr>
              <a:t>-</a:t>
            </a:r>
            <a:r>
              <a:rPr kumimoji="1" lang="zh-CN" altLang="en-US" sz="2400" dirty="0">
                <a:latin typeface="+mj-ea"/>
                <a:ea typeface="+mj-ea"/>
              </a:rPr>
              <a:t>尾：</a:t>
            </a:r>
          </a:p>
          <a:p>
            <a:pPr eaLnBrk="1" hangingPunct="1"/>
            <a:endParaRPr kumimoji="1" lang="zh-CN" altLang="en-US" sz="2400" dirty="0">
              <a:latin typeface="+mj-ea"/>
              <a:ea typeface="+mj-ea"/>
            </a:endParaRPr>
          </a:p>
          <a:p>
            <a:pPr eaLnBrk="1" hangingPunct="1"/>
            <a:endParaRPr kumimoji="1" lang="en-US" altLang="zh-CN" sz="2400" dirty="0">
              <a:latin typeface="+mj-ea"/>
              <a:ea typeface="+mj-ea"/>
            </a:endParaRPr>
          </a:p>
          <a:p>
            <a:pPr eaLnBrk="1" hangingPunct="1"/>
            <a:r>
              <a:rPr kumimoji="1" lang="zh-CN" altLang="en-US" sz="2400" dirty="0">
                <a:latin typeface="+mj-ea"/>
                <a:ea typeface="+mj-ea"/>
              </a:rPr>
              <a:t>头</a:t>
            </a:r>
            <a:r>
              <a:rPr kumimoji="1" lang="en-US" altLang="zh-CN" sz="2400" dirty="0">
                <a:latin typeface="+mj-ea"/>
                <a:ea typeface="+mj-ea"/>
              </a:rPr>
              <a:t>-</a:t>
            </a:r>
            <a:r>
              <a:rPr kumimoji="1" lang="zh-CN" altLang="en-US" sz="2400" dirty="0">
                <a:latin typeface="+mj-ea"/>
                <a:ea typeface="+mj-ea"/>
              </a:rPr>
              <a:t>头或尾</a:t>
            </a:r>
            <a:r>
              <a:rPr kumimoji="1" lang="en-US" altLang="zh-CN" sz="2400" dirty="0">
                <a:latin typeface="+mj-ea"/>
                <a:ea typeface="+mj-ea"/>
              </a:rPr>
              <a:t>-</a:t>
            </a:r>
            <a:r>
              <a:rPr kumimoji="1" lang="zh-CN" altLang="en-US" sz="2400" dirty="0">
                <a:latin typeface="+mj-ea"/>
                <a:ea typeface="+mj-ea"/>
              </a:rPr>
              <a:t>尾：</a:t>
            </a:r>
          </a:p>
        </p:txBody>
      </p:sp>
      <p:pic>
        <p:nvPicPr>
          <p:cNvPr id="59397" name="Picture 4">
            <a:extLst>
              <a:ext uri="{FF2B5EF4-FFF2-40B4-BE49-F238E27FC236}">
                <a16:creationId xmlns:a16="http://schemas.microsoft.com/office/drawing/2014/main" id="{B751C32C-2F87-484D-BDFD-64C1AE6F59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148757"/>
            <a:ext cx="470058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5">
            <a:extLst>
              <a:ext uri="{FF2B5EF4-FFF2-40B4-BE49-F238E27FC236}">
                <a16:creationId xmlns:a16="http://schemas.microsoft.com/office/drawing/2014/main" id="{D3A68557-2E51-4F28-820F-C78807F0FD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5296259"/>
            <a:ext cx="5518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5C9798C-83F6-433E-B046-31E0C149E884}"/>
              </a:ext>
            </a:extLst>
          </p:cNvPr>
          <p:cNvSpPr txBox="1">
            <a:spLocks noChangeArrowheads="1"/>
          </p:cNvSpPr>
          <p:nvPr/>
        </p:nvSpPr>
        <p:spPr>
          <a:xfrm>
            <a:off x="628650" y="348792"/>
            <a:ext cx="6480000" cy="592333"/>
          </a:xfrm>
          <a:prstGeom prst="rect">
            <a:avLst/>
          </a:prstGeom>
          <a:solidFill>
            <a:schemeClr val="accent4"/>
          </a:solidFill>
        </p:spPr>
        <p:txBody>
          <a:bodyPr vert="horz" lIns="91440" tIns="45720" rIns="91440" bIns="45720" rtlCol="0">
            <a:normAutofit/>
          </a:bodyPr>
          <a:lst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lang="en-US" altLang="zh-CN" sz="3600" b="1" dirty="0"/>
              <a:t>1.1.2.3 </a:t>
            </a:r>
            <a:r>
              <a:rPr lang="zh-CN" altLang="en-US" sz="3600" b="1" dirty="0"/>
              <a:t>键接异构</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a:extLst>
              <a:ext uri="{FF2B5EF4-FFF2-40B4-BE49-F238E27FC236}">
                <a16:creationId xmlns:a16="http://schemas.microsoft.com/office/drawing/2014/main" id="{23C2F92C-030A-4F9D-9E22-296039DC379A}"/>
              </a:ext>
            </a:extLst>
          </p:cNvPr>
          <p:cNvSpPr>
            <a:spLocks noGrp="1"/>
          </p:cNvSpPr>
          <p:nvPr>
            <p:ph type="sldNum" sz="quarter" idx="12"/>
          </p:nvPr>
        </p:nvSpPr>
        <p:spPr/>
        <p:txBody>
          <a:bodyPr/>
          <a:lstStyle/>
          <a:p>
            <a:pPr>
              <a:defRPr/>
            </a:pPr>
            <a:fld id="{4E8205F8-3446-4249-A5AB-105610EC3184}" type="slidenum">
              <a:rPr lang="en-US" altLang="zh-CN"/>
              <a:pPr>
                <a:defRPr/>
              </a:pPr>
              <a:t>54</a:t>
            </a:fld>
            <a:endParaRPr lang="en-US" altLang="zh-CN"/>
          </a:p>
        </p:txBody>
      </p:sp>
      <p:sp>
        <p:nvSpPr>
          <p:cNvPr id="139266" name="Rectangle 2">
            <a:extLst>
              <a:ext uri="{FF2B5EF4-FFF2-40B4-BE49-F238E27FC236}">
                <a16:creationId xmlns:a16="http://schemas.microsoft.com/office/drawing/2014/main" id="{78BAC98C-1B73-44AB-91C7-F92C1A44853A}"/>
              </a:ext>
            </a:extLst>
          </p:cNvPr>
          <p:cNvSpPr>
            <a:spLocks noChangeArrowheads="1"/>
          </p:cNvSpPr>
          <p:nvPr/>
        </p:nvSpPr>
        <p:spPr bwMode="auto">
          <a:xfrm>
            <a:off x="539750" y="620713"/>
            <a:ext cx="4876800" cy="685800"/>
          </a:xfrm>
          <a:prstGeom prst="rect">
            <a:avLst/>
          </a:prstGeom>
          <a:noFill/>
          <a:ln>
            <a:noFill/>
          </a:ln>
          <a:extLst>
            <a:ext uri="{909E8E84-426E-40DD-AFC4-6F175D3DCCD1}">
              <a14:hiddenFill xmlns:a14="http://schemas.microsoft.com/office/drawing/2010/main">
                <a:gradFill rotWithShape="0">
                  <a:gsLst>
                    <a:gs pos="0">
                      <a:srgbClr val="FFFFFF"/>
                    </a:gs>
                    <a:gs pos="100000">
                      <a:srgbClr val="FFFF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20000"/>
              </a:spcBef>
              <a:buClr>
                <a:schemeClr val="bg2"/>
              </a:buClr>
              <a:buSzPct val="75000"/>
              <a:buFont typeface="Wingdings" panose="05000000000000000000" pitchFamily="2" charset="2"/>
              <a:buNone/>
            </a:pPr>
            <a:r>
              <a:rPr lang="en-US" altLang="zh-CN" sz="2400">
                <a:solidFill>
                  <a:srgbClr val="FF0000"/>
                </a:solidFill>
                <a:latin typeface="宋体" panose="02010600030101010101" pitchFamily="2" charset="-122"/>
                <a:ea typeface="宋体" panose="02010600030101010101" pitchFamily="2" charset="-122"/>
              </a:rPr>
              <a:t> </a:t>
            </a:r>
          </a:p>
          <a:p>
            <a:pPr algn="ctr" eaLnBrk="1" hangingPunct="1">
              <a:spcBef>
                <a:spcPct val="20000"/>
              </a:spcBef>
              <a:buClr>
                <a:schemeClr val="bg2"/>
              </a:buClr>
              <a:buSzPct val="75000"/>
              <a:buFont typeface="Wingdings" panose="05000000000000000000" pitchFamily="2" charset="2"/>
              <a:buNone/>
            </a:pPr>
            <a:endParaRPr lang="en-US" altLang="zh-CN" sz="2800">
              <a:latin typeface="Verdana" panose="020B0604030504040204" pitchFamily="34" charset="0"/>
              <a:ea typeface="宋体" panose="02010600030101010101" pitchFamily="2" charset="-122"/>
            </a:endParaRPr>
          </a:p>
        </p:txBody>
      </p:sp>
      <p:sp>
        <p:nvSpPr>
          <p:cNvPr id="60420" name="Text Box 3">
            <a:extLst>
              <a:ext uri="{FF2B5EF4-FFF2-40B4-BE49-F238E27FC236}">
                <a16:creationId xmlns:a16="http://schemas.microsoft.com/office/drawing/2014/main" id="{25066F7A-F691-4AA3-B1EE-603955E901C7}"/>
              </a:ext>
            </a:extLst>
          </p:cNvPr>
          <p:cNvSpPr txBox="1">
            <a:spLocks noChangeArrowheads="1"/>
          </p:cNvSpPr>
          <p:nvPr/>
        </p:nvSpPr>
        <p:spPr bwMode="auto">
          <a:xfrm>
            <a:off x="395288" y="1557338"/>
            <a:ext cx="67691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楷体_GB2312" pitchFamily="49" charset="-122"/>
                <a:ea typeface="楷体_GB2312" pitchFamily="49" charset="-122"/>
              </a:rPr>
              <a:t>(b )</a:t>
            </a:r>
            <a:r>
              <a:rPr kumimoji="1" lang="zh-CN" altLang="en-US" sz="2400">
                <a:latin typeface="楷体_GB2312" pitchFamily="49" charset="-122"/>
                <a:ea typeface="楷体_GB2312" pitchFamily="49" charset="-122"/>
              </a:rPr>
              <a:t>双烯类单体形成聚合物的键接方式</a:t>
            </a:r>
          </a:p>
        </p:txBody>
      </p:sp>
      <p:sp>
        <p:nvSpPr>
          <p:cNvPr id="60421" name="Rectangle 8">
            <a:extLst>
              <a:ext uri="{FF2B5EF4-FFF2-40B4-BE49-F238E27FC236}">
                <a16:creationId xmlns:a16="http://schemas.microsoft.com/office/drawing/2014/main" id="{200BFBDC-0AA9-4F8A-A636-051CDD0731BF}"/>
              </a:ext>
            </a:extLst>
          </p:cNvPr>
          <p:cNvSpPr>
            <a:spLocks noChangeArrowheads="1"/>
          </p:cNvSpPr>
          <p:nvPr/>
        </p:nvSpPr>
        <p:spPr bwMode="auto">
          <a:xfrm>
            <a:off x="684213" y="1989138"/>
            <a:ext cx="7921625"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a:latin typeface="楷体_GB2312" pitchFamily="49" charset="-122"/>
                <a:ea typeface="楷体_GB2312" pitchFamily="49" charset="-122"/>
              </a:rPr>
              <a:t>双烯类单体在聚合过程中有</a:t>
            </a:r>
            <a:r>
              <a:rPr kumimoji="1" lang="en-US" altLang="zh-CN" sz="2000">
                <a:latin typeface="楷体_GB2312" pitchFamily="49" charset="-122"/>
                <a:ea typeface="楷体_GB2312" pitchFamily="49" charset="-122"/>
              </a:rPr>
              <a:t>1,2</a:t>
            </a:r>
            <a:r>
              <a:rPr kumimoji="1" lang="zh-CN" altLang="en-US" sz="2000">
                <a:latin typeface="楷体_GB2312" pitchFamily="49" charset="-122"/>
                <a:ea typeface="楷体_GB2312" pitchFamily="49" charset="-122"/>
              </a:rPr>
              <a:t>加成、</a:t>
            </a:r>
            <a:r>
              <a:rPr kumimoji="1" lang="en-US" altLang="zh-CN" sz="2000">
                <a:latin typeface="楷体_GB2312" pitchFamily="49" charset="-122"/>
                <a:ea typeface="楷体_GB2312" pitchFamily="49" charset="-122"/>
              </a:rPr>
              <a:t>3,4</a:t>
            </a:r>
            <a:r>
              <a:rPr kumimoji="1" lang="zh-CN" altLang="en-US" sz="2000">
                <a:latin typeface="楷体_GB2312" pitchFamily="49" charset="-122"/>
                <a:ea typeface="楷体_GB2312" pitchFamily="49" charset="-122"/>
              </a:rPr>
              <a:t>加成和</a:t>
            </a:r>
            <a:r>
              <a:rPr kumimoji="1" lang="en-US" altLang="zh-CN" sz="2000">
                <a:latin typeface="楷体_GB2312" pitchFamily="49" charset="-122"/>
                <a:ea typeface="楷体_GB2312" pitchFamily="49" charset="-122"/>
              </a:rPr>
              <a:t>1,4</a:t>
            </a:r>
            <a:r>
              <a:rPr kumimoji="1" lang="zh-CN" altLang="en-US" sz="2000">
                <a:latin typeface="楷体_GB2312" pitchFamily="49" charset="-122"/>
                <a:ea typeface="楷体_GB2312" pitchFamily="49" charset="-122"/>
              </a:rPr>
              <a:t>加成，键接结构更为复杂</a:t>
            </a:r>
          </a:p>
        </p:txBody>
      </p:sp>
      <p:grpSp>
        <p:nvGrpSpPr>
          <p:cNvPr id="60423" name="Group 10">
            <a:extLst>
              <a:ext uri="{FF2B5EF4-FFF2-40B4-BE49-F238E27FC236}">
                <a16:creationId xmlns:a16="http://schemas.microsoft.com/office/drawing/2014/main" id="{3ED45F11-E41E-430D-9335-C39FB3E78F1D}"/>
              </a:ext>
            </a:extLst>
          </p:cNvPr>
          <p:cNvGrpSpPr>
            <a:grpSpLocks/>
          </p:cNvGrpSpPr>
          <p:nvPr/>
        </p:nvGrpSpPr>
        <p:grpSpPr bwMode="auto">
          <a:xfrm>
            <a:off x="1187450" y="2420938"/>
            <a:ext cx="6480175" cy="4033837"/>
            <a:chOff x="703" y="1162"/>
            <a:chExt cx="4082" cy="2541"/>
          </a:xfrm>
        </p:grpSpPr>
        <p:grpSp>
          <p:nvGrpSpPr>
            <p:cNvPr id="60424" name="Group 11">
              <a:extLst>
                <a:ext uri="{FF2B5EF4-FFF2-40B4-BE49-F238E27FC236}">
                  <a16:creationId xmlns:a16="http://schemas.microsoft.com/office/drawing/2014/main" id="{FDDBA092-1345-42D4-93E1-C8231552667E}"/>
                </a:ext>
              </a:extLst>
            </p:cNvPr>
            <p:cNvGrpSpPr>
              <a:grpSpLocks/>
            </p:cNvGrpSpPr>
            <p:nvPr/>
          </p:nvGrpSpPr>
          <p:grpSpPr bwMode="auto">
            <a:xfrm>
              <a:off x="703" y="1947"/>
              <a:ext cx="1496" cy="635"/>
              <a:chOff x="417" y="1947"/>
              <a:chExt cx="1496" cy="635"/>
            </a:xfrm>
          </p:grpSpPr>
          <p:sp>
            <p:nvSpPr>
              <p:cNvPr id="60437" name="Rectangle 12">
                <a:extLst>
                  <a:ext uri="{FF2B5EF4-FFF2-40B4-BE49-F238E27FC236}">
                    <a16:creationId xmlns:a16="http://schemas.microsoft.com/office/drawing/2014/main" id="{15EFF4F8-6D71-4C5B-B182-6722C2F1DFCE}"/>
                  </a:ext>
                </a:extLst>
              </p:cNvPr>
              <p:cNvSpPr>
                <a:spLocks noChangeArrowheads="1"/>
              </p:cNvSpPr>
              <p:nvPr/>
            </p:nvSpPr>
            <p:spPr bwMode="auto">
              <a:xfrm>
                <a:off x="417" y="1947"/>
                <a:ext cx="1496" cy="635"/>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60438" name="Object 13">
                <a:extLst>
                  <a:ext uri="{FF2B5EF4-FFF2-40B4-BE49-F238E27FC236}">
                    <a16:creationId xmlns:a16="http://schemas.microsoft.com/office/drawing/2014/main" id="{B72064E3-DC9B-4CFD-8C4C-36A2324C39F7}"/>
                  </a:ext>
                </a:extLst>
              </p:cNvPr>
              <p:cNvGraphicFramePr>
                <a:graphicFrameLocks noChangeAspect="1"/>
              </p:cNvGraphicFramePr>
              <p:nvPr/>
            </p:nvGraphicFramePr>
            <p:xfrm>
              <a:off x="431" y="2024"/>
              <a:ext cx="1445" cy="547"/>
            </p:xfrm>
            <a:graphic>
              <a:graphicData uri="http://schemas.openxmlformats.org/presentationml/2006/ole">
                <mc:AlternateContent xmlns:mc="http://schemas.openxmlformats.org/markup-compatibility/2006">
                  <mc:Choice xmlns:v="urn:schemas-microsoft-com:vml" Requires="v">
                    <p:oleObj spid="_x0000_s60939" name="CS ChemDraw Drawing" r:id="rId3" imgW="1632204" imgH="618744" progId="ChemDraw.Document.6.0">
                      <p:embed/>
                    </p:oleObj>
                  </mc:Choice>
                  <mc:Fallback>
                    <p:oleObj name="CS ChemDraw Drawing" r:id="rId3" imgW="1632204" imgH="618744" progId="ChemDraw.Document.6.0">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 y="2024"/>
                            <a:ext cx="1445"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0425" name="Group 14">
              <a:extLst>
                <a:ext uri="{FF2B5EF4-FFF2-40B4-BE49-F238E27FC236}">
                  <a16:creationId xmlns:a16="http://schemas.microsoft.com/office/drawing/2014/main" id="{79DE1AD4-E103-47A6-9A5E-EA97D41E6AA8}"/>
                </a:ext>
              </a:extLst>
            </p:cNvPr>
            <p:cNvGrpSpPr>
              <a:grpSpLocks/>
            </p:cNvGrpSpPr>
            <p:nvPr/>
          </p:nvGrpSpPr>
          <p:grpSpPr bwMode="auto">
            <a:xfrm>
              <a:off x="2700" y="1162"/>
              <a:ext cx="2085" cy="697"/>
              <a:chOff x="2562" y="1162"/>
              <a:chExt cx="2085" cy="697"/>
            </a:xfrm>
          </p:grpSpPr>
          <p:sp>
            <p:nvSpPr>
              <p:cNvPr id="60435" name="Rectangle 15">
                <a:extLst>
                  <a:ext uri="{FF2B5EF4-FFF2-40B4-BE49-F238E27FC236}">
                    <a16:creationId xmlns:a16="http://schemas.microsoft.com/office/drawing/2014/main" id="{4E2AF876-FEFD-4C4A-AE4E-22D06C7628FD}"/>
                  </a:ext>
                </a:extLst>
              </p:cNvPr>
              <p:cNvSpPr>
                <a:spLocks noChangeArrowheads="1"/>
              </p:cNvSpPr>
              <p:nvPr/>
            </p:nvSpPr>
            <p:spPr bwMode="auto">
              <a:xfrm>
                <a:off x="2562" y="1162"/>
                <a:ext cx="1951" cy="59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60436" name="Object 16">
                <a:extLst>
                  <a:ext uri="{FF2B5EF4-FFF2-40B4-BE49-F238E27FC236}">
                    <a16:creationId xmlns:a16="http://schemas.microsoft.com/office/drawing/2014/main" id="{13E26C1A-9846-4077-869F-240392A4D221}"/>
                  </a:ext>
                </a:extLst>
              </p:cNvPr>
              <p:cNvGraphicFramePr>
                <a:graphicFrameLocks noChangeAspect="1"/>
              </p:cNvGraphicFramePr>
              <p:nvPr/>
            </p:nvGraphicFramePr>
            <p:xfrm>
              <a:off x="2608" y="1162"/>
              <a:ext cx="2039" cy="697"/>
            </p:xfrm>
            <a:graphic>
              <a:graphicData uri="http://schemas.openxmlformats.org/presentationml/2006/ole">
                <mc:AlternateContent xmlns:mc="http://schemas.openxmlformats.org/markup-compatibility/2006">
                  <mc:Choice xmlns:v="urn:schemas-microsoft-com:vml" Requires="v">
                    <p:oleObj spid="_x0000_s60940" name="CS ChemDraw Drawing" r:id="rId5" imgW="2564892" imgH="876300" progId="ChemDraw.Document.6.0">
                      <p:embed/>
                    </p:oleObj>
                  </mc:Choice>
                  <mc:Fallback>
                    <p:oleObj name="CS ChemDraw Drawing" r:id="rId5" imgW="2564892" imgH="876300" progId="ChemDraw.Document.6.0">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 y="1162"/>
                            <a:ext cx="2039" cy="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0426" name="Group 17">
              <a:extLst>
                <a:ext uri="{FF2B5EF4-FFF2-40B4-BE49-F238E27FC236}">
                  <a16:creationId xmlns:a16="http://schemas.microsoft.com/office/drawing/2014/main" id="{CBD088EE-9CF4-4AE3-B39D-3DBDB1964F3F}"/>
                </a:ext>
              </a:extLst>
            </p:cNvPr>
            <p:cNvGrpSpPr>
              <a:grpSpLocks/>
            </p:cNvGrpSpPr>
            <p:nvPr/>
          </p:nvGrpSpPr>
          <p:grpSpPr bwMode="auto">
            <a:xfrm>
              <a:off x="2700" y="1888"/>
              <a:ext cx="1134" cy="726"/>
              <a:chOff x="2381" y="1842"/>
              <a:chExt cx="1134" cy="726"/>
            </a:xfrm>
          </p:grpSpPr>
          <p:sp>
            <p:nvSpPr>
              <p:cNvPr id="60433" name="Rectangle 18">
                <a:extLst>
                  <a:ext uri="{FF2B5EF4-FFF2-40B4-BE49-F238E27FC236}">
                    <a16:creationId xmlns:a16="http://schemas.microsoft.com/office/drawing/2014/main" id="{AB60FF2E-029B-44D3-8859-629C2B8F99B0}"/>
                  </a:ext>
                </a:extLst>
              </p:cNvPr>
              <p:cNvSpPr>
                <a:spLocks noChangeArrowheads="1"/>
              </p:cNvSpPr>
              <p:nvPr/>
            </p:nvSpPr>
            <p:spPr bwMode="auto">
              <a:xfrm>
                <a:off x="2381" y="1842"/>
                <a:ext cx="1134" cy="7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60434" name="Object 19">
                <a:extLst>
                  <a:ext uri="{FF2B5EF4-FFF2-40B4-BE49-F238E27FC236}">
                    <a16:creationId xmlns:a16="http://schemas.microsoft.com/office/drawing/2014/main" id="{15E51BEE-AAB1-4DC2-BBE8-919785F1204F}"/>
                  </a:ext>
                </a:extLst>
              </p:cNvPr>
              <p:cNvGraphicFramePr>
                <a:graphicFrameLocks noChangeAspect="1"/>
              </p:cNvGraphicFramePr>
              <p:nvPr/>
            </p:nvGraphicFramePr>
            <p:xfrm>
              <a:off x="2396" y="1855"/>
              <a:ext cx="1081" cy="681"/>
            </p:xfrm>
            <a:graphic>
              <a:graphicData uri="http://schemas.openxmlformats.org/presentationml/2006/ole">
                <mc:AlternateContent xmlns:mc="http://schemas.openxmlformats.org/markup-compatibility/2006">
                  <mc:Choice xmlns:v="urn:schemas-microsoft-com:vml" Requires="v">
                    <p:oleObj spid="_x0000_s60941" name="CS ChemDraw Drawing" r:id="rId7" imgW="1539240" imgH="969264" progId="ChemDraw.Document.6.0">
                      <p:embed/>
                    </p:oleObj>
                  </mc:Choice>
                  <mc:Fallback>
                    <p:oleObj name="CS ChemDraw Drawing" r:id="rId7" imgW="1539240" imgH="969264" progId="ChemDraw.Document.6.0">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6" y="1855"/>
                            <a:ext cx="1081" cy="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0427" name="Group 20">
              <a:extLst>
                <a:ext uri="{FF2B5EF4-FFF2-40B4-BE49-F238E27FC236}">
                  <a16:creationId xmlns:a16="http://schemas.microsoft.com/office/drawing/2014/main" id="{6BE82C90-A600-4798-8A8B-E206B791AA33}"/>
                </a:ext>
              </a:extLst>
            </p:cNvPr>
            <p:cNvGrpSpPr>
              <a:grpSpLocks/>
            </p:cNvGrpSpPr>
            <p:nvPr/>
          </p:nvGrpSpPr>
          <p:grpSpPr bwMode="auto">
            <a:xfrm>
              <a:off x="2700" y="2750"/>
              <a:ext cx="1270" cy="953"/>
              <a:chOff x="2360" y="2795"/>
              <a:chExt cx="1270" cy="953"/>
            </a:xfrm>
          </p:grpSpPr>
          <p:sp>
            <p:nvSpPr>
              <p:cNvPr id="60431" name="Rectangle 21">
                <a:extLst>
                  <a:ext uri="{FF2B5EF4-FFF2-40B4-BE49-F238E27FC236}">
                    <a16:creationId xmlns:a16="http://schemas.microsoft.com/office/drawing/2014/main" id="{8313206A-CC79-4B63-980A-F3E83A38D607}"/>
                  </a:ext>
                </a:extLst>
              </p:cNvPr>
              <p:cNvSpPr>
                <a:spLocks noChangeArrowheads="1"/>
              </p:cNvSpPr>
              <p:nvPr/>
            </p:nvSpPr>
            <p:spPr bwMode="auto">
              <a:xfrm>
                <a:off x="2360" y="2795"/>
                <a:ext cx="1270" cy="953"/>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60432" name="Object 22">
                <a:extLst>
                  <a:ext uri="{FF2B5EF4-FFF2-40B4-BE49-F238E27FC236}">
                    <a16:creationId xmlns:a16="http://schemas.microsoft.com/office/drawing/2014/main" id="{B316DD87-FAD1-4E44-BA89-3AD4A7842153}"/>
                  </a:ext>
                </a:extLst>
              </p:cNvPr>
              <p:cNvGraphicFramePr>
                <a:graphicFrameLocks noChangeAspect="1"/>
              </p:cNvGraphicFramePr>
              <p:nvPr/>
            </p:nvGraphicFramePr>
            <p:xfrm>
              <a:off x="2396" y="2826"/>
              <a:ext cx="1106" cy="793"/>
            </p:xfrm>
            <a:graphic>
              <a:graphicData uri="http://schemas.openxmlformats.org/presentationml/2006/ole">
                <mc:AlternateContent xmlns:mc="http://schemas.openxmlformats.org/markup-compatibility/2006">
                  <mc:Choice xmlns:v="urn:schemas-microsoft-com:vml" Requires="v">
                    <p:oleObj spid="_x0000_s60942" name="CS ChemDraw Drawing" r:id="rId9" imgW="1539240" imgH="1104900" progId="ChemDraw.Document.6.0">
                      <p:embed/>
                    </p:oleObj>
                  </mc:Choice>
                  <mc:Fallback>
                    <p:oleObj name="CS ChemDraw Drawing" r:id="rId9" imgW="1539240" imgH="1104900" progId="ChemDraw.Document.6.0">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6" y="2826"/>
                            <a:ext cx="1106" cy="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0428" name="Line 23">
              <a:extLst>
                <a:ext uri="{FF2B5EF4-FFF2-40B4-BE49-F238E27FC236}">
                  <a16:creationId xmlns:a16="http://schemas.microsoft.com/office/drawing/2014/main" id="{B986CB56-D2A8-473A-B09D-BF0C5B292103}"/>
                </a:ext>
              </a:extLst>
            </p:cNvPr>
            <p:cNvSpPr>
              <a:spLocks noChangeShapeType="1"/>
            </p:cNvSpPr>
            <p:nvPr/>
          </p:nvSpPr>
          <p:spPr bwMode="auto">
            <a:xfrm flipV="1">
              <a:off x="2245" y="1525"/>
              <a:ext cx="363" cy="6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9" name="Line 24">
              <a:extLst>
                <a:ext uri="{FF2B5EF4-FFF2-40B4-BE49-F238E27FC236}">
                  <a16:creationId xmlns:a16="http://schemas.microsoft.com/office/drawing/2014/main" id="{D370AD56-6FD9-48FB-8C6C-9FECD5379300}"/>
                </a:ext>
              </a:extLst>
            </p:cNvPr>
            <p:cNvSpPr>
              <a:spLocks noChangeShapeType="1"/>
            </p:cNvSpPr>
            <p:nvPr/>
          </p:nvSpPr>
          <p:spPr bwMode="auto">
            <a:xfrm>
              <a:off x="2245" y="2265"/>
              <a:ext cx="3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0" name="Line 25">
              <a:extLst>
                <a:ext uri="{FF2B5EF4-FFF2-40B4-BE49-F238E27FC236}">
                  <a16:creationId xmlns:a16="http://schemas.microsoft.com/office/drawing/2014/main" id="{94BA2A32-EC70-4F99-A215-6A95BEA1FC61}"/>
                </a:ext>
              </a:extLst>
            </p:cNvPr>
            <p:cNvSpPr>
              <a:spLocks noChangeShapeType="1"/>
            </p:cNvSpPr>
            <p:nvPr/>
          </p:nvSpPr>
          <p:spPr bwMode="auto">
            <a:xfrm>
              <a:off x="2245" y="2341"/>
              <a:ext cx="363" cy="68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3" name="Rectangle 2">
            <a:extLst>
              <a:ext uri="{FF2B5EF4-FFF2-40B4-BE49-F238E27FC236}">
                <a16:creationId xmlns:a16="http://schemas.microsoft.com/office/drawing/2014/main" id="{9B7AB0EF-B71A-4E32-9170-FE8FDEE58C5C}"/>
              </a:ext>
            </a:extLst>
          </p:cNvPr>
          <p:cNvSpPr txBox="1">
            <a:spLocks noChangeArrowheads="1"/>
          </p:cNvSpPr>
          <p:nvPr/>
        </p:nvSpPr>
        <p:spPr>
          <a:xfrm>
            <a:off x="628650" y="348792"/>
            <a:ext cx="6480000" cy="592333"/>
          </a:xfrm>
          <a:prstGeom prst="rect">
            <a:avLst/>
          </a:prstGeom>
          <a:solidFill>
            <a:schemeClr val="accent4"/>
          </a:solidFill>
        </p:spPr>
        <p:txBody>
          <a:bodyPr vert="horz" lIns="91440" tIns="45720" rIns="91440" bIns="45720" rtlCol="0">
            <a:normAutofit/>
          </a:bodyPr>
          <a:lst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None/>
            </a:pPr>
            <a:r>
              <a:rPr lang="en-US" altLang="zh-CN" sz="3600" b="1" dirty="0"/>
              <a:t>1.1.2.3 </a:t>
            </a:r>
            <a:r>
              <a:rPr lang="zh-CN" altLang="en-US" sz="3600" b="1" dirty="0"/>
              <a:t>键接异构</a:t>
            </a:r>
          </a:p>
        </p:txBody>
      </p:sp>
      <p:sp>
        <p:nvSpPr>
          <p:cNvPr id="2" name="文本框 1">
            <a:extLst>
              <a:ext uri="{FF2B5EF4-FFF2-40B4-BE49-F238E27FC236}">
                <a16:creationId xmlns:a16="http://schemas.microsoft.com/office/drawing/2014/main" id="{6A2C056D-15D3-45F7-9EC2-BC58CB5C76C1}"/>
              </a:ext>
            </a:extLst>
          </p:cNvPr>
          <p:cNvSpPr txBox="1"/>
          <p:nvPr/>
        </p:nvSpPr>
        <p:spPr>
          <a:xfrm>
            <a:off x="7667625" y="2644775"/>
            <a:ext cx="115728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加成</a:t>
            </a:r>
          </a:p>
        </p:txBody>
      </p:sp>
      <p:sp>
        <p:nvSpPr>
          <p:cNvPr id="25" name="文本框 24">
            <a:extLst>
              <a:ext uri="{FF2B5EF4-FFF2-40B4-BE49-F238E27FC236}">
                <a16:creationId xmlns:a16="http://schemas.microsoft.com/office/drawing/2014/main" id="{2D80B15C-D543-4066-B84D-88940E837B35}"/>
              </a:ext>
            </a:extLst>
          </p:cNvPr>
          <p:cNvSpPr txBox="1"/>
          <p:nvPr/>
        </p:nvSpPr>
        <p:spPr>
          <a:xfrm>
            <a:off x="7697291" y="4112180"/>
            <a:ext cx="115728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加成</a:t>
            </a:r>
          </a:p>
        </p:txBody>
      </p:sp>
      <p:sp>
        <p:nvSpPr>
          <p:cNvPr id="26" name="文本框 25">
            <a:extLst>
              <a:ext uri="{FF2B5EF4-FFF2-40B4-BE49-F238E27FC236}">
                <a16:creationId xmlns:a16="http://schemas.microsoft.com/office/drawing/2014/main" id="{5305258F-04A3-4CA3-83F8-F6988FD3D269}"/>
              </a:ext>
            </a:extLst>
          </p:cNvPr>
          <p:cNvSpPr txBox="1"/>
          <p:nvPr/>
        </p:nvSpPr>
        <p:spPr>
          <a:xfrm>
            <a:off x="7704434" y="5579585"/>
            <a:ext cx="115728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加成</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1B181A7A-6695-48B6-83DB-9960CD6DFD84}"/>
              </a:ext>
            </a:extLst>
          </p:cNvPr>
          <p:cNvSpPr>
            <a:spLocks noGrp="1" noChangeArrowheads="1"/>
          </p:cNvSpPr>
          <p:nvPr>
            <p:ph type="title"/>
          </p:nvPr>
        </p:nvSpPr>
        <p:spPr/>
        <p:txBody>
          <a:bodyPr/>
          <a:lstStyle/>
          <a:p>
            <a:r>
              <a:rPr lang="zh-CN" altLang="en-US"/>
              <a:t>思考</a:t>
            </a:r>
          </a:p>
        </p:txBody>
      </p:sp>
      <p:sp>
        <p:nvSpPr>
          <p:cNvPr id="62467" name="Rectangle 3">
            <a:extLst>
              <a:ext uri="{FF2B5EF4-FFF2-40B4-BE49-F238E27FC236}">
                <a16:creationId xmlns:a16="http://schemas.microsoft.com/office/drawing/2014/main" id="{559842BC-882E-48CA-925A-12333A72DA4E}"/>
              </a:ext>
            </a:extLst>
          </p:cNvPr>
          <p:cNvSpPr>
            <a:spLocks noGrp="1" noChangeArrowheads="1"/>
          </p:cNvSpPr>
          <p:nvPr>
            <p:ph idx="1"/>
          </p:nvPr>
        </p:nvSpPr>
        <p:spPr bwMode="auto"/>
        <p:txBody>
          <a:bodyPr wrap="square" numCol="1" anchor="t" anchorCtr="0" compatLnSpc="1">
            <a:prstTxWarp prst="textNoShape">
              <a:avLst/>
            </a:prstTxWarp>
          </a:bodyPr>
          <a:lstStyle/>
          <a:p>
            <a:pPr>
              <a:buFont typeface="Wingdings" panose="05000000000000000000" pitchFamily="2" charset="2"/>
              <a:buNone/>
            </a:pPr>
            <a:r>
              <a:rPr lang="zh-CN" altLang="en-US"/>
              <a:t>以下高聚物可能具有哪些不同的构型</a:t>
            </a:r>
          </a:p>
          <a:p>
            <a:pPr>
              <a:buFont typeface="Wingdings" panose="05000000000000000000" pitchFamily="2" charset="2"/>
              <a:buNone/>
            </a:pPr>
            <a:endParaRPr lang="zh-CN" altLang="en-US"/>
          </a:p>
          <a:p>
            <a:pPr>
              <a:buFont typeface="Wingdings" panose="05000000000000000000" pitchFamily="2" charset="2"/>
              <a:buNone/>
            </a:pPr>
            <a:r>
              <a:rPr lang="zh-CN" altLang="en-US"/>
              <a:t>聚氯乙烯</a:t>
            </a:r>
            <a:r>
              <a:rPr lang="en-US" altLang="zh-CN"/>
              <a:t>PVC</a:t>
            </a:r>
          </a:p>
          <a:p>
            <a:pPr>
              <a:buFont typeface="Wingdings" panose="05000000000000000000" pitchFamily="2" charset="2"/>
              <a:buNone/>
            </a:pPr>
            <a:endParaRPr lang="en-US" altLang="zh-CN"/>
          </a:p>
          <a:p>
            <a:pPr>
              <a:buFont typeface="Wingdings" panose="05000000000000000000" pitchFamily="2" charset="2"/>
              <a:buNone/>
            </a:pPr>
            <a:r>
              <a:rPr lang="zh-CN" altLang="en-US"/>
              <a:t>聚丁二烯</a:t>
            </a:r>
            <a:r>
              <a:rPr lang="en-US" altLang="zh-CN"/>
              <a:t>PB</a:t>
            </a:r>
          </a:p>
          <a:p>
            <a:pPr>
              <a:buFont typeface="Wingdings" panose="05000000000000000000" pitchFamily="2" charset="2"/>
              <a:buNone/>
            </a:pPr>
            <a:endParaRPr lang="en-US" altLang="zh-CN"/>
          </a:p>
          <a:p>
            <a:pPr>
              <a:buFont typeface="Wingdings" panose="05000000000000000000" pitchFamily="2" charset="2"/>
              <a:buNone/>
            </a:pPr>
            <a:r>
              <a:rPr lang="zh-CN" altLang="en-US"/>
              <a:t>聚异戊二烯</a:t>
            </a:r>
            <a:r>
              <a:rPr lang="en-US" altLang="zh-CN"/>
              <a:t>PI</a:t>
            </a:r>
            <a:r>
              <a:rPr lang="zh-CN" altLang="en-US"/>
              <a:t>或</a:t>
            </a:r>
            <a:r>
              <a:rPr lang="en-US" altLang="zh-CN"/>
              <a:t>PIP</a:t>
            </a:r>
          </a:p>
        </p:txBody>
      </p:sp>
      <p:sp>
        <p:nvSpPr>
          <p:cNvPr id="6" name="灯片编号占位符 5">
            <a:extLst>
              <a:ext uri="{FF2B5EF4-FFF2-40B4-BE49-F238E27FC236}">
                <a16:creationId xmlns:a16="http://schemas.microsoft.com/office/drawing/2014/main" id="{B837485F-AF8C-4F12-B808-74E679835D51}"/>
              </a:ext>
            </a:extLst>
          </p:cNvPr>
          <p:cNvSpPr>
            <a:spLocks noGrp="1"/>
          </p:cNvSpPr>
          <p:nvPr>
            <p:ph type="sldNum" sz="quarter" idx="12"/>
          </p:nvPr>
        </p:nvSpPr>
        <p:spPr/>
        <p:txBody>
          <a:bodyPr/>
          <a:lstStyle/>
          <a:p>
            <a:pPr>
              <a:defRPr/>
            </a:pPr>
            <a:fld id="{59D80344-4E2E-47AA-8400-D97E8A3D724B}" type="slidenum">
              <a:rPr lang="en-US" altLang="zh-CN"/>
              <a:pPr>
                <a:defRPr/>
              </a:pPr>
              <a:t>55</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34E4189-0B19-405C-AEDE-AAAD01EB7B76}"/>
              </a:ext>
            </a:extLst>
          </p:cNvPr>
          <p:cNvSpPr>
            <a:spLocks noGrp="1" noChangeArrowheads="1"/>
          </p:cNvSpPr>
          <p:nvPr>
            <p:ph type="title"/>
          </p:nvPr>
        </p:nvSpPr>
        <p:spPr/>
        <p:txBody>
          <a:bodyPr/>
          <a:lstStyle/>
          <a:p>
            <a:pPr marL="838200" indent="-838200"/>
            <a:r>
              <a:rPr lang="en-US" altLang="zh-CN"/>
              <a:t>1-3-2</a:t>
            </a:r>
            <a:r>
              <a:rPr lang="zh-CN" altLang="en-US" b="1"/>
              <a:t>举例说明</a:t>
            </a:r>
          </a:p>
        </p:txBody>
      </p:sp>
      <p:sp>
        <p:nvSpPr>
          <p:cNvPr id="14" name="灯片编号占位符 5">
            <a:extLst>
              <a:ext uri="{FF2B5EF4-FFF2-40B4-BE49-F238E27FC236}">
                <a16:creationId xmlns:a16="http://schemas.microsoft.com/office/drawing/2014/main" id="{60AB49FA-B7E1-47A8-A91D-F68B14E83A4F}"/>
              </a:ext>
            </a:extLst>
          </p:cNvPr>
          <p:cNvSpPr>
            <a:spLocks noGrp="1"/>
          </p:cNvSpPr>
          <p:nvPr>
            <p:ph type="sldNum" sz="quarter" idx="12"/>
          </p:nvPr>
        </p:nvSpPr>
        <p:spPr/>
        <p:txBody>
          <a:bodyPr/>
          <a:lstStyle/>
          <a:p>
            <a:pPr>
              <a:defRPr/>
            </a:pPr>
            <a:fld id="{5E3EC2F9-A6D1-4151-9099-38665A6F874E}" type="slidenum">
              <a:rPr lang="en-US" altLang="zh-CN"/>
              <a:pPr>
                <a:defRPr/>
              </a:pPr>
              <a:t>56</a:t>
            </a:fld>
            <a:endParaRPr lang="en-US" altLang="zh-CN"/>
          </a:p>
        </p:txBody>
      </p:sp>
      <p:sp>
        <p:nvSpPr>
          <p:cNvPr id="63492" name="Rectangle 4">
            <a:extLst>
              <a:ext uri="{FF2B5EF4-FFF2-40B4-BE49-F238E27FC236}">
                <a16:creationId xmlns:a16="http://schemas.microsoft.com/office/drawing/2014/main" id="{A978E937-28F8-470C-BF86-61F766EABB3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63493" name="Rectangle 6">
            <a:extLst>
              <a:ext uri="{FF2B5EF4-FFF2-40B4-BE49-F238E27FC236}">
                <a16:creationId xmlns:a16="http://schemas.microsoft.com/office/drawing/2014/main" id="{BFAE6797-1A74-48A4-8C8A-6494EA3462A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63497" name="Object 7">
            <a:extLst>
              <a:ext uri="{FF2B5EF4-FFF2-40B4-BE49-F238E27FC236}">
                <a16:creationId xmlns:a16="http://schemas.microsoft.com/office/drawing/2014/main" id="{10054F14-FC71-4822-A6C5-B074275697F2}"/>
              </a:ext>
            </a:extLst>
          </p:cNvPr>
          <p:cNvGraphicFramePr>
            <a:graphicFrameLocks noChangeAspect="1"/>
          </p:cNvGraphicFramePr>
          <p:nvPr>
            <p:extLst>
              <p:ext uri="{D42A27DB-BD31-4B8C-83A1-F6EECF244321}">
                <p14:modId xmlns:p14="http://schemas.microsoft.com/office/powerpoint/2010/main" val="286189999"/>
              </p:ext>
            </p:extLst>
          </p:nvPr>
        </p:nvGraphicFramePr>
        <p:xfrm>
          <a:off x="611188" y="2781300"/>
          <a:ext cx="7993062" cy="3544888"/>
        </p:xfrm>
        <a:graphic>
          <a:graphicData uri="http://schemas.openxmlformats.org/presentationml/2006/ole">
            <mc:AlternateContent xmlns:mc="http://schemas.openxmlformats.org/markup-compatibility/2006">
              <mc:Choice xmlns:v="urn:schemas-microsoft-com:vml" Requires="v">
                <p:oleObj spid="_x0000_s63626" name="Document" r:id="rId3" imgW="3857625" imgH="1714500" progId="ChemWindow.Document">
                  <p:embed/>
                </p:oleObj>
              </mc:Choice>
              <mc:Fallback>
                <p:oleObj name="Document" r:id="rId3" imgW="3857625" imgH="1714500" progId="ChemWindow.Document">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781300"/>
                        <a:ext cx="7993062" cy="354488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8" name="Text Box 8">
            <a:extLst>
              <a:ext uri="{FF2B5EF4-FFF2-40B4-BE49-F238E27FC236}">
                <a16:creationId xmlns:a16="http://schemas.microsoft.com/office/drawing/2014/main" id="{2C23C146-F7C9-4FFA-9836-0162A383BA68}"/>
              </a:ext>
            </a:extLst>
          </p:cNvPr>
          <p:cNvSpPr txBox="1">
            <a:spLocks noChangeArrowheads="1"/>
          </p:cNvSpPr>
          <p:nvPr/>
        </p:nvSpPr>
        <p:spPr bwMode="blackWhite">
          <a:xfrm>
            <a:off x="611188" y="4941888"/>
            <a:ext cx="7993062" cy="1511300"/>
          </a:xfrm>
          <a:prstGeom prst="rect">
            <a:avLst/>
          </a:prstGeom>
          <a:solidFill>
            <a:schemeClr val="bg1"/>
          </a:solidFill>
          <a:ln>
            <a:noFill/>
          </a:ln>
          <a:effectLst/>
          <a:extLs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sz="2800">
              <a:latin typeface="Times New Roman" panose="02020603050405020304" pitchFamily="18" charset="0"/>
              <a:ea typeface="宋体" panose="02010600030101010101" pitchFamily="2" charset="-122"/>
            </a:endParaRPr>
          </a:p>
        </p:txBody>
      </p:sp>
      <p:sp>
        <p:nvSpPr>
          <p:cNvPr id="63499" name="Text Box 9">
            <a:extLst>
              <a:ext uri="{FF2B5EF4-FFF2-40B4-BE49-F238E27FC236}">
                <a16:creationId xmlns:a16="http://schemas.microsoft.com/office/drawing/2014/main" id="{A7C8090A-DE57-4256-924B-A9EC13563780}"/>
              </a:ext>
            </a:extLst>
          </p:cNvPr>
          <p:cNvSpPr txBox="1">
            <a:spLocks noChangeArrowheads="1"/>
          </p:cNvSpPr>
          <p:nvPr/>
        </p:nvSpPr>
        <p:spPr bwMode="blackWhite">
          <a:xfrm>
            <a:off x="755650" y="4078288"/>
            <a:ext cx="649287" cy="457200"/>
          </a:xfrm>
          <a:prstGeom prst="rect">
            <a:avLst/>
          </a:prstGeom>
          <a:solidFill>
            <a:schemeClr val="bg1"/>
          </a:solidFill>
          <a:ln>
            <a:noFill/>
          </a:ln>
          <a:effectLst/>
          <a:extLs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Times New Roman" panose="02020603050405020304" pitchFamily="18" charset="0"/>
                <a:ea typeface="宋体" panose="02010600030101010101" pitchFamily="2" charset="-122"/>
              </a:rPr>
              <a:t>Cl</a:t>
            </a:r>
          </a:p>
        </p:txBody>
      </p:sp>
      <p:sp>
        <p:nvSpPr>
          <p:cNvPr id="63500" name="Text Box 10">
            <a:extLst>
              <a:ext uri="{FF2B5EF4-FFF2-40B4-BE49-F238E27FC236}">
                <a16:creationId xmlns:a16="http://schemas.microsoft.com/office/drawing/2014/main" id="{CCF44A88-B940-43C1-8EF9-92B6A26FF99C}"/>
              </a:ext>
            </a:extLst>
          </p:cNvPr>
          <p:cNvSpPr txBox="1">
            <a:spLocks noChangeArrowheads="1"/>
          </p:cNvSpPr>
          <p:nvPr/>
        </p:nvSpPr>
        <p:spPr bwMode="blackWhite">
          <a:xfrm>
            <a:off x="5508625" y="4149725"/>
            <a:ext cx="649287" cy="457200"/>
          </a:xfrm>
          <a:prstGeom prst="rect">
            <a:avLst/>
          </a:prstGeom>
          <a:solidFill>
            <a:schemeClr val="bg1"/>
          </a:solidFill>
          <a:ln>
            <a:noFill/>
          </a:ln>
          <a:effectLst/>
          <a:extLs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dirty="0">
                <a:latin typeface="Times New Roman" panose="02020603050405020304" pitchFamily="18" charset="0"/>
                <a:ea typeface="宋体" panose="02010600030101010101" pitchFamily="2" charset="-122"/>
              </a:rPr>
              <a:t>Cl</a:t>
            </a:r>
          </a:p>
        </p:txBody>
      </p:sp>
      <p:sp>
        <p:nvSpPr>
          <p:cNvPr id="63495" name="Text Box 12">
            <a:extLst>
              <a:ext uri="{FF2B5EF4-FFF2-40B4-BE49-F238E27FC236}">
                <a16:creationId xmlns:a16="http://schemas.microsoft.com/office/drawing/2014/main" id="{CCD35BB3-931C-4849-96CC-442B7D6567EA}"/>
              </a:ext>
            </a:extLst>
          </p:cNvPr>
          <p:cNvSpPr txBox="1">
            <a:spLocks noChangeArrowheads="1"/>
          </p:cNvSpPr>
          <p:nvPr/>
        </p:nvSpPr>
        <p:spPr bwMode="blackWhite">
          <a:xfrm>
            <a:off x="7380288" y="4508500"/>
            <a:ext cx="1008062" cy="46166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微软雅黑" panose="020B0503020204020204" pitchFamily="34" charset="-122"/>
                <a:ea typeface="微软雅黑" panose="020B0503020204020204" pitchFamily="34" charset="-122"/>
              </a:rPr>
              <a:t>键接</a:t>
            </a:r>
          </a:p>
        </p:txBody>
      </p:sp>
      <p:sp>
        <p:nvSpPr>
          <p:cNvPr id="63496" name="Text Box 13">
            <a:extLst>
              <a:ext uri="{FF2B5EF4-FFF2-40B4-BE49-F238E27FC236}">
                <a16:creationId xmlns:a16="http://schemas.microsoft.com/office/drawing/2014/main" id="{5BF74750-99F9-4A1C-B282-E89C6C1FFCEA}"/>
              </a:ext>
            </a:extLst>
          </p:cNvPr>
          <p:cNvSpPr txBox="1">
            <a:spLocks noChangeArrowheads="1"/>
          </p:cNvSpPr>
          <p:nvPr/>
        </p:nvSpPr>
        <p:spPr bwMode="blackWhite">
          <a:xfrm>
            <a:off x="684213" y="1628775"/>
            <a:ext cx="2232025" cy="51911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微软雅黑" panose="020B0503020204020204" pitchFamily="34" charset="-122"/>
                <a:ea typeface="微软雅黑" panose="020B0503020204020204" pitchFamily="34" charset="-122"/>
              </a:rPr>
              <a:t>聚氯乙烯</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C67D67AA-11CA-4788-BA3B-3075B63BE0FB}"/>
              </a:ext>
            </a:extLst>
          </p:cNvPr>
          <p:cNvSpPr>
            <a:spLocks noGrp="1" noChangeArrowheads="1"/>
          </p:cNvSpPr>
          <p:nvPr>
            <p:ph idx="1"/>
          </p:nvPr>
        </p:nvSpPr>
        <p:spPr bwMode="auto">
          <a:xfrm>
            <a:off x="457200" y="1600200"/>
            <a:ext cx="8435975" cy="4530725"/>
          </a:xfrm>
        </p:spPr>
        <p:txBody>
          <a:bodyPr wrap="square" numCol="1" anchor="t" anchorCtr="0" compatLnSpc="1">
            <a:prstTxWarp prst="textNoShape">
              <a:avLst/>
            </a:prstTxWarp>
          </a:bodyPr>
          <a:lstStyle/>
          <a:p>
            <a:pPr>
              <a:buFont typeface="Wingdings" panose="05000000000000000000" pitchFamily="2" charset="2"/>
              <a:buNone/>
            </a:pPr>
            <a:r>
              <a:rPr lang="zh-CN" altLang="en-US" b="1"/>
              <a:t>聚丁二烯</a:t>
            </a:r>
          </a:p>
          <a:p>
            <a:pPr>
              <a:buFont typeface="Wingdings" panose="05000000000000000000" pitchFamily="2" charset="2"/>
              <a:buNone/>
            </a:pPr>
            <a:endParaRPr lang="en-US" altLang="zh-CN" b="1"/>
          </a:p>
        </p:txBody>
      </p:sp>
      <p:sp>
        <p:nvSpPr>
          <p:cNvPr id="8" name="灯片编号占位符 5">
            <a:extLst>
              <a:ext uri="{FF2B5EF4-FFF2-40B4-BE49-F238E27FC236}">
                <a16:creationId xmlns:a16="http://schemas.microsoft.com/office/drawing/2014/main" id="{910EC957-794F-449E-A8A0-0F85BF89673C}"/>
              </a:ext>
            </a:extLst>
          </p:cNvPr>
          <p:cNvSpPr>
            <a:spLocks noGrp="1"/>
          </p:cNvSpPr>
          <p:nvPr>
            <p:ph type="sldNum" sz="quarter" idx="12"/>
          </p:nvPr>
        </p:nvSpPr>
        <p:spPr/>
        <p:txBody>
          <a:bodyPr/>
          <a:lstStyle/>
          <a:p>
            <a:pPr>
              <a:defRPr/>
            </a:pPr>
            <a:fld id="{DBB9A734-AECD-42E8-AA5E-F71F4F37591D}" type="slidenum">
              <a:rPr lang="en-US" altLang="zh-CN"/>
              <a:pPr>
                <a:defRPr/>
              </a:pPr>
              <a:t>57</a:t>
            </a:fld>
            <a:endParaRPr lang="en-US" altLang="zh-CN"/>
          </a:p>
        </p:txBody>
      </p:sp>
      <p:sp>
        <p:nvSpPr>
          <p:cNvPr id="64516" name="Rectangle 4">
            <a:extLst>
              <a:ext uri="{FF2B5EF4-FFF2-40B4-BE49-F238E27FC236}">
                <a16:creationId xmlns:a16="http://schemas.microsoft.com/office/drawing/2014/main" id="{6101DFEA-EC02-49F8-8FFB-FC5F14587AD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64517" name="Object 5">
            <a:extLst>
              <a:ext uri="{FF2B5EF4-FFF2-40B4-BE49-F238E27FC236}">
                <a16:creationId xmlns:a16="http://schemas.microsoft.com/office/drawing/2014/main" id="{91D42DAB-1002-4C6F-B055-357968EE1D72}"/>
              </a:ext>
            </a:extLst>
          </p:cNvPr>
          <p:cNvGraphicFramePr>
            <a:graphicFrameLocks noChangeAspect="1"/>
          </p:cNvGraphicFramePr>
          <p:nvPr/>
        </p:nvGraphicFramePr>
        <p:xfrm>
          <a:off x="250825" y="2852738"/>
          <a:ext cx="8569325" cy="2520950"/>
        </p:xfrm>
        <a:graphic>
          <a:graphicData uri="http://schemas.openxmlformats.org/presentationml/2006/ole">
            <mc:AlternateContent xmlns:mc="http://schemas.openxmlformats.org/markup-compatibility/2006">
              <mc:Choice xmlns:v="urn:schemas-microsoft-com:vml" Requires="v">
                <p:oleObj spid="_x0000_s64644" name="Document" r:id="rId3" imgW="7458075" imgH="1790700" progId="ChemWindow.Document">
                  <p:embed/>
                </p:oleObj>
              </mc:Choice>
              <mc:Fallback>
                <p:oleObj name="Document" r:id="rId3" imgW="7458075" imgH="1790700" progId="ChemWindow.Document">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852738"/>
                        <a:ext cx="8569325" cy="25209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8" name="Text Box 6">
            <a:extLst>
              <a:ext uri="{FF2B5EF4-FFF2-40B4-BE49-F238E27FC236}">
                <a16:creationId xmlns:a16="http://schemas.microsoft.com/office/drawing/2014/main" id="{0E8D6916-A4E6-4584-9790-5EB8D5C851AA}"/>
              </a:ext>
            </a:extLst>
          </p:cNvPr>
          <p:cNvSpPr txBox="1">
            <a:spLocks noChangeArrowheads="1"/>
          </p:cNvSpPr>
          <p:nvPr/>
        </p:nvSpPr>
        <p:spPr bwMode="blackWhite">
          <a:xfrm>
            <a:off x="6443663" y="5300663"/>
            <a:ext cx="792162"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a:latin typeface="Times New Roman" panose="02020603050405020304" pitchFamily="18" charset="0"/>
                <a:ea typeface="宋体" panose="02010600030101010101" pitchFamily="2" charset="-122"/>
              </a:rPr>
              <a:t>键接</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1E832382-719C-4FA9-806C-48AC279DFEC9}"/>
              </a:ext>
            </a:extLst>
          </p:cNvPr>
          <p:cNvSpPr>
            <a:spLocks noGrp="1" noChangeArrowheads="1"/>
          </p:cNvSpPr>
          <p:nvPr>
            <p:ph idx="1"/>
          </p:nvPr>
        </p:nvSpPr>
        <p:spPr bwMode="auto">
          <a:xfrm>
            <a:off x="395536" y="505225"/>
            <a:ext cx="7886700" cy="797717"/>
          </a:xfrm>
        </p:spPr>
        <p:txBody>
          <a:bodyPr wrap="square" numCol="1" anchor="t" anchorCtr="0" compatLnSpc="1">
            <a:prstTxWarp prst="textNoShape">
              <a:avLst/>
            </a:prstTxWarp>
          </a:bodyPr>
          <a:lstStyle/>
          <a:p>
            <a:pPr>
              <a:buFont typeface="Wingdings" panose="05000000000000000000" pitchFamily="2" charset="2"/>
              <a:buNone/>
            </a:pPr>
            <a:r>
              <a:rPr lang="zh-CN" altLang="en-US" b="1" dirty="0"/>
              <a:t>聚异戊二烯</a:t>
            </a:r>
          </a:p>
          <a:p>
            <a:pPr>
              <a:buFont typeface="Wingdings" panose="05000000000000000000" pitchFamily="2" charset="2"/>
              <a:buNone/>
            </a:pPr>
            <a:endParaRPr lang="en-US" altLang="zh-CN" b="1" dirty="0"/>
          </a:p>
        </p:txBody>
      </p:sp>
      <p:sp>
        <p:nvSpPr>
          <p:cNvPr id="10" name="灯片编号占位符 5">
            <a:extLst>
              <a:ext uri="{FF2B5EF4-FFF2-40B4-BE49-F238E27FC236}">
                <a16:creationId xmlns:a16="http://schemas.microsoft.com/office/drawing/2014/main" id="{3769ADB9-2853-41F7-91FD-B355E003C8A6}"/>
              </a:ext>
            </a:extLst>
          </p:cNvPr>
          <p:cNvSpPr>
            <a:spLocks noGrp="1"/>
          </p:cNvSpPr>
          <p:nvPr>
            <p:ph type="sldNum" sz="quarter" idx="12"/>
          </p:nvPr>
        </p:nvSpPr>
        <p:spPr/>
        <p:txBody>
          <a:bodyPr/>
          <a:lstStyle/>
          <a:p>
            <a:pPr>
              <a:defRPr/>
            </a:pPr>
            <a:fld id="{B47CCEE4-1617-4D72-8DB6-5EB86D1CBBF9}" type="slidenum">
              <a:rPr lang="en-US" altLang="zh-CN"/>
              <a:pPr>
                <a:defRPr/>
              </a:pPr>
              <a:t>58</a:t>
            </a:fld>
            <a:endParaRPr lang="en-US" altLang="zh-CN"/>
          </a:p>
        </p:txBody>
      </p:sp>
      <p:sp>
        <p:nvSpPr>
          <p:cNvPr id="65540" name="Rectangle 4">
            <a:extLst>
              <a:ext uri="{FF2B5EF4-FFF2-40B4-BE49-F238E27FC236}">
                <a16:creationId xmlns:a16="http://schemas.microsoft.com/office/drawing/2014/main" id="{5E39416E-54B9-431B-A57B-B2FC92B7664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65541" name="Object 5">
            <a:extLst>
              <a:ext uri="{FF2B5EF4-FFF2-40B4-BE49-F238E27FC236}">
                <a16:creationId xmlns:a16="http://schemas.microsoft.com/office/drawing/2014/main" id="{6BE7A88A-FC97-4AB1-9921-00F551A0FDE2}"/>
              </a:ext>
            </a:extLst>
          </p:cNvPr>
          <p:cNvGraphicFramePr>
            <a:graphicFrameLocks noChangeAspect="1"/>
          </p:cNvGraphicFramePr>
          <p:nvPr>
            <p:extLst>
              <p:ext uri="{D42A27DB-BD31-4B8C-83A1-F6EECF244321}">
                <p14:modId xmlns:p14="http://schemas.microsoft.com/office/powerpoint/2010/main" val="2704810912"/>
              </p:ext>
            </p:extLst>
          </p:nvPr>
        </p:nvGraphicFramePr>
        <p:xfrm>
          <a:off x="323850" y="1484784"/>
          <a:ext cx="8496300" cy="3665538"/>
        </p:xfrm>
        <a:graphic>
          <a:graphicData uri="http://schemas.openxmlformats.org/presentationml/2006/ole">
            <mc:AlternateContent xmlns:mc="http://schemas.openxmlformats.org/markup-compatibility/2006">
              <mc:Choice xmlns:v="urn:schemas-microsoft-com:vml" Requires="v">
                <p:oleObj spid="_x0000_s65670" name="Document" r:id="rId3" imgW="7334250" imgH="3162300" progId="ChemWindow.Document">
                  <p:embed/>
                </p:oleObj>
              </mc:Choice>
              <mc:Fallback>
                <p:oleObj name="Document" r:id="rId3" imgW="7334250" imgH="3162300" progId="ChemWindow.Document">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484784"/>
                        <a:ext cx="8496300" cy="36655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2" name="Text Box 6">
            <a:extLst>
              <a:ext uri="{FF2B5EF4-FFF2-40B4-BE49-F238E27FC236}">
                <a16:creationId xmlns:a16="http://schemas.microsoft.com/office/drawing/2014/main" id="{72B1FAF2-6256-409E-8B9D-1DEBF47C83A0}"/>
              </a:ext>
            </a:extLst>
          </p:cNvPr>
          <p:cNvSpPr txBox="1">
            <a:spLocks noChangeArrowheads="1"/>
          </p:cNvSpPr>
          <p:nvPr/>
        </p:nvSpPr>
        <p:spPr bwMode="blackWhite">
          <a:xfrm>
            <a:off x="7164387" y="3211984"/>
            <a:ext cx="1008063"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a:latin typeface="Times New Roman" panose="02020603050405020304" pitchFamily="18" charset="0"/>
                <a:ea typeface="宋体" panose="02010600030101010101" pitchFamily="2" charset="-122"/>
              </a:rPr>
              <a:t>键接</a:t>
            </a:r>
          </a:p>
        </p:txBody>
      </p:sp>
      <p:sp>
        <p:nvSpPr>
          <p:cNvPr id="65543" name="Text Box 7">
            <a:extLst>
              <a:ext uri="{FF2B5EF4-FFF2-40B4-BE49-F238E27FC236}">
                <a16:creationId xmlns:a16="http://schemas.microsoft.com/office/drawing/2014/main" id="{1952B80D-8AF0-4935-B7D7-FBDAB9063FFF}"/>
              </a:ext>
            </a:extLst>
          </p:cNvPr>
          <p:cNvSpPr txBox="1">
            <a:spLocks noChangeArrowheads="1"/>
          </p:cNvSpPr>
          <p:nvPr/>
        </p:nvSpPr>
        <p:spPr bwMode="blackWhite">
          <a:xfrm>
            <a:off x="8316912" y="1988022"/>
            <a:ext cx="720725"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a:latin typeface="Times New Roman" panose="02020603050405020304" pitchFamily="18" charset="0"/>
                <a:ea typeface="宋体" panose="02010600030101010101" pitchFamily="2" charset="-122"/>
              </a:rPr>
              <a:t>键接</a:t>
            </a:r>
          </a:p>
        </p:txBody>
      </p:sp>
      <p:sp>
        <p:nvSpPr>
          <p:cNvPr id="65544" name="Text Box 8">
            <a:extLst>
              <a:ext uri="{FF2B5EF4-FFF2-40B4-BE49-F238E27FC236}">
                <a16:creationId xmlns:a16="http://schemas.microsoft.com/office/drawing/2014/main" id="{3DD24FDA-7959-4270-BDB7-7746900B8E05}"/>
              </a:ext>
            </a:extLst>
          </p:cNvPr>
          <p:cNvSpPr txBox="1">
            <a:spLocks noChangeArrowheads="1"/>
          </p:cNvSpPr>
          <p:nvPr/>
        </p:nvSpPr>
        <p:spPr bwMode="blackWhite">
          <a:xfrm>
            <a:off x="7237412" y="4364509"/>
            <a:ext cx="1008063"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a:latin typeface="Times New Roman" panose="02020603050405020304" pitchFamily="18" charset="0"/>
                <a:ea typeface="宋体" panose="02010600030101010101" pitchFamily="2" charset="-122"/>
              </a:rPr>
              <a:t>键接</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74E3FBBD-F10A-4940-94E1-30D293E239F7}"/>
              </a:ext>
            </a:extLst>
          </p:cNvPr>
          <p:cNvSpPr>
            <a:spLocks noGrp="1" noChangeArrowheads="1"/>
          </p:cNvSpPr>
          <p:nvPr>
            <p:ph type="title"/>
          </p:nvPr>
        </p:nvSpPr>
        <p:spPr>
          <a:xfrm>
            <a:off x="1125538" y="685800"/>
            <a:ext cx="7245350" cy="1203325"/>
          </a:xfrm>
          <a:gradFill rotWithShape="0">
            <a:gsLst>
              <a:gs pos="0">
                <a:schemeClr val="bg1"/>
              </a:gs>
              <a:gs pos="100000">
                <a:srgbClr val="3366FF"/>
              </a:gs>
            </a:gsLst>
            <a:lin ang="2700000" scaled="1"/>
          </a:gradFill>
          <a:ln w="12700" cap="rnd">
            <a:solidFill>
              <a:schemeClr val="bg1"/>
            </a:solidFill>
            <a:prstDash val="sysDot"/>
            <a:miter lim="800000"/>
            <a:headEnd/>
            <a:tailEnd/>
          </a:ln>
        </p:spPr>
        <p:txBody>
          <a:bodyPr>
            <a:spAutoFit/>
          </a:bodyPr>
          <a:lstStyle/>
          <a:p>
            <a:pPr>
              <a:spcBef>
                <a:spcPct val="50000"/>
              </a:spcBef>
            </a:pPr>
            <a:r>
              <a:rPr lang="en-US" altLang="zh-CN" sz="3600" b="1"/>
              <a:t>Experimental methods to observe the configuration of polymer</a:t>
            </a:r>
          </a:p>
        </p:txBody>
      </p:sp>
      <p:sp>
        <p:nvSpPr>
          <p:cNvPr id="36867" name="Text Box 3">
            <a:extLst>
              <a:ext uri="{FF2B5EF4-FFF2-40B4-BE49-F238E27FC236}">
                <a16:creationId xmlns:a16="http://schemas.microsoft.com/office/drawing/2014/main" id="{5D0A55C2-306F-4102-B1E9-06C1FBC80112}"/>
              </a:ext>
            </a:extLst>
          </p:cNvPr>
          <p:cNvSpPr txBox="1">
            <a:spLocks noChangeArrowheads="1"/>
          </p:cNvSpPr>
          <p:nvPr/>
        </p:nvSpPr>
        <p:spPr bwMode="auto">
          <a:xfrm>
            <a:off x="844550" y="3346450"/>
            <a:ext cx="2203450" cy="1811338"/>
          </a:xfrm>
          <a:prstGeom prst="rect">
            <a:avLst/>
          </a:prstGeom>
          <a:gradFill rotWithShape="0">
            <a:gsLst>
              <a:gs pos="0">
                <a:schemeClr val="bg1"/>
              </a:gs>
              <a:gs pos="100000">
                <a:srgbClr val="3366FF"/>
              </a:gs>
            </a:gsLst>
            <a:lin ang="2700000" scaled="1"/>
          </a:gradFill>
          <a:ln w="12700" cap="rnd">
            <a:solidFill>
              <a:schemeClr val="bg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fontAlgn="auto" hangingPunct="1">
              <a:spcBef>
                <a:spcPct val="50000"/>
              </a:spcBef>
              <a:spcAft>
                <a:spcPts val="0"/>
              </a:spcAft>
              <a:defRPr/>
            </a:pPr>
            <a:r>
              <a:rPr lang="en-US" altLang="zh-CN" sz="3200">
                <a:effectLst>
                  <a:outerShdw blurRad="38100" dist="38100" dir="2700000" algn="tl">
                    <a:srgbClr val="C0C0C0"/>
                  </a:outerShdw>
                </a:effectLst>
                <a:latin typeface="+mn-lt"/>
                <a:ea typeface="+mn-ea"/>
              </a:rPr>
              <a:t>X-Ray Diffraction</a:t>
            </a:r>
          </a:p>
          <a:p>
            <a:pPr algn="ctr" eaLnBrk="1" fontAlgn="auto" hangingPunct="1">
              <a:spcBef>
                <a:spcPct val="50000"/>
              </a:spcBef>
              <a:spcAft>
                <a:spcPts val="0"/>
              </a:spcAft>
              <a:defRPr/>
            </a:pPr>
            <a:r>
              <a:rPr lang="en-US" altLang="zh-CN" sz="3200">
                <a:effectLst>
                  <a:outerShdw blurRad="38100" dist="38100" dir="2700000" algn="tl">
                    <a:srgbClr val="C0C0C0"/>
                  </a:outerShdw>
                </a:effectLst>
                <a:latin typeface="+mn-lt"/>
                <a:ea typeface="+mn-ea"/>
              </a:rPr>
              <a:t>(XRD)</a:t>
            </a:r>
          </a:p>
        </p:txBody>
      </p:sp>
      <p:sp>
        <p:nvSpPr>
          <p:cNvPr id="66564" name="Text Box 4">
            <a:extLst>
              <a:ext uri="{FF2B5EF4-FFF2-40B4-BE49-F238E27FC236}">
                <a16:creationId xmlns:a16="http://schemas.microsoft.com/office/drawing/2014/main" id="{084B8B23-05CF-4478-8A25-3BE10A14893A}"/>
              </a:ext>
            </a:extLst>
          </p:cNvPr>
          <p:cNvSpPr txBox="1">
            <a:spLocks noChangeArrowheads="1"/>
          </p:cNvSpPr>
          <p:nvPr/>
        </p:nvSpPr>
        <p:spPr bwMode="auto">
          <a:xfrm>
            <a:off x="3563938" y="3362325"/>
            <a:ext cx="2084387" cy="2298700"/>
          </a:xfrm>
          <a:prstGeom prst="rect">
            <a:avLst/>
          </a:prstGeom>
          <a:gradFill rotWithShape="0">
            <a:gsLst>
              <a:gs pos="0">
                <a:schemeClr val="bg1"/>
              </a:gs>
              <a:gs pos="100000">
                <a:srgbClr val="3366FF"/>
              </a:gs>
            </a:gsLst>
            <a:lin ang="2700000" scaled="1"/>
          </a:gradFill>
          <a:ln w="12700" cap="rnd">
            <a:solidFill>
              <a:schemeClr val="bg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3200">
                <a:latin typeface="Times New Roman" panose="02020603050405020304" pitchFamily="18" charset="0"/>
                <a:ea typeface="宋体" panose="02010600030101010101" pitchFamily="2" charset="-122"/>
              </a:rPr>
              <a:t>Nuclear Magnetic Resonance</a:t>
            </a:r>
          </a:p>
          <a:p>
            <a:pPr algn="ctr" eaLnBrk="1" hangingPunct="1">
              <a:spcBef>
                <a:spcPct val="50000"/>
              </a:spcBef>
            </a:pPr>
            <a:r>
              <a:rPr lang="en-US" altLang="zh-CN" sz="3200">
                <a:latin typeface="Times New Roman" panose="02020603050405020304" pitchFamily="18" charset="0"/>
                <a:ea typeface="宋体" panose="02010600030101010101" pitchFamily="2" charset="-122"/>
              </a:rPr>
              <a:t>(NMR)</a:t>
            </a:r>
          </a:p>
        </p:txBody>
      </p:sp>
      <p:sp>
        <p:nvSpPr>
          <p:cNvPr id="36869" name="Text Box 5">
            <a:extLst>
              <a:ext uri="{FF2B5EF4-FFF2-40B4-BE49-F238E27FC236}">
                <a16:creationId xmlns:a16="http://schemas.microsoft.com/office/drawing/2014/main" id="{9326D355-25B3-4937-A304-3BD61B2D36F0}"/>
              </a:ext>
            </a:extLst>
          </p:cNvPr>
          <p:cNvSpPr txBox="1">
            <a:spLocks noChangeArrowheads="1"/>
          </p:cNvSpPr>
          <p:nvPr/>
        </p:nvSpPr>
        <p:spPr bwMode="auto">
          <a:xfrm>
            <a:off x="6443663" y="3417888"/>
            <a:ext cx="2052637" cy="1811337"/>
          </a:xfrm>
          <a:prstGeom prst="rect">
            <a:avLst/>
          </a:prstGeom>
          <a:gradFill rotWithShape="0">
            <a:gsLst>
              <a:gs pos="0">
                <a:schemeClr val="bg1"/>
              </a:gs>
              <a:gs pos="100000">
                <a:srgbClr val="3366FF"/>
              </a:gs>
            </a:gsLst>
            <a:lin ang="2700000" scaled="1"/>
          </a:gradFill>
          <a:ln w="12700" cap="rnd">
            <a:solidFill>
              <a:schemeClr val="bg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fontAlgn="auto" hangingPunct="1">
              <a:spcBef>
                <a:spcPct val="50000"/>
              </a:spcBef>
              <a:spcAft>
                <a:spcPts val="0"/>
              </a:spcAft>
              <a:defRPr/>
            </a:pPr>
            <a:r>
              <a:rPr lang="en-US" altLang="zh-CN" sz="3200">
                <a:effectLst>
                  <a:outerShdw blurRad="38100" dist="38100" dir="2700000" algn="tl">
                    <a:srgbClr val="C0C0C0"/>
                  </a:outerShdw>
                </a:effectLst>
                <a:latin typeface="+mn-lt"/>
                <a:ea typeface="+mn-ea"/>
              </a:rPr>
              <a:t>Infrared Spectrum</a:t>
            </a:r>
          </a:p>
          <a:p>
            <a:pPr algn="ctr" eaLnBrk="1" fontAlgn="auto" hangingPunct="1">
              <a:spcBef>
                <a:spcPct val="50000"/>
              </a:spcBef>
              <a:spcAft>
                <a:spcPts val="0"/>
              </a:spcAft>
              <a:defRPr/>
            </a:pPr>
            <a:r>
              <a:rPr lang="en-US" altLang="zh-CN" sz="3200">
                <a:effectLst>
                  <a:outerShdw blurRad="38100" dist="38100" dir="2700000" algn="tl">
                    <a:srgbClr val="C0C0C0"/>
                  </a:outerShdw>
                </a:effectLst>
                <a:latin typeface="+mn-lt"/>
                <a:ea typeface="+mn-ea"/>
              </a:rPr>
              <a:t>(FT-IR)</a:t>
            </a:r>
          </a:p>
        </p:txBody>
      </p:sp>
      <p:sp>
        <p:nvSpPr>
          <p:cNvPr id="66566" name="Line 6">
            <a:extLst>
              <a:ext uri="{FF2B5EF4-FFF2-40B4-BE49-F238E27FC236}">
                <a16:creationId xmlns:a16="http://schemas.microsoft.com/office/drawing/2014/main" id="{29D2D56B-FE68-497F-8F5F-1464A50827EC}"/>
              </a:ext>
            </a:extLst>
          </p:cNvPr>
          <p:cNvSpPr>
            <a:spLocks noChangeShapeType="1"/>
          </p:cNvSpPr>
          <p:nvPr/>
        </p:nvSpPr>
        <p:spPr bwMode="auto">
          <a:xfrm flipV="1">
            <a:off x="1687513" y="2514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7" name="Line 7">
            <a:extLst>
              <a:ext uri="{FF2B5EF4-FFF2-40B4-BE49-F238E27FC236}">
                <a16:creationId xmlns:a16="http://schemas.microsoft.com/office/drawing/2014/main" id="{E573B766-50D8-4C38-8E93-10D52CEF9A33}"/>
              </a:ext>
            </a:extLst>
          </p:cNvPr>
          <p:cNvSpPr>
            <a:spLocks noChangeShapeType="1"/>
          </p:cNvSpPr>
          <p:nvPr/>
        </p:nvSpPr>
        <p:spPr bwMode="auto">
          <a:xfrm>
            <a:off x="7402513" y="2514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8" name="Line 8">
            <a:extLst>
              <a:ext uri="{FF2B5EF4-FFF2-40B4-BE49-F238E27FC236}">
                <a16:creationId xmlns:a16="http://schemas.microsoft.com/office/drawing/2014/main" id="{C6CD4A8F-6439-4721-9733-E8C10D7AD49C}"/>
              </a:ext>
            </a:extLst>
          </p:cNvPr>
          <p:cNvSpPr>
            <a:spLocks noChangeShapeType="1"/>
          </p:cNvSpPr>
          <p:nvPr/>
        </p:nvSpPr>
        <p:spPr bwMode="auto">
          <a:xfrm>
            <a:off x="4583113" y="2511425"/>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9" name="Line 9">
            <a:extLst>
              <a:ext uri="{FF2B5EF4-FFF2-40B4-BE49-F238E27FC236}">
                <a16:creationId xmlns:a16="http://schemas.microsoft.com/office/drawing/2014/main" id="{5F7E992E-AC24-4861-8D1B-5E9D95672332}"/>
              </a:ext>
            </a:extLst>
          </p:cNvPr>
          <p:cNvSpPr>
            <a:spLocks noChangeShapeType="1"/>
          </p:cNvSpPr>
          <p:nvPr/>
        </p:nvSpPr>
        <p:spPr bwMode="auto">
          <a:xfrm flipV="1">
            <a:off x="4583113" y="19812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0" name="Line 10">
            <a:extLst>
              <a:ext uri="{FF2B5EF4-FFF2-40B4-BE49-F238E27FC236}">
                <a16:creationId xmlns:a16="http://schemas.microsoft.com/office/drawing/2014/main" id="{6F8603FD-CE51-4167-8B6B-148A27288326}"/>
              </a:ext>
            </a:extLst>
          </p:cNvPr>
          <p:cNvSpPr>
            <a:spLocks noChangeShapeType="1"/>
          </p:cNvSpPr>
          <p:nvPr/>
        </p:nvSpPr>
        <p:spPr bwMode="auto">
          <a:xfrm>
            <a:off x="1687513" y="2514600"/>
            <a:ext cx="571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5">
            <a:extLst>
              <a:ext uri="{FF2B5EF4-FFF2-40B4-BE49-F238E27FC236}">
                <a16:creationId xmlns:a16="http://schemas.microsoft.com/office/drawing/2014/main" id="{AED366DD-6153-4A2A-8A49-E910C943A55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A8699AF-9C6E-495F-96FA-C22CBFF8E315}" type="slidenum">
              <a:rPr lang="zh-CN" altLang="zh-CN" smtClean="0"/>
              <a:pPr/>
              <a:t>6</a:t>
            </a:fld>
            <a:endParaRPr lang="zh-CN" altLang="zh-CN"/>
          </a:p>
        </p:txBody>
      </p:sp>
      <p:sp>
        <p:nvSpPr>
          <p:cNvPr id="9218" name="Rectangle 2">
            <a:extLst>
              <a:ext uri="{FF2B5EF4-FFF2-40B4-BE49-F238E27FC236}">
                <a16:creationId xmlns:a16="http://schemas.microsoft.com/office/drawing/2014/main" id="{C61B4282-D483-4FFF-A898-5D3C781FE0F4}"/>
              </a:ext>
            </a:extLst>
          </p:cNvPr>
          <p:cNvSpPr>
            <a:spLocks noGrp="1" noRot="1" noChangeArrowheads="1"/>
          </p:cNvSpPr>
          <p:nvPr>
            <p:ph type="title"/>
          </p:nvPr>
        </p:nvSpPr>
        <p:spPr>
          <a:xfrm>
            <a:off x="1042988" y="188913"/>
            <a:ext cx="7543800" cy="1223962"/>
          </a:xfrm>
        </p:spPr>
        <p:txBody>
          <a:bodyPr/>
          <a:lstStyle/>
          <a:p>
            <a:r>
              <a:rPr lang="zh-CN" altLang="en-US"/>
              <a:t>学习资源</a:t>
            </a:r>
          </a:p>
        </p:txBody>
      </p:sp>
      <p:sp>
        <p:nvSpPr>
          <p:cNvPr id="9219" name="Rectangle 3">
            <a:extLst>
              <a:ext uri="{FF2B5EF4-FFF2-40B4-BE49-F238E27FC236}">
                <a16:creationId xmlns:a16="http://schemas.microsoft.com/office/drawing/2014/main" id="{E06B8A79-A290-4049-84CD-5619F470E391}"/>
              </a:ext>
            </a:extLst>
          </p:cNvPr>
          <p:cNvSpPr>
            <a:spLocks noGrp="1" noRot="1" noChangeArrowheads="1"/>
          </p:cNvSpPr>
          <p:nvPr>
            <p:ph idx="1"/>
          </p:nvPr>
        </p:nvSpPr>
        <p:spPr>
          <a:xfrm>
            <a:off x="1258888" y="1844675"/>
            <a:ext cx="7543800" cy="2816225"/>
          </a:xfrm>
        </p:spPr>
        <p:txBody>
          <a:bodyPr/>
          <a:lstStyle/>
          <a:p>
            <a:pPr>
              <a:lnSpc>
                <a:spcPct val="80000"/>
              </a:lnSpc>
              <a:buFont typeface="Wingdings" panose="05000000000000000000" pitchFamily="2" charset="2"/>
              <a:buNone/>
            </a:pPr>
            <a:r>
              <a:rPr lang="zh-CN" altLang="zh-CN" sz="2000" b="1">
                <a:ea typeface="楷体_GB2312" pitchFamily="1" charset="-122"/>
              </a:rPr>
              <a:t>《</a:t>
            </a:r>
            <a:r>
              <a:rPr lang="zh-CN" altLang="en-US" sz="2000" b="1">
                <a:latin typeface="楷体_GB2312" pitchFamily="1" charset="-122"/>
                <a:ea typeface="楷体_GB2312" pitchFamily="1" charset="-122"/>
              </a:rPr>
              <a:t>高分子物理</a:t>
            </a:r>
            <a:r>
              <a:rPr lang="zh-CN" altLang="zh-CN" sz="2000" b="1">
                <a:ea typeface="楷体_GB2312" pitchFamily="1" charset="-122"/>
              </a:rPr>
              <a:t>》</a:t>
            </a:r>
            <a:r>
              <a:rPr lang="zh-CN" altLang="zh-CN" sz="2000" b="1">
                <a:latin typeface="楷体_GB2312" pitchFamily="1" charset="-122"/>
                <a:ea typeface="楷体_GB2312" pitchFamily="1" charset="-122"/>
              </a:rPr>
              <a:t>(</a:t>
            </a:r>
            <a:r>
              <a:rPr lang="zh-CN" altLang="en-US" sz="2000" b="1">
                <a:latin typeface="楷体_GB2312" pitchFamily="1" charset="-122"/>
                <a:ea typeface="楷体_GB2312" pitchFamily="1" charset="-122"/>
              </a:rPr>
              <a:t>第三版</a:t>
            </a:r>
            <a:r>
              <a:rPr lang="zh-CN" altLang="zh-CN" sz="2000" b="1">
                <a:latin typeface="楷体_GB2312" pitchFamily="1" charset="-122"/>
                <a:ea typeface="楷体_GB2312" pitchFamily="1" charset="-122"/>
              </a:rPr>
              <a:t>) </a:t>
            </a:r>
            <a:r>
              <a:rPr lang="zh-CN" altLang="en-US" sz="2000" b="1">
                <a:latin typeface="楷体_GB2312" pitchFamily="1" charset="-122"/>
                <a:ea typeface="楷体_GB2312" pitchFamily="1" charset="-122"/>
              </a:rPr>
              <a:t>（北京化工大学  金日光主编）</a:t>
            </a:r>
          </a:p>
          <a:p>
            <a:pPr>
              <a:lnSpc>
                <a:spcPct val="80000"/>
              </a:lnSpc>
              <a:buFont typeface="Wingdings" panose="05000000000000000000" pitchFamily="2" charset="2"/>
              <a:buNone/>
            </a:pPr>
            <a:r>
              <a:rPr lang="zh-CN" altLang="zh-CN" sz="2000" b="1">
                <a:ea typeface="楷体_GB2312" pitchFamily="1" charset="-122"/>
              </a:rPr>
              <a:t>《</a:t>
            </a:r>
            <a:r>
              <a:rPr lang="zh-CN" altLang="en-US" sz="2000" b="1">
                <a:ea typeface="楷体_GB2312" pitchFamily="1" charset="-122"/>
              </a:rPr>
              <a:t>高聚物结构与性能</a:t>
            </a:r>
            <a:r>
              <a:rPr lang="zh-CN" altLang="zh-CN" sz="2000" b="1">
                <a:ea typeface="楷体_GB2312" pitchFamily="1" charset="-122"/>
              </a:rPr>
              <a:t>》</a:t>
            </a:r>
            <a:r>
              <a:rPr lang="zh-CN" altLang="en-US" sz="2000" b="1">
                <a:ea typeface="楷体_GB2312" pitchFamily="1" charset="-122"/>
              </a:rPr>
              <a:t>（第二版）何平笙等（中国科技大学）</a:t>
            </a:r>
          </a:p>
          <a:p>
            <a:pPr>
              <a:lnSpc>
                <a:spcPct val="80000"/>
              </a:lnSpc>
              <a:buFont typeface="Wingdings" panose="05000000000000000000" pitchFamily="2" charset="2"/>
              <a:buNone/>
            </a:pPr>
            <a:r>
              <a:rPr lang="zh-CN" altLang="zh-CN" sz="2000" b="1">
                <a:ea typeface="楷体_GB2312" pitchFamily="1" charset="-122"/>
              </a:rPr>
              <a:t>《</a:t>
            </a:r>
            <a:r>
              <a:rPr lang="zh-CN" altLang="en-US" sz="2000" b="1">
                <a:ea typeface="楷体_GB2312" pitchFamily="1" charset="-122"/>
              </a:rPr>
              <a:t>高分子物理</a:t>
            </a:r>
            <a:r>
              <a:rPr lang="zh-CN" altLang="zh-CN" sz="2000" b="1">
                <a:ea typeface="楷体_GB2312" pitchFamily="1" charset="-122"/>
              </a:rPr>
              <a:t>》</a:t>
            </a:r>
            <a:r>
              <a:rPr lang="zh-CN" altLang="en-US" sz="2000" b="1">
                <a:ea typeface="楷体_GB2312" pitchFamily="1" charset="-122"/>
              </a:rPr>
              <a:t>方征平等（浙江大学）</a:t>
            </a:r>
          </a:p>
          <a:p>
            <a:pPr>
              <a:lnSpc>
                <a:spcPct val="80000"/>
              </a:lnSpc>
              <a:buFont typeface="Wingdings" panose="05000000000000000000" pitchFamily="2" charset="2"/>
              <a:buNone/>
            </a:pPr>
            <a:r>
              <a:rPr lang="zh-CN" altLang="zh-CN" sz="2000" b="1">
                <a:ea typeface="楷体_GB2312" pitchFamily="1" charset="-122"/>
              </a:rPr>
              <a:t>《</a:t>
            </a:r>
            <a:r>
              <a:rPr lang="zh-CN" altLang="en-US" sz="2000" b="1">
                <a:ea typeface="楷体_GB2312" pitchFamily="1" charset="-122"/>
              </a:rPr>
              <a:t>高分子物理</a:t>
            </a:r>
            <a:r>
              <a:rPr lang="zh-CN" altLang="zh-CN" sz="2000" b="1">
                <a:ea typeface="楷体_GB2312" pitchFamily="1" charset="-122"/>
              </a:rPr>
              <a:t>》 </a:t>
            </a:r>
            <a:r>
              <a:rPr lang="zh-CN" altLang="en-US" sz="2000" b="1">
                <a:ea typeface="楷体_GB2312" pitchFamily="1" charset="-122"/>
              </a:rPr>
              <a:t>兰立文（西北工大）</a:t>
            </a:r>
          </a:p>
          <a:p>
            <a:pPr>
              <a:lnSpc>
                <a:spcPct val="80000"/>
              </a:lnSpc>
              <a:buFont typeface="Wingdings" panose="05000000000000000000" pitchFamily="2" charset="2"/>
              <a:buNone/>
            </a:pPr>
            <a:r>
              <a:rPr lang="zh-CN" altLang="zh-CN" sz="2000" b="1">
                <a:ea typeface="楷体_GB2312" pitchFamily="1" charset="-122"/>
              </a:rPr>
              <a:t>《</a:t>
            </a:r>
            <a:r>
              <a:rPr lang="zh-CN" altLang="en-US" sz="2000" b="1">
                <a:ea typeface="楷体_GB2312" pitchFamily="1" charset="-122"/>
              </a:rPr>
              <a:t>高分子物理</a:t>
            </a:r>
            <a:r>
              <a:rPr lang="zh-CN" altLang="zh-CN" sz="2000" b="1">
                <a:ea typeface="楷体_GB2312" pitchFamily="1" charset="-122"/>
              </a:rPr>
              <a:t>》</a:t>
            </a:r>
            <a:r>
              <a:rPr lang="zh-CN" altLang="en-US" sz="2000" b="1">
                <a:ea typeface="楷体_GB2312" pitchFamily="1" charset="-122"/>
              </a:rPr>
              <a:t>（第二版）刘凤歧等（吉林大学）</a:t>
            </a:r>
          </a:p>
          <a:p>
            <a:pPr>
              <a:lnSpc>
                <a:spcPct val="80000"/>
              </a:lnSpc>
              <a:buFont typeface="Wingdings" panose="05000000000000000000" pitchFamily="2" charset="2"/>
              <a:buNone/>
            </a:pPr>
            <a:r>
              <a:rPr lang="zh-CN" altLang="zh-CN" sz="2000" b="1">
                <a:ea typeface="楷体_GB2312" pitchFamily="1" charset="-122"/>
              </a:rPr>
              <a:t>《AN INTRODUCTION TO POLYMER PHYSICS》David I. Bower (</a:t>
            </a:r>
            <a:r>
              <a:rPr lang="zh-CN" altLang="en-US" sz="2000" b="1">
                <a:ea typeface="楷体_GB2312" pitchFamily="1" charset="-122"/>
              </a:rPr>
              <a:t>化学工业出版社</a:t>
            </a:r>
            <a:r>
              <a:rPr lang="zh-CN" altLang="zh-CN" sz="2000" b="1">
                <a:ea typeface="楷体_GB2312" pitchFamily="1" charset="-122"/>
              </a:rPr>
              <a:t>)     </a:t>
            </a:r>
          </a:p>
          <a:p>
            <a:pPr>
              <a:lnSpc>
                <a:spcPct val="80000"/>
              </a:lnSpc>
              <a:buFont typeface="Wingdings" panose="05000000000000000000" pitchFamily="2" charset="2"/>
              <a:buNone/>
            </a:pPr>
            <a:r>
              <a:rPr lang="zh-CN" altLang="zh-CN" sz="2000" b="1">
                <a:ea typeface="楷体_GB2312" pitchFamily="1" charset="-122"/>
              </a:rPr>
              <a:t>《Principles of Polymer Chemistry》Paul J.Flory</a:t>
            </a:r>
          </a:p>
        </p:txBody>
      </p:sp>
      <p:sp>
        <p:nvSpPr>
          <p:cNvPr id="9220" name="Rectangle 4">
            <a:extLst>
              <a:ext uri="{FF2B5EF4-FFF2-40B4-BE49-F238E27FC236}">
                <a16:creationId xmlns:a16="http://schemas.microsoft.com/office/drawing/2014/main" id="{C9E9FD2D-48F1-4E61-B119-0827B99FDB5E}"/>
              </a:ext>
            </a:extLst>
          </p:cNvPr>
          <p:cNvSpPr>
            <a:spLocks noChangeArrowheads="1"/>
          </p:cNvSpPr>
          <p:nvPr/>
        </p:nvSpPr>
        <p:spPr bwMode="auto">
          <a:xfrm>
            <a:off x="900113" y="1387624"/>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FF"/>
                </a:solidFill>
                <a:latin typeface="+mj-ea"/>
                <a:ea typeface="+mj-ea"/>
              </a:rPr>
              <a:t>参考书：</a:t>
            </a:r>
          </a:p>
        </p:txBody>
      </p:sp>
      <p:sp>
        <p:nvSpPr>
          <p:cNvPr id="9221" name="Text Box 5">
            <a:extLst>
              <a:ext uri="{FF2B5EF4-FFF2-40B4-BE49-F238E27FC236}">
                <a16:creationId xmlns:a16="http://schemas.microsoft.com/office/drawing/2014/main" id="{A0E7F6D4-700A-4585-B704-511EBFBD5D3C}"/>
              </a:ext>
            </a:extLst>
          </p:cNvPr>
          <p:cNvSpPr txBox="1">
            <a:spLocks noChangeArrowheads="1"/>
          </p:cNvSpPr>
          <p:nvPr/>
        </p:nvSpPr>
        <p:spPr bwMode="auto">
          <a:xfrm>
            <a:off x="900113" y="4437063"/>
            <a:ext cx="540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a:solidFill>
                  <a:srgbClr val="0000FF"/>
                </a:solidFill>
                <a:latin typeface="+mj-ea"/>
                <a:ea typeface="+mj-ea"/>
              </a:rPr>
              <a:t>网络资源：精品课程网站</a:t>
            </a:r>
          </a:p>
        </p:txBody>
      </p:sp>
      <p:sp>
        <p:nvSpPr>
          <p:cNvPr id="9222" name="Text Box 6">
            <a:extLst>
              <a:ext uri="{FF2B5EF4-FFF2-40B4-BE49-F238E27FC236}">
                <a16:creationId xmlns:a16="http://schemas.microsoft.com/office/drawing/2014/main" id="{E6046F4C-CFFD-4C9C-B356-A6C63991468A}"/>
              </a:ext>
            </a:extLst>
          </p:cNvPr>
          <p:cNvSpPr txBox="1">
            <a:spLocks noChangeArrowheads="1"/>
          </p:cNvSpPr>
          <p:nvPr/>
        </p:nvSpPr>
        <p:spPr bwMode="auto">
          <a:xfrm>
            <a:off x="1403350" y="4813300"/>
            <a:ext cx="7129463"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400">
                <a:latin typeface="Tahoma" panose="020B0604030504040204" pitchFamily="34" charset="0"/>
              </a:rPr>
              <a:t>浙江大学</a:t>
            </a:r>
          </a:p>
          <a:p>
            <a:pPr>
              <a:spcBef>
                <a:spcPct val="50000"/>
              </a:spcBef>
            </a:pPr>
            <a:r>
              <a:rPr lang="zh-CN" altLang="zh-CN" sz="1400">
                <a:latin typeface="Tahoma" panose="020B0604030504040204" pitchFamily="34" charset="0"/>
                <a:hlinkClick r:id="rId2"/>
              </a:rPr>
              <a:t>http://gfzwl.jpkc.cc/gfzwl/1</a:t>
            </a:r>
            <a:endParaRPr lang="zh-CN" altLang="zh-CN" sz="1400">
              <a:latin typeface="Tahoma" panose="020B0604030504040204" pitchFamily="34" charset="0"/>
            </a:endParaRPr>
          </a:p>
          <a:p>
            <a:pPr>
              <a:spcBef>
                <a:spcPct val="50000"/>
              </a:spcBef>
            </a:pPr>
            <a:r>
              <a:rPr lang="zh-CN" altLang="en-US" sz="1400">
                <a:latin typeface="Tahoma" panose="020B0604030504040204" pitchFamily="34" charset="0"/>
              </a:rPr>
              <a:t>南京工业大学</a:t>
            </a:r>
          </a:p>
          <a:p>
            <a:pPr>
              <a:spcBef>
                <a:spcPct val="50000"/>
              </a:spcBef>
            </a:pPr>
            <a:r>
              <a:rPr lang="zh-CN" altLang="zh-CN" sz="1400">
                <a:latin typeface="Tahoma" panose="020B0604030504040204" pitchFamily="34" charset="0"/>
                <a:hlinkClick r:id="rId3"/>
              </a:rPr>
              <a:t>http://clsy.njut.edu.cn/clysb/w2/index.asp</a:t>
            </a:r>
            <a:endParaRPr lang="zh-CN" altLang="zh-CN" sz="1400">
              <a:latin typeface="Tahoma" panose="020B0604030504040204" pitchFamily="34" charset="0"/>
            </a:endParaRPr>
          </a:p>
          <a:p>
            <a:pPr>
              <a:spcBef>
                <a:spcPct val="50000"/>
              </a:spcBef>
            </a:pPr>
            <a:r>
              <a:rPr lang="zh-CN" altLang="en-US" sz="1400">
                <a:latin typeface="Tahoma" panose="020B0604030504040204" pitchFamily="34" charset="0"/>
              </a:rPr>
              <a:t>湖北大学</a:t>
            </a:r>
          </a:p>
          <a:p>
            <a:pPr>
              <a:spcBef>
                <a:spcPct val="50000"/>
              </a:spcBef>
            </a:pPr>
            <a:r>
              <a:rPr lang="zh-CN" altLang="zh-CN" sz="1400">
                <a:latin typeface="Tahoma" panose="020B0604030504040204" pitchFamily="34" charset="0"/>
                <a:hlinkClick r:id="rId4"/>
              </a:rPr>
              <a:t>http://matsci.hubu.edu.cn/phy1/index.asp</a:t>
            </a:r>
            <a:r>
              <a:rPr lang="zh-CN" altLang="en-US" sz="1400">
                <a:latin typeface="Tahoma" panose="020B0604030504040204" pitchFamily="34"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72A34FF-53F2-4E37-9925-85D5E0FCAC3D}"/>
              </a:ext>
            </a:extLst>
          </p:cNvPr>
          <p:cNvSpPr>
            <a:spLocks noGrp="1" noChangeArrowheads="1"/>
          </p:cNvSpPr>
          <p:nvPr>
            <p:ph type="title"/>
          </p:nvPr>
        </p:nvSpPr>
        <p:spPr>
          <a:xfrm>
            <a:off x="1711325" y="354013"/>
            <a:ext cx="1701800" cy="836612"/>
          </a:xfrm>
        </p:spPr>
        <p:txBody>
          <a:bodyPr/>
          <a:lstStyle/>
          <a:p>
            <a:r>
              <a:rPr lang="en-US" altLang="zh-CN" i="1"/>
              <a:t>X</a:t>
            </a:r>
            <a:r>
              <a:rPr lang="en-US" altLang="zh-CN"/>
              <a:t>-ray</a:t>
            </a:r>
          </a:p>
        </p:txBody>
      </p:sp>
      <p:graphicFrame>
        <p:nvGraphicFramePr>
          <p:cNvPr id="68611" name="Object 3">
            <a:extLst>
              <a:ext uri="{FF2B5EF4-FFF2-40B4-BE49-F238E27FC236}">
                <a16:creationId xmlns:a16="http://schemas.microsoft.com/office/drawing/2014/main" id="{0C5F25D8-5FF5-430C-BB0A-B066D69D379C}"/>
              </a:ext>
            </a:extLst>
          </p:cNvPr>
          <p:cNvGraphicFramePr>
            <a:graphicFrameLocks noChangeAspect="1"/>
          </p:cNvGraphicFramePr>
          <p:nvPr/>
        </p:nvGraphicFramePr>
        <p:xfrm>
          <a:off x="381000" y="1981200"/>
          <a:ext cx="5105400" cy="3829050"/>
        </p:xfrm>
        <a:graphic>
          <a:graphicData uri="http://schemas.openxmlformats.org/presentationml/2006/ole">
            <mc:AlternateContent xmlns:mc="http://schemas.openxmlformats.org/markup-compatibility/2006">
              <mc:Choice xmlns:v="urn:schemas-microsoft-com:vml" Requires="v">
                <p:oleObj spid="_x0000_s68864" name="PhotoSuite Image" r:id="rId3" imgW="6096000" imgH="4572000" progId="PhotoSuite.Image">
                  <p:embed/>
                </p:oleObj>
              </mc:Choice>
              <mc:Fallback>
                <p:oleObj name="PhotoSuite Image" r:id="rId3" imgW="6096000" imgH="4572000" progId="PhotoSuite.Imag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5105400"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4">
            <a:extLst>
              <a:ext uri="{FF2B5EF4-FFF2-40B4-BE49-F238E27FC236}">
                <a16:creationId xmlns:a16="http://schemas.microsoft.com/office/drawing/2014/main" id="{A9E1191B-2DDD-4881-A03A-B104FEA828BC}"/>
              </a:ext>
            </a:extLst>
          </p:cNvPr>
          <p:cNvGraphicFramePr>
            <a:graphicFrameLocks noChangeAspect="1"/>
          </p:cNvGraphicFramePr>
          <p:nvPr/>
        </p:nvGraphicFramePr>
        <p:xfrm>
          <a:off x="5792788" y="533400"/>
          <a:ext cx="3008312" cy="2255838"/>
        </p:xfrm>
        <a:graphic>
          <a:graphicData uri="http://schemas.openxmlformats.org/presentationml/2006/ole">
            <mc:AlternateContent xmlns:mc="http://schemas.openxmlformats.org/markup-compatibility/2006">
              <mc:Choice xmlns:v="urn:schemas-microsoft-com:vml" Requires="v">
                <p:oleObj spid="_x0000_s68865" name="PhotoSuite Image" r:id="rId5" imgW="6096000" imgH="4572000" progId="PhotoSuite.Image">
                  <p:embed/>
                </p:oleObj>
              </mc:Choice>
              <mc:Fallback>
                <p:oleObj name="PhotoSuite Image" r:id="rId5" imgW="6096000" imgH="4572000" progId="PhotoSuite.Imag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2788" y="533400"/>
                        <a:ext cx="3008312"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8613" name="Picture 5">
            <a:extLst>
              <a:ext uri="{FF2B5EF4-FFF2-40B4-BE49-F238E27FC236}">
                <a16:creationId xmlns:a16="http://schemas.microsoft.com/office/drawing/2014/main" id="{D177D8F6-D6BF-44A0-8374-237E239043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9813" y="2903538"/>
            <a:ext cx="2314575" cy="334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0D91D56-9EC8-46D2-A656-1CCC28913ABC}"/>
              </a:ext>
            </a:extLst>
          </p:cNvPr>
          <p:cNvSpPr>
            <a:spLocks noGrp="1" noChangeArrowheads="1"/>
          </p:cNvSpPr>
          <p:nvPr>
            <p:ph type="title"/>
          </p:nvPr>
        </p:nvSpPr>
        <p:spPr>
          <a:xfrm>
            <a:off x="1055688" y="381000"/>
            <a:ext cx="7735887" cy="838200"/>
          </a:xfrm>
        </p:spPr>
        <p:txBody>
          <a:bodyPr rtlCol="0">
            <a:normAutofit fontScale="90000"/>
          </a:bodyPr>
          <a:lstStyle/>
          <a:p>
            <a:pPr fontAlgn="auto">
              <a:spcAft>
                <a:spcPts val="0"/>
              </a:spcAft>
              <a:defRPr/>
            </a:pPr>
            <a:r>
              <a:rPr lang="en-US" altLang="zh-CN" sz="4000"/>
              <a:t>NMR- Nuclear Magnetic Resonance</a:t>
            </a:r>
          </a:p>
        </p:txBody>
      </p:sp>
      <p:pic>
        <p:nvPicPr>
          <p:cNvPr id="69635" name="Picture 3">
            <a:extLst>
              <a:ext uri="{FF2B5EF4-FFF2-40B4-BE49-F238E27FC236}">
                <a16:creationId xmlns:a16="http://schemas.microsoft.com/office/drawing/2014/main" id="{BB5B211E-6D99-40C4-A74B-62EACBE94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188" y="1524000"/>
            <a:ext cx="3195637"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A042D8B-53B2-4377-8C56-521F06CA9674}"/>
              </a:ext>
            </a:extLst>
          </p:cNvPr>
          <p:cNvSpPr>
            <a:spLocks noGrp="1" noChangeArrowheads="1"/>
          </p:cNvSpPr>
          <p:nvPr>
            <p:ph type="title"/>
          </p:nvPr>
        </p:nvSpPr>
        <p:spPr>
          <a:xfrm>
            <a:off x="1619250" y="188913"/>
            <a:ext cx="6697663" cy="1219200"/>
          </a:xfrm>
        </p:spPr>
        <p:txBody>
          <a:bodyPr/>
          <a:lstStyle/>
          <a:p>
            <a:r>
              <a:rPr lang="en-US" altLang="zh-CN"/>
              <a:t>Fourier Transform Infrared Spectroscopy (FTIR)</a:t>
            </a:r>
          </a:p>
        </p:txBody>
      </p:sp>
      <p:sp>
        <p:nvSpPr>
          <p:cNvPr id="6" name="灯片编号占位符 4">
            <a:extLst>
              <a:ext uri="{FF2B5EF4-FFF2-40B4-BE49-F238E27FC236}">
                <a16:creationId xmlns:a16="http://schemas.microsoft.com/office/drawing/2014/main" id="{C9F151C7-D5B9-414D-8DE6-A2528D7D79AC}"/>
              </a:ext>
            </a:extLst>
          </p:cNvPr>
          <p:cNvSpPr>
            <a:spLocks noGrp="1"/>
          </p:cNvSpPr>
          <p:nvPr>
            <p:ph type="sldNum" sz="quarter" idx="12"/>
          </p:nvPr>
        </p:nvSpPr>
        <p:spPr/>
        <p:txBody>
          <a:bodyPr/>
          <a:lstStyle/>
          <a:p>
            <a:pPr>
              <a:defRPr/>
            </a:pPr>
            <a:fld id="{C1D8025C-9B7C-4175-812F-8CEC98DD368F}" type="slidenum">
              <a:rPr lang="en-US" altLang="zh-CN"/>
              <a:pPr>
                <a:defRPr/>
              </a:pPr>
              <a:t>62</a:t>
            </a:fld>
            <a:endParaRPr lang="en-US" altLang="zh-CN"/>
          </a:p>
        </p:txBody>
      </p:sp>
      <p:pic>
        <p:nvPicPr>
          <p:cNvPr id="70660" name="Picture 3">
            <a:extLst>
              <a:ext uri="{FF2B5EF4-FFF2-40B4-BE49-F238E27FC236}">
                <a16:creationId xmlns:a16="http://schemas.microsoft.com/office/drawing/2014/main" id="{A05CA30A-EE44-4846-9148-4308EF120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16113"/>
            <a:ext cx="5635625" cy="422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3">
            <a:extLst>
              <a:ext uri="{FF2B5EF4-FFF2-40B4-BE49-F238E27FC236}">
                <a16:creationId xmlns:a16="http://schemas.microsoft.com/office/drawing/2014/main" id="{F9A04122-AEA5-42FB-ABAF-F128F9736DB6}"/>
              </a:ext>
            </a:extLst>
          </p:cNvPr>
          <p:cNvGraphicFramePr>
            <a:graphicFrameLocks noChangeAspect="1"/>
          </p:cNvGraphicFramePr>
          <p:nvPr/>
        </p:nvGraphicFramePr>
        <p:xfrm>
          <a:off x="4284663" y="1676400"/>
          <a:ext cx="3314700" cy="600075"/>
        </p:xfrm>
        <a:graphic>
          <a:graphicData uri="http://schemas.openxmlformats.org/presentationml/2006/ole">
            <mc:AlternateContent xmlns:mc="http://schemas.openxmlformats.org/markup-compatibility/2006">
              <mc:Choice xmlns:v="urn:schemas-microsoft-com:vml" Requires="v">
                <p:oleObj spid="_x0000_s72197" name="BMP 图象" r:id="rId4" imgW="3315163" imgH="600159" progId="Paint.Picture">
                  <p:embed/>
                </p:oleObj>
              </mc:Choice>
              <mc:Fallback>
                <p:oleObj name="BMP 图象" r:id="rId4" imgW="3315163" imgH="600159"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White">
                      <a:xfrm>
                        <a:off x="4284663" y="1676400"/>
                        <a:ext cx="3314700" cy="600075"/>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3366FF"/>
                                </a:gs>
                              </a:gsLst>
                              <a:lin ang="2700000" scaled="1"/>
                            </a:gra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8" name="Object 4">
            <a:extLst>
              <a:ext uri="{FF2B5EF4-FFF2-40B4-BE49-F238E27FC236}">
                <a16:creationId xmlns:a16="http://schemas.microsoft.com/office/drawing/2014/main" id="{132B3A37-A3F5-40DC-B784-7CCF11959F6E}"/>
              </a:ext>
            </a:extLst>
          </p:cNvPr>
          <p:cNvGraphicFramePr>
            <a:graphicFrameLocks noChangeAspect="1"/>
          </p:cNvGraphicFramePr>
          <p:nvPr/>
        </p:nvGraphicFramePr>
        <p:xfrm>
          <a:off x="4284663" y="2416175"/>
          <a:ext cx="3324225" cy="1228725"/>
        </p:xfrm>
        <a:graphic>
          <a:graphicData uri="http://schemas.openxmlformats.org/presentationml/2006/ole">
            <mc:AlternateContent xmlns:mc="http://schemas.openxmlformats.org/markup-compatibility/2006">
              <mc:Choice xmlns:v="urn:schemas-microsoft-com:vml" Requires="v">
                <p:oleObj spid="_x0000_s72198" name="BMP 图象" r:id="rId6" imgW="3323810" imgH="1228571" progId="Paint.Picture">
                  <p:embed/>
                </p:oleObj>
              </mc:Choice>
              <mc:Fallback>
                <p:oleObj name="BMP 图象" r:id="rId6" imgW="3323810" imgH="1228571" progId="Paint.Picture">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blackWhite">
                      <a:xfrm>
                        <a:off x="4284663" y="2416175"/>
                        <a:ext cx="3324225" cy="1228725"/>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3366FF"/>
                                </a:gs>
                              </a:gsLst>
                              <a:lin ang="2700000" scaled="1"/>
                            </a:gra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9" name="Object 5">
            <a:extLst>
              <a:ext uri="{FF2B5EF4-FFF2-40B4-BE49-F238E27FC236}">
                <a16:creationId xmlns:a16="http://schemas.microsoft.com/office/drawing/2014/main" id="{0D6710FA-6973-4D60-ADDC-7CC76DA76F53}"/>
              </a:ext>
            </a:extLst>
          </p:cNvPr>
          <p:cNvGraphicFramePr>
            <a:graphicFrameLocks noChangeAspect="1"/>
          </p:cNvGraphicFramePr>
          <p:nvPr/>
        </p:nvGraphicFramePr>
        <p:xfrm>
          <a:off x="4284663" y="3771900"/>
          <a:ext cx="3311525" cy="1385888"/>
        </p:xfrm>
        <a:graphic>
          <a:graphicData uri="http://schemas.openxmlformats.org/presentationml/2006/ole">
            <mc:AlternateContent xmlns:mc="http://schemas.openxmlformats.org/markup-compatibility/2006">
              <mc:Choice xmlns:v="urn:schemas-microsoft-com:vml" Requires="v">
                <p:oleObj spid="_x0000_s72199" name="BMP 图象" r:id="rId8" imgW="3333333" imgH="1733333" progId="Paint.Picture">
                  <p:embed/>
                </p:oleObj>
              </mc:Choice>
              <mc:Fallback>
                <p:oleObj name="BMP 图象" r:id="rId8" imgW="3333333" imgH="1733333" progId="Paint.Picture">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blackWhite">
                      <a:xfrm>
                        <a:off x="4284663" y="3771900"/>
                        <a:ext cx="3311525" cy="1385888"/>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3366FF"/>
                                </a:gs>
                              </a:gsLst>
                              <a:lin ang="2700000" scaled="1"/>
                            </a:gra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0" name="Rectangle 6">
            <a:extLst>
              <a:ext uri="{FF2B5EF4-FFF2-40B4-BE49-F238E27FC236}">
                <a16:creationId xmlns:a16="http://schemas.microsoft.com/office/drawing/2014/main" id="{707096FD-DEF6-4F12-9AB2-D8169190457E}"/>
              </a:ext>
            </a:extLst>
          </p:cNvPr>
          <p:cNvSpPr>
            <a:spLocks noChangeArrowheads="1"/>
          </p:cNvSpPr>
          <p:nvPr/>
        </p:nvSpPr>
        <p:spPr bwMode="blackWhite">
          <a:xfrm>
            <a:off x="914400" y="1757363"/>
            <a:ext cx="2743200" cy="519112"/>
          </a:xfrm>
          <a:prstGeom prst="rect">
            <a:avLst/>
          </a:prstGeom>
          <a:gradFill rotWithShape="0">
            <a:gsLst>
              <a:gs pos="0">
                <a:srgbClr val="3366FF"/>
              </a:gs>
              <a:gs pos="50000">
                <a:schemeClr val="bg1"/>
              </a:gs>
              <a:gs pos="100000">
                <a:srgbClr val="3366FF"/>
              </a:gs>
            </a:gsLst>
            <a:lin ang="2700000" scaled="1"/>
          </a:gra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ct val="50000"/>
              </a:spcBef>
              <a:spcAft>
                <a:spcPts val="0"/>
              </a:spcAft>
              <a:defRPr/>
            </a:pPr>
            <a:r>
              <a:rPr lang="zh-CN" altLang="en-US">
                <a:effectLst>
                  <a:outerShdw blurRad="38100" dist="38100" dir="2700000" algn="tl">
                    <a:srgbClr val="C0C0C0"/>
                  </a:outerShdw>
                </a:effectLst>
                <a:latin typeface="+mn-lt"/>
                <a:ea typeface="+mn-ea"/>
              </a:rPr>
              <a:t>线形高分子</a:t>
            </a:r>
          </a:p>
        </p:txBody>
      </p:sp>
      <p:sp>
        <p:nvSpPr>
          <p:cNvPr id="41991" name="Rectangle 7">
            <a:extLst>
              <a:ext uri="{FF2B5EF4-FFF2-40B4-BE49-F238E27FC236}">
                <a16:creationId xmlns:a16="http://schemas.microsoft.com/office/drawing/2014/main" id="{1BD9F263-D1C9-4A63-BC51-10949E8E586E}"/>
              </a:ext>
            </a:extLst>
          </p:cNvPr>
          <p:cNvSpPr>
            <a:spLocks noChangeArrowheads="1"/>
          </p:cNvSpPr>
          <p:nvPr/>
        </p:nvSpPr>
        <p:spPr bwMode="blackWhite">
          <a:xfrm>
            <a:off x="890588" y="2765425"/>
            <a:ext cx="2843212" cy="519113"/>
          </a:xfrm>
          <a:prstGeom prst="rect">
            <a:avLst/>
          </a:prstGeom>
          <a:gradFill rotWithShape="0">
            <a:gsLst>
              <a:gs pos="0">
                <a:srgbClr val="3366FF"/>
              </a:gs>
              <a:gs pos="50000">
                <a:schemeClr val="bg1"/>
              </a:gs>
              <a:gs pos="100000">
                <a:srgbClr val="3366FF"/>
              </a:gs>
            </a:gsLst>
            <a:lin ang="2700000" scaled="1"/>
          </a:gra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ct val="50000"/>
              </a:spcBef>
              <a:spcAft>
                <a:spcPts val="0"/>
              </a:spcAft>
              <a:defRPr/>
            </a:pPr>
            <a:r>
              <a:rPr lang="zh-CN" altLang="en-US">
                <a:latin typeface="+mn-lt"/>
                <a:ea typeface="+mn-ea"/>
              </a:rPr>
              <a:t>支化高分子</a:t>
            </a:r>
          </a:p>
        </p:txBody>
      </p:sp>
      <p:sp>
        <p:nvSpPr>
          <p:cNvPr id="41992" name="Rectangle 8">
            <a:extLst>
              <a:ext uri="{FF2B5EF4-FFF2-40B4-BE49-F238E27FC236}">
                <a16:creationId xmlns:a16="http://schemas.microsoft.com/office/drawing/2014/main" id="{C34F97A6-5514-46A9-8F0D-0B57052F30E1}"/>
              </a:ext>
            </a:extLst>
          </p:cNvPr>
          <p:cNvSpPr>
            <a:spLocks noChangeArrowheads="1"/>
          </p:cNvSpPr>
          <p:nvPr/>
        </p:nvSpPr>
        <p:spPr bwMode="blackWhite">
          <a:xfrm>
            <a:off x="914400" y="4205288"/>
            <a:ext cx="3048000" cy="519112"/>
          </a:xfrm>
          <a:prstGeom prst="rect">
            <a:avLst/>
          </a:prstGeom>
          <a:gradFill rotWithShape="0">
            <a:gsLst>
              <a:gs pos="0">
                <a:srgbClr val="3366FF"/>
              </a:gs>
              <a:gs pos="50000">
                <a:schemeClr val="bg1"/>
              </a:gs>
              <a:gs pos="100000">
                <a:srgbClr val="3366FF"/>
              </a:gs>
            </a:gsLst>
            <a:lin ang="2700000" scaled="1"/>
          </a:gra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ct val="50000"/>
              </a:spcBef>
              <a:spcAft>
                <a:spcPts val="0"/>
              </a:spcAft>
              <a:defRPr/>
            </a:pPr>
            <a:r>
              <a:rPr lang="zh-CN" altLang="en-US">
                <a:latin typeface="+mn-lt"/>
                <a:ea typeface="+mn-ea"/>
              </a:rPr>
              <a:t>交联或网状高分子</a:t>
            </a:r>
          </a:p>
        </p:txBody>
      </p:sp>
      <p:graphicFrame>
        <p:nvGraphicFramePr>
          <p:cNvPr id="41993" name="Object 9">
            <a:extLst>
              <a:ext uri="{FF2B5EF4-FFF2-40B4-BE49-F238E27FC236}">
                <a16:creationId xmlns:a16="http://schemas.microsoft.com/office/drawing/2014/main" id="{DB6CF66F-7E5A-44F7-BC56-5F21806597C5}"/>
              </a:ext>
            </a:extLst>
          </p:cNvPr>
          <p:cNvGraphicFramePr>
            <a:graphicFrameLocks noChangeAspect="1"/>
          </p:cNvGraphicFramePr>
          <p:nvPr/>
        </p:nvGraphicFramePr>
        <p:xfrm>
          <a:off x="4284663" y="5360988"/>
          <a:ext cx="3311525" cy="1524000"/>
        </p:xfrm>
        <a:graphic>
          <a:graphicData uri="http://schemas.openxmlformats.org/presentationml/2006/ole">
            <mc:AlternateContent xmlns:mc="http://schemas.openxmlformats.org/markup-compatibility/2006">
              <mc:Choice xmlns:v="urn:schemas-microsoft-com:vml" Requires="v">
                <p:oleObj spid="_x0000_s72200" name="BMP 图象" r:id="rId10" imgW="1961905" imgH="1523810" progId="Paint.Picture">
                  <p:embed/>
                </p:oleObj>
              </mc:Choice>
              <mc:Fallback>
                <p:oleObj name="BMP 图象" r:id="rId10" imgW="1961905" imgH="1523810" progId="Paint.Picture">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4663" y="5360988"/>
                        <a:ext cx="33115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4" name="Rectangle 10">
            <a:extLst>
              <a:ext uri="{FF2B5EF4-FFF2-40B4-BE49-F238E27FC236}">
                <a16:creationId xmlns:a16="http://schemas.microsoft.com/office/drawing/2014/main" id="{6FE010D3-CA08-4FEA-98B2-38E6CF344F00}"/>
              </a:ext>
            </a:extLst>
          </p:cNvPr>
          <p:cNvSpPr>
            <a:spLocks noChangeArrowheads="1"/>
          </p:cNvSpPr>
          <p:nvPr/>
        </p:nvSpPr>
        <p:spPr bwMode="blackWhite">
          <a:xfrm>
            <a:off x="914400" y="5721350"/>
            <a:ext cx="2828925" cy="519113"/>
          </a:xfrm>
          <a:prstGeom prst="rect">
            <a:avLst/>
          </a:prstGeom>
          <a:gradFill rotWithShape="0">
            <a:gsLst>
              <a:gs pos="0">
                <a:srgbClr val="3366FF"/>
              </a:gs>
              <a:gs pos="50000">
                <a:schemeClr val="bg1"/>
              </a:gs>
              <a:gs pos="100000">
                <a:srgbClr val="3366FF"/>
              </a:gs>
            </a:gsLst>
            <a:lin ang="2700000" scaled="1"/>
          </a:gra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ct val="50000"/>
              </a:spcBef>
              <a:spcAft>
                <a:spcPts val="0"/>
              </a:spcAft>
              <a:defRPr/>
            </a:pPr>
            <a:r>
              <a:rPr lang="zh-CN" altLang="en-US">
                <a:latin typeface="+mn-lt"/>
                <a:ea typeface="+mn-ea"/>
              </a:rPr>
              <a:t>星形高分子</a:t>
            </a:r>
          </a:p>
        </p:txBody>
      </p:sp>
      <p:sp>
        <p:nvSpPr>
          <p:cNvPr id="71690" name="Rectangle 11">
            <a:extLst>
              <a:ext uri="{FF2B5EF4-FFF2-40B4-BE49-F238E27FC236}">
                <a16:creationId xmlns:a16="http://schemas.microsoft.com/office/drawing/2014/main" id="{B359835E-257C-44F4-ABB8-9526D77EE15E}"/>
              </a:ext>
            </a:extLst>
          </p:cNvPr>
          <p:cNvSpPr>
            <a:spLocks noGrp="1" noChangeArrowheads="1"/>
          </p:cNvSpPr>
          <p:nvPr>
            <p:ph type="title"/>
          </p:nvPr>
        </p:nvSpPr>
        <p:spPr/>
        <p:txBody>
          <a:bodyPr/>
          <a:lstStyle/>
          <a:p>
            <a:r>
              <a:rPr lang="en-US" altLang="zh-CN" sz="4100" b="1" dirty="0"/>
              <a:t>1.1.3 </a:t>
            </a:r>
            <a:r>
              <a:rPr lang="zh-CN" altLang="en-US" sz="4100" b="1" dirty="0"/>
              <a:t>分子构造  </a:t>
            </a:r>
            <a:r>
              <a:rPr lang="en-US" altLang="zh-CN" sz="4100" b="1" dirty="0"/>
              <a:t>(</a:t>
            </a:r>
            <a:r>
              <a:rPr lang="en-US" altLang="zh-CN" b="1" dirty="0"/>
              <a:t>Architecture</a:t>
            </a:r>
            <a:r>
              <a:rPr lang="en-US" altLang="zh-CN" sz="4100" b="1" dirty="0"/>
              <a:t>)</a:t>
            </a:r>
          </a:p>
        </p:txBody>
      </p:sp>
      <p:sp>
        <p:nvSpPr>
          <p:cNvPr id="71691" name="Text Box 12">
            <a:extLst>
              <a:ext uri="{FF2B5EF4-FFF2-40B4-BE49-F238E27FC236}">
                <a16:creationId xmlns:a16="http://schemas.microsoft.com/office/drawing/2014/main" id="{E1D41FFB-9F34-432E-B101-2B3E127CC776}"/>
              </a:ext>
            </a:extLst>
          </p:cNvPr>
          <p:cNvSpPr txBox="1">
            <a:spLocks noChangeArrowheads="1"/>
          </p:cNvSpPr>
          <p:nvPr/>
        </p:nvSpPr>
        <p:spPr bwMode="auto">
          <a:xfrm>
            <a:off x="736601" y="1048405"/>
            <a:ext cx="71485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分子构造：指聚合物分子的各种形状。</a:t>
            </a:r>
          </a:p>
        </p:txBody>
      </p:sp>
      <p:sp>
        <p:nvSpPr>
          <p:cNvPr id="71692" name="AutoShape 13">
            <a:hlinkClick r:id="rId12" action="ppaction://hlinksldjump"/>
            <a:extLst>
              <a:ext uri="{FF2B5EF4-FFF2-40B4-BE49-F238E27FC236}">
                <a16:creationId xmlns:a16="http://schemas.microsoft.com/office/drawing/2014/main" id="{B900623D-A702-49AC-B2DB-3BF07976344F}"/>
              </a:ext>
            </a:extLst>
          </p:cNvPr>
          <p:cNvSpPr>
            <a:spLocks noChangeArrowheads="1"/>
          </p:cNvSpPr>
          <p:nvPr/>
        </p:nvSpPr>
        <p:spPr bwMode="blackWhite">
          <a:xfrm>
            <a:off x="7885113" y="6237288"/>
            <a:ext cx="792162" cy="287337"/>
          </a:xfrm>
          <a:prstGeom prst="curvedUpArrow">
            <a:avLst>
              <a:gd name="adj1" fmla="val 55138"/>
              <a:gd name="adj2" fmla="val 110276"/>
              <a:gd name="adj3" fmla="val 33333"/>
            </a:avLst>
          </a:prstGeom>
          <a:solidFill>
            <a:srgbClr val="0000FF"/>
          </a:solidFill>
          <a:ln w="9525" cap="rnd">
            <a:solidFill>
              <a:srgbClr val="0000FF"/>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1991"/>
                                        </p:tgtEl>
                                        <p:attrNameLst>
                                          <p:attrName>style.visibility</p:attrName>
                                        </p:attrNameLst>
                                      </p:cBhvr>
                                      <p:to>
                                        <p:strVal val="visible"/>
                                      </p:to>
                                    </p:set>
                                    <p:animEffect transition="in" filter="slide(fromBottom)">
                                      <p:cBhvr>
                                        <p:cTn id="7" dur="500"/>
                                        <p:tgtEl>
                                          <p:spTgt spid="41991"/>
                                        </p:tgtEl>
                                      </p:cBhvr>
                                    </p:animEffect>
                                  </p:childTnLst>
                                </p:cTn>
                              </p:par>
                              <p:par>
                                <p:cTn id="8" presetID="12" presetClass="entr" presetSubtype="4" fill="hold" nodeType="withEffect">
                                  <p:stCondLst>
                                    <p:cond delay="0"/>
                                  </p:stCondLst>
                                  <p:childTnLst>
                                    <p:set>
                                      <p:cBhvr>
                                        <p:cTn id="9" dur="1" fill="hold">
                                          <p:stCondLst>
                                            <p:cond delay="0"/>
                                          </p:stCondLst>
                                        </p:cTn>
                                        <p:tgtEl>
                                          <p:spTgt spid="41988"/>
                                        </p:tgtEl>
                                        <p:attrNameLst>
                                          <p:attrName>style.visibility</p:attrName>
                                        </p:attrNameLst>
                                      </p:cBhvr>
                                      <p:to>
                                        <p:strVal val="visible"/>
                                      </p:to>
                                    </p:set>
                                    <p:animEffect transition="in" filter="slide(fromBottom)">
                                      <p:cBhvr>
                                        <p:cTn id="10" dur="500"/>
                                        <p:tgtEl>
                                          <p:spTgt spid="4198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1992"/>
                                        </p:tgtEl>
                                        <p:attrNameLst>
                                          <p:attrName>style.visibility</p:attrName>
                                        </p:attrNameLst>
                                      </p:cBhvr>
                                      <p:to>
                                        <p:strVal val="visible"/>
                                      </p:to>
                                    </p:set>
                                    <p:anim calcmode="lin" valueType="num">
                                      <p:cBhvr additive="base">
                                        <p:cTn id="15" dur="500" fill="hold"/>
                                        <p:tgtEl>
                                          <p:spTgt spid="41992"/>
                                        </p:tgtEl>
                                        <p:attrNameLst>
                                          <p:attrName>ppt_x</p:attrName>
                                        </p:attrNameLst>
                                      </p:cBhvr>
                                      <p:tavLst>
                                        <p:tav tm="0">
                                          <p:val>
                                            <p:strVal val="#ppt_x"/>
                                          </p:val>
                                        </p:tav>
                                        <p:tav tm="100000">
                                          <p:val>
                                            <p:strVal val="#ppt_x"/>
                                          </p:val>
                                        </p:tav>
                                      </p:tavLst>
                                    </p:anim>
                                    <p:anim calcmode="lin" valueType="num">
                                      <p:cBhvr additive="base">
                                        <p:cTn id="16" dur="500" fill="hold"/>
                                        <p:tgtEl>
                                          <p:spTgt spid="4199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989"/>
                                        </p:tgtEl>
                                        <p:attrNameLst>
                                          <p:attrName>style.visibility</p:attrName>
                                        </p:attrNameLst>
                                      </p:cBhvr>
                                      <p:to>
                                        <p:strVal val="visible"/>
                                      </p:to>
                                    </p:set>
                                    <p:anim calcmode="lin" valueType="num">
                                      <p:cBhvr additive="base">
                                        <p:cTn id="19" dur="500" fill="hold"/>
                                        <p:tgtEl>
                                          <p:spTgt spid="41989"/>
                                        </p:tgtEl>
                                        <p:attrNameLst>
                                          <p:attrName>ppt_x</p:attrName>
                                        </p:attrNameLst>
                                      </p:cBhvr>
                                      <p:tavLst>
                                        <p:tav tm="0">
                                          <p:val>
                                            <p:strVal val="#ppt_x"/>
                                          </p:val>
                                        </p:tav>
                                        <p:tav tm="100000">
                                          <p:val>
                                            <p:strVal val="#ppt_x"/>
                                          </p:val>
                                        </p:tav>
                                      </p:tavLst>
                                    </p:anim>
                                    <p:anim calcmode="lin" valueType="num">
                                      <p:cBhvr additive="base">
                                        <p:cTn id="20" dur="500" fill="hold"/>
                                        <p:tgtEl>
                                          <p:spTgt spid="4198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0" presetClass="entr" presetSubtype="0" fill="hold" grpId="0" nodeType="clickEffect">
                                  <p:stCondLst>
                                    <p:cond delay="0"/>
                                  </p:stCondLst>
                                  <p:childTnLst>
                                    <p:set>
                                      <p:cBhvr>
                                        <p:cTn id="24" dur="1" fill="hold">
                                          <p:stCondLst>
                                            <p:cond delay="0"/>
                                          </p:stCondLst>
                                        </p:cTn>
                                        <p:tgtEl>
                                          <p:spTgt spid="41994"/>
                                        </p:tgtEl>
                                        <p:attrNameLst>
                                          <p:attrName>style.visibility</p:attrName>
                                        </p:attrNameLst>
                                      </p:cBhvr>
                                      <p:to>
                                        <p:strVal val="visible"/>
                                      </p:to>
                                    </p:set>
                                    <p:animEffect transition="in" filter="fade">
                                      <p:cBhvr>
                                        <p:cTn id="25" dur="800" decel="100000"/>
                                        <p:tgtEl>
                                          <p:spTgt spid="41994"/>
                                        </p:tgtEl>
                                      </p:cBhvr>
                                    </p:animEffect>
                                    <p:anim calcmode="lin" valueType="num">
                                      <p:cBhvr>
                                        <p:cTn id="26" dur="800" decel="100000" fill="hold"/>
                                        <p:tgtEl>
                                          <p:spTgt spid="41994"/>
                                        </p:tgtEl>
                                        <p:attrNameLst>
                                          <p:attrName>style.rotation</p:attrName>
                                        </p:attrNameLst>
                                      </p:cBhvr>
                                      <p:tavLst>
                                        <p:tav tm="0">
                                          <p:val>
                                            <p:fltVal val="-90"/>
                                          </p:val>
                                        </p:tav>
                                        <p:tav tm="100000">
                                          <p:val>
                                            <p:fltVal val="0"/>
                                          </p:val>
                                        </p:tav>
                                      </p:tavLst>
                                    </p:anim>
                                    <p:anim calcmode="lin" valueType="num">
                                      <p:cBhvr>
                                        <p:cTn id="27" dur="800" decel="100000" fill="hold"/>
                                        <p:tgtEl>
                                          <p:spTgt spid="41994"/>
                                        </p:tgtEl>
                                        <p:attrNameLst>
                                          <p:attrName>ppt_x</p:attrName>
                                        </p:attrNameLst>
                                      </p:cBhvr>
                                      <p:tavLst>
                                        <p:tav tm="0">
                                          <p:val>
                                            <p:strVal val="#ppt_x+0.4"/>
                                          </p:val>
                                        </p:tav>
                                        <p:tav tm="100000">
                                          <p:val>
                                            <p:strVal val="#ppt_x-0.05"/>
                                          </p:val>
                                        </p:tav>
                                      </p:tavLst>
                                    </p:anim>
                                    <p:anim calcmode="lin" valueType="num">
                                      <p:cBhvr>
                                        <p:cTn id="28" dur="800" decel="100000" fill="hold"/>
                                        <p:tgtEl>
                                          <p:spTgt spid="41994"/>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41994"/>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41994"/>
                                        </p:tgtEl>
                                        <p:attrNameLst>
                                          <p:attrName>ppt_y</p:attrName>
                                        </p:attrNameLst>
                                      </p:cBhvr>
                                      <p:tavLst>
                                        <p:tav tm="0">
                                          <p:val>
                                            <p:strVal val="#ppt_y+0.1"/>
                                          </p:val>
                                        </p:tav>
                                        <p:tav tm="100000">
                                          <p:val>
                                            <p:strVal val="#ppt_y"/>
                                          </p:val>
                                        </p:tav>
                                      </p:tavLst>
                                    </p:anim>
                                  </p:childTnLst>
                                </p:cTn>
                              </p:par>
                              <p:par>
                                <p:cTn id="31" presetID="30" presetClass="entr" presetSubtype="0" fill="hold" nodeType="withEffect">
                                  <p:stCondLst>
                                    <p:cond delay="0"/>
                                  </p:stCondLst>
                                  <p:childTnLst>
                                    <p:set>
                                      <p:cBhvr>
                                        <p:cTn id="32" dur="1" fill="hold">
                                          <p:stCondLst>
                                            <p:cond delay="0"/>
                                          </p:stCondLst>
                                        </p:cTn>
                                        <p:tgtEl>
                                          <p:spTgt spid="41993"/>
                                        </p:tgtEl>
                                        <p:attrNameLst>
                                          <p:attrName>style.visibility</p:attrName>
                                        </p:attrNameLst>
                                      </p:cBhvr>
                                      <p:to>
                                        <p:strVal val="visible"/>
                                      </p:to>
                                    </p:set>
                                    <p:animEffect transition="in" filter="fade">
                                      <p:cBhvr>
                                        <p:cTn id="33" dur="800" decel="100000"/>
                                        <p:tgtEl>
                                          <p:spTgt spid="41993"/>
                                        </p:tgtEl>
                                      </p:cBhvr>
                                    </p:animEffect>
                                    <p:anim calcmode="lin" valueType="num">
                                      <p:cBhvr>
                                        <p:cTn id="34" dur="800" decel="100000" fill="hold"/>
                                        <p:tgtEl>
                                          <p:spTgt spid="41993"/>
                                        </p:tgtEl>
                                        <p:attrNameLst>
                                          <p:attrName>style.rotation</p:attrName>
                                        </p:attrNameLst>
                                      </p:cBhvr>
                                      <p:tavLst>
                                        <p:tav tm="0">
                                          <p:val>
                                            <p:fltVal val="-90"/>
                                          </p:val>
                                        </p:tav>
                                        <p:tav tm="100000">
                                          <p:val>
                                            <p:fltVal val="0"/>
                                          </p:val>
                                        </p:tav>
                                      </p:tavLst>
                                    </p:anim>
                                    <p:anim calcmode="lin" valueType="num">
                                      <p:cBhvr>
                                        <p:cTn id="35" dur="800" decel="100000" fill="hold"/>
                                        <p:tgtEl>
                                          <p:spTgt spid="41993"/>
                                        </p:tgtEl>
                                        <p:attrNameLst>
                                          <p:attrName>ppt_x</p:attrName>
                                        </p:attrNameLst>
                                      </p:cBhvr>
                                      <p:tavLst>
                                        <p:tav tm="0">
                                          <p:val>
                                            <p:strVal val="#ppt_x+0.4"/>
                                          </p:val>
                                        </p:tav>
                                        <p:tav tm="100000">
                                          <p:val>
                                            <p:strVal val="#ppt_x-0.05"/>
                                          </p:val>
                                        </p:tav>
                                      </p:tavLst>
                                    </p:anim>
                                    <p:anim calcmode="lin" valueType="num">
                                      <p:cBhvr>
                                        <p:cTn id="36" dur="800" decel="100000" fill="hold"/>
                                        <p:tgtEl>
                                          <p:spTgt spid="41993"/>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41993"/>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4199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animBg="1"/>
      <p:bldP spid="41992" grpId="0" animBg="1"/>
      <p:bldP spid="4199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58FE3E69-8111-4B5E-BAC9-A5279E25F0EA}"/>
              </a:ext>
            </a:extLst>
          </p:cNvPr>
          <p:cNvSpPr>
            <a:spLocks noGrp="1"/>
          </p:cNvSpPr>
          <p:nvPr>
            <p:ph type="sldNum" sz="quarter" idx="12"/>
          </p:nvPr>
        </p:nvSpPr>
        <p:spPr/>
        <p:txBody>
          <a:bodyPr/>
          <a:lstStyle/>
          <a:p>
            <a:pPr>
              <a:defRPr/>
            </a:pPr>
            <a:fld id="{8995C5B8-2569-4CD5-B2AA-3358DA8A4E4E}" type="slidenum">
              <a:rPr lang="en-US" altLang="zh-CN"/>
              <a:pPr>
                <a:defRPr/>
              </a:pPr>
              <a:t>64</a:t>
            </a:fld>
            <a:endParaRPr lang="en-US" altLang="zh-CN"/>
          </a:p>
        </p:txBody>
      </p:sp>
      <p:grpSp>
        <p:nvGrpSpPr>
          <p:cNvPr id="77830" name="Group 6">
            <a:extLst>
              <a:ext uri="{FF2B5EF4-FFF2-40B4-BE49-F238E27FC236}">
                <a16:creationId xmlns:a16="http://schemas.microsoft.com/office/drawing/2014/main" id="{F2F20EEE-6262-403F-A136-BC58D111BC93}"/>
              </a:ext>
            </a:extLst>
          </p:cNvPr>
          <p:cNvGrpSpPr>
            <a:grpSpLocks/>
          </p:cNvGrpSpPr>
          <p:nvPr/>
        </p:nvGrpSpPr>
        <p:grpSpPr bwMode="auto">
          <a:xfrm>
            <a:off x="684213" y="1412875"/>
            <a:ext cx="7812087" cy="2447925"/>
            <a:chOff x="839" y="1525"/>
            <a:chExt cx="4921" cy="1542"/>
          </a:xfrm>
        </p:grpSpPr>
        <p:sp>
          <p:nvSpPr>
            <p:cNvPr id="73735" name="Rectangle 5">
              <a:extLst>
                <a:ext uri="{FF2B5EF4-FFF2-40B4-BE49-F238E27FC236}">
                  <a16:creationId xmlns:a16="http://schemas.microsoft.com/office/drawing/2014/main" id="{75B55A6A-AE7E-4143-AA2B-FE1E64286755}"/>
                </a:ext>
              </a:extLst>
            </p:cNvPr>
            <p:cNvSpPr>
              <a:spLocks noChangeArrowheads="1"/>
            </p:cNvSpPr>
            <p:nvPr/>
          </p:nvSpPr>
          <p:spPr bwMode="auto">
            <a:xfrm>
              <a:off x="839" y="1525"/>
              <a:ext cx="4921" cy="154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73736" name="Object 4">
              <a:extLst>
                <a:ext uri="{FF2B5EF4-FFF2-40B4-BE49-F238E27FC236}">
                  <a16:creationId xmlns:a16="http://schemas.microsoft.com/office/drawing/2014/main" id="{B9D50EB8-0756-4FA2-BB38-C4A5E804359C}"/>
                </a:ext>
              </a:extLst>
            </p:cNvPr>
            <p:cNvGraphicFramePr>
              <a:graphicFrameLocks noChangeAspect="1"/>
            </p:cNvGraphicFramePr>
            <p:nvPr/>
          </p:nvGraphicFramePr>
          <p:xfrm>
            <a:off x="927" y="1633"/>
            <a:ext cx="4675" cy="1261"/>
          </p:xfrm>
          <a:graphic>
            <a:graphicData uri="http://schemas.openxmlformats.org/presentationml/2006/ole">
              <mc:AlternateContent xmlns:mc="http://schemas.openxmlformats.org/markup-compatibility/2006">
                <mc:Choice xmlns:v="urn:schemas-microsoft-com:vml" Requires="v">
                  <p:oleObj spid="_x0000_s73862" name="CS ChemDraw Drawing" r:id="rId3" imgW="6202680" imgH="1671320" progId="ChemDraw.Document.6.0">
                    <p:embed/>
                  </p:oleObj>
                </mc:Choice>
                <mc:Fallback>
                  <p:oleObj name="CS ChemDraw Drawing" r:id="rId3" imgW="6202680" imgH="1671320"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 y="1633"/>
                          <a:ext cx="4675" cy="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7831" name="Text Box 7">
            <a:extLst>
              <a:ext uri="{FF2B5EF4-FFF2-40B4-BE49-F238E27FC236}">
                <a16:creationId xmlns:a16="http://schemas.microsoft.com/office/drawing/2014/main" id="{E3EC7B4C-9CF5-4758-BAB4-999AD973E265}"/>
              </a:ext>
            </a:extLst>
          </p:cNvPr>
          <p:cNvSpPr txBox="1">
            <a:spLocks noChangeArrowheads="1"/>
          </p:cNvSpPr>
          <p:nvPr/>
        </p:nvSpPr>
        <p:spPr bwMode="auto">
          <a:xfrm>
            <a:off x="694197" y="764704"/>
            <a:ext cx="23656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latin typeface="微软雅黑" panose="020B0503020204020204" pitchFamily="34" charset="-122"/>
                <a:ea typeface="微软雅黑" panose="020B0503020204020204" pitchFamily="34" charset="-122"/>
              </a:rPr>
              <a:t>环状高分子</a:t>
            </a:r>
          </a:p>
        </p:txBody>
      </p:sp>
      <p:pic>
        <p:nvPicPr>
          <p:cNvPr id="77832" name="Picture 8">
            <a:extLst>
              <a:ext uri="{FF2B5EF4-FFF2-40B4-BE49-F238E27FC236}">
                <a16:creationId xmlns:a16="http://schemas.microsoft.com/office/drawing/2014/main" id="{116ADBA3-2E73-4F56-A5E7-BF9219FDD23F}"/>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2124075" y="4149725"/>
            <a:ext cx="4824413"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3" name="Text Box 9">
            <a:extLst>
              <a:ext uri="{FF2B5EF4-FFF2-40B4-BE49-F238E27FC236}">
                <a16:creationId xmlns:a16="http://schemas.microsoft.com/office/drawing/2014/main" id="{86C4637A-4005-4EA6-86EE-EC18DD866DDA}"/>
              </a:ext>
            </a:extLst>
          </p:cNvPr>
          <p:cNvSpPr txBox="1">
            <a:spLocks noChangeArrowheads="1"/>
          </p:cNvSpPr>
          <p:nvPr/>
        </p:nvSpPr>
        <p:spPr bwMode="auto">
          <a:xfrm>
            <a:off x="3348038" y="5589588"/>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Times New Roman" panose="02020603050405020304" pitchFamily="18" charset="0"/>
                <a:ea typeface="宋体" panose="02010600030101010101" pitchFamily="2" charset="-122"/>
              </a:rPr>
              <a:t>polycatenanes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7831"/>
                                        </p:tgtEl>
                                        <p:attrNameLst>
                                          <p:attrName>style.visibility</p:attrName>
                                        </p:attrNameLst>
                                      </p:cBhvr>
                                      <p:to>
                                        <p:strVal val="visible"/>
                                      </p:to>
                                    </p:set>
                                    <p:animEffect transition="in" filter="slide(fromLeft)">
                                      <p:cBhvr>
                                        <p:cTn id="7" dur="500"/>
                                        <p:tgtEl>
                                          <p:spTgt spid="778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7830"/>
                                        </p:tgtEl>
                                        <p:attrNameLst>
                                          <p:attrName>style.visibility</p:attrName>
                                        </p:attrNameLst>
                                      </p:cBhvr>
                                      <p:to>
                                        <p:strVal val="visible"/>
                                      </p:to>
                                    </p:set>
                                    <p:animEffect transition="in" filter="dissolve">
                                      <p:cBhvr>
                                        <p:cTn id="12" dur="500"/>
                                        <p:tgtEl>
                                          <p:spTgt spid="778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presetSubtype="0" fill="hold" nodeType="clickEffect">
                                  <p:stCondLst>
                                    <p:cond delay="0"/>
                                  </p:stCondLst>
                                  <p:childTnLst>
                                    <p:set>
                                      <p:cBhvr>
                                        <p:cTn id="16" dur="1" fill="hold">
                                          <p:stCondLst>
                                            <p:cond delay="0"/>
                                          </p:stCondLst>
                                        </p:cTn>
                                        <p:tgtEl>
                                          <p:spTgt spid="77832"/>
                                        </p:tgtEl>
                                        <p:attrNameLst>
                                          <p:attrName>style.visibility</p:attrName>
                                        </p:attrNameLst>
                                      </p:cBhvr>
                                      <p:to>
                                        <p:strVal val="visible"/>
                                      </p:to>
                                    </p:set>
                                    <p:animEffect transition="in" filter="fade">
                                      <p:cBhvr>
                                        <p:cTn id="17" dur="800" decel="100000"/>
                                        <p:tgtEl>
                                          <p:spTgt spid="77832"/>
                                        </p:tgtEl>
                                      </p:cBhvr>
                                    </p:animEffect>
                                    <p:anim calcmode="lin" valueType="num">
                                      <p:cBhvr>
                                        <p:cTn id="18" dur="800" decel="100000" fill="hold"/>
                                        <p:tgtEl>
                                          <p:spTgt spid="77832"/>
                                        </p:tgtEl>
                                        <p:attrNameLst>
                                          <p:attrName>style.rotation</p:attrName>
                                        </p:attrNameLst>
                                      </p:cBhvr>
                                      <p:tavLst>
                                        <p:tav tm="0">
                                          <p:val>
                                            <p:fltVal val="-90"/>
                                          </p:val>
                                        </p:tav>
                                        <p:tav tm="100000">
                                          <p:val>
                                            <p:fltVal val="0"/>
                                          </p:val>
                                        </p:tav>
                                      </p:tavLst>
                                    </p:anim>
                                    <p:anim calcmode="lin" valueType="num">
                                      <p:cBhvr>
                                        <p:cTn id="19" dur="800" decel="100000" fill="hold"/>
                                        <p:tgtEl>
                                          <p:spTgt spid="77832"/>
                                        </p:tgtEl>
                                        <p:attrNameLst>
                                          <p:attrName>ppt_x</p:attrName>
                                        </p:attrNameLst>
                                      </p:cBhvr>
                                      <p:tavLst>
                                        <p:tav tm="0">
                                          <p:val>
                                            <p:strVal val="#ppt_x+0.4"/>
                                          </p:val>
                                        </p:tav>
                                        <p:tav tm="100000">
                                          <p:val>
                                            <p:strVal val="#ppt_x-0.05"/>
                                          </p:val>
                                        </p:tav>
                                      </p:tavLst>
                                    </p:anim>
                                    <p:anim calcmode="lin" valueType="num">
                                      <p:cBhvr>
                                        <p:cTn id="20" dur="800" decel="100000" fill="hold"/>
                                        <p:tgtEl>
                                          <p:spTgt spid="77832"/>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77832"/>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77832"/>
                                        </p:tgtEl>
                                        <p:attrNameLst>
                                          <p:attrName>ppt_y</p:attrName>
                                        </p:attrNameLst>
                                      </p:cBhvr>
                                      <p:tavLst>
                                        <p:tav tm="0">
                                          <p:val>
                                            <p:strVal val="#ppt_y+0.1"/>
                                          </p:val>
                                        </p:tav>
                                        <p:tav tm="100000">
                                          <p:val>
                                            <p:strVal val="#ppt_y"/>
                                          </p:val>
                                        </p:tav>
                                      </p:tavLst>
                                    </p:anim>
                                  </p:childTnLst>
                                </p:cTn>
                              </p:par>
                              <p:par>
                                <p:cTn id="23" presetID="30" presetClass="entr" presetSubtype="0" fill="hold" grpId="0" nodeType="withEffect">
                                  <p:stCondLst>
                                    <p:cond delay="0"/>
                                  </p:stCondLst>
                                  <p:childTnLst>
                                    <p:set>
                                      <p:cBhvr>
                                        <p:cTn id="24" dur="1" fill="hold">
                                          <p:stCondLst>
                                            <p:cond delay="0"/>
                                          </p:stCondLst>
                                        </p:cTn>
                                        <p:tgtEl>
                                          <p:spTgt spid="77833"/>
                                        </p:tgtEl>
                                        <p:attrNameLst>
                                          <p:attrName>style.visibility</p:attrName>
                                        </p:attrNameLst>
                                      </p:cBhvr>
                                      <p:to>
                                        <p:strVal val="visible"/>
                                      </p:to>
                                    </p:set>
                                    <p:animEffect transition="in" filter="fade">
                                      <p:cBhvr>
                                        <p:cTn id="25" dur="800" decel="100000"/>
                                        <p:tgtEl>
                                          <p:spTgt spid="77833"/>
                                        </p:tgtEl>
                                      </p:cBhvr>
                                    </p:animEffect>
                                    <p:anim calcmode="lin" valueType="num">
                                      <p:cBhvr>
                                        <p:cTn id="26" dur="800" decel="100000" fill="hold"/>
                                        <p:tgtEl>
                                          <p:spTgt spid="77833"/>
                                        </p:tgtEl>
                                        <p:attrNameLst>
                                          <p:attrName>style.rotation</p:attrName>
                                        </p:attrNameLst>
                                      </p:cBhvr>
                                      <p:tavLst>
                                        <p:tav tm="0">
                                          <p:val>
                                            <p:fltVal val="-90"/>
                                          </p:val>
                                        </p:tav>
                                        <p:tav tm="100000">
                                          <p:val>
                                            <p:fltVal val="0"/>
                                          </p:val>
                                        </p:tav>
                                      </p:tavLst>
                                    </p:anim>
                                    <p:anim calcmode="lin" valueType="num">
                                      <p:cBhvr>
                                        <p:cTn id="27" dur="800" decel="100000" fill="hold"/>
                                        <p:tgtEl>
                                          <p:spTgt spid="77833"/>
                                        </p:tgtEl>
                                        <p:attrNameLst>
                                          <p:attrName>ppt_x</p:attrName>
                                        </p:attrNameLst>
                                      </p:cBhvr>
                                      <p:tavLst>
                                        <p:tav tm="0">
                                          <p:val>
                                            <p:strVal val="#ppt_x+0.4"/>
                                          </p:val>
                                        </p:tav>
                                        <p:tav tm="100000">
                                          <p:val>
                                            <p:strVal val="#ppt_x-0.05"/>
                                          </p:val>
                                        </p:tav>
                                      </p:tavLst>
                                    </p:anim>
                                    <p:anim calcmode="lin" valueType="num">
                                      <p:cBhvr>
                                        <p:cTn id="28" dur="800" decel="100000" fill="hold"/>
                                        <p:tgtEl>
                                          <p:spTgt spid="77833"/>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77833"/>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7783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1" grpId="0"/>
      <p:bldP spid="778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a:extLst>
              <a:ext uri="{FF2B5EF4-FFF2-40B4-BE49-F238E27FC236}">
                <a16:creationId xmlns:a16="http://schemas.microsoft.com/office/drawing/2014/main" id="{A8705218-45AA-4DB6-85A3-96FB2C9E1044}"/>
              </a:ext>
            </a:extLst>
          </p:cNvPr>
          <p:cNvSpPr>
            <a:spLocks noGrp="1"/>
          </p:cNvSpPr>
          <p:nvPr>
            <p:ph type="sldNum" sz="quarter" idx="12"/>
          </p:nvPr>
        </p:nvSpPr>
        <p:spPr/>
        <p:txBody>
          <a:bodyPr/>
          <a:lstStyle/>
          <a:p>
            <a:pPr>
              <a:defRPr/>
            </a:pPr>
            <a:fld id="{E936C1BD-6F00-478E-AD0E-1B3D15558E1E}" type="slidenum">
              <a:rPr lang="en-US" altLang="zh-CN"/>
              <a:pPr>
                <a:defRPr/>
              </a:pPr>
              <a:t>65</a:t>
            </a:fld>
            <a:endParaRPr lang="en-US" altLang="zh-CN"/>
          </a:p>
        </p:txBody>
      </p:sp>
      <p:grpSp>
        <p:nvGrpSpPr>
          <p:cNvPr id="78854" name="Group 6">
            <a:extLst>
              <a:ext uri="{FF2B5EF4-FFF2-40B4-BE49-F238E27FC236}">
                <a16:creationId xmlns:a16="http://schemas.microsoft.com/office/drawing/2014/main" id="{67594B63-163C-4B28-83CF-B7183BE5F4B9}"/>
              </a:ext>
            </a:extLst>
          </p:cNvPr>
          <p:cNvGrpSpPr>
            <a:grpSpLocks/>
          </p:cNvGrpSpPr>
          <p:nvPr/>
        </p:nvGrpSpPr>
        <p:grpSpPr bwMode="auto">
          <a:xfrm>
            <a:off x="612775" y="1412875"/>
            <a:ext cx="3743325" cy="4105275"/>
            <a:chOff x="912" y="273"/>
            <a:chExt cx="2358" cy="2586"/>
          </a:xfrm>
        </p:grpSpPr>
        <p:sp>
          <p:nvSpPr>
            <p:cNvPr id="74761" name="Rectangle 5">
              <a:extLst>
                <a:ext uri="{FF2B5EF4-FFF2-40B4-BE49-F238E27FC236}">
                  <a16:creationId xmlns:a16="http://schemas.microsoft.com/office/drawing/2014/main" id="{DC2E5A15-1D0D-4DBC-9669-D794ACE99096}"/>
                </a:ext>
              </a:extLst>
            </p:cNvPr>
            <p:cNvSpPr>
              <a:spLocks noChangeArrowheads="1"/>
            </p:cNvSpPr>
            <p:nvPr/>
          </p:nvSpPr>
          <p:spPr bwMode="auto">
            <a:xfrm>
              <a:off x="912" y="273"/>
              <a:ext cx="2358" cy="2586"/>
            </a:xfrm>
            <a:prstGeom prst="rect">
              <a:avLst/>
            </a:prstGeom>
            <a:solidFill>
              <a:srgbClr val="FFFFFF"/>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74762" name="Object 4">
              <a:extLst>
                <a:ext uri="{FF2B5EF4-FFF2-40B4-BE49-F238E27FC236}">
                  <a16:creationId xmlns:a16="http://schemas.microsoft.com/office/drawing/2014/main" id="{A727F19F-70DD-42D4-87C7-14FE84A463FB}"/>
                </a:ext>
              </a:extLst>
            </p:cNvPr>
            <p:cNvGraphicFramePr>
              <a:graphicFrameLocks noChangeAspect="1"/>
            </p:cNvGraphicFramePr>
            <p:nvPr/>
          </p:nvGraphicFramePr>
          <p:xfrm>
            <a:off x="975" y="346"/>
            <a:ext cx="2199" cy="2406"/>
          </p:xfrm>
          <a:graphic>
            <a:graphicData uri="http://schemas.openxmlformats.org/presentationml/2006/ole">
              <mc:AlternateContent xmlns:mc="http://schemas.openxmlformats.org/markup-compatibility/2006">
                <mc:Choice xmlns:v="urn:schemas-microsoft-com:vml" Requires="v">
                  <p:oleObj spid="_x0000_s74888" name="CS ChemDraw Drawing" r:id="rId3" imgW="3489960" imgH="3820160" progId="ChemDraw.Document.6.0">
                    <p:embed/>
                  </p:oleObj>
                </mc:Choice>
                <mc:Fallback>
                  <p:oleObj name="CS ChemDraw Drawing" r:id="rId3" imgW="3489960" imgH="3820160"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46"/>
                          <a:ext cx="2199" cy="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78855" name="Picture 7">
            <a:extLst>
              <a:ext uri="{FF2B5EF4-FFF2-40B4-BE49-F238E27FC236}">
                <a16:creationId xmlns:a16="http://schemas.microsoft.com/office/drawing/2014/main" id="{18EB839E-06FE-40D3-81FF-396D64970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765175"/>
            <a:ext cx="2292350" cy="2592388"/>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CC99FF"/>
                </a:solidFill>
              </a14:hiddenFill>
            </a:ext>
          </a:extLst>
        </p:spPr>
      </p:pic>
      <p:pic>
        <p:nvPicPr>
          <p:cNvPr id="78857" name="Picture 9">
            <a:extLst>
              <a:ext uri="{FF2B5EF4-FFF2-40B4-BE49-F238E27FC236}">
                <a16:creationId xmlns:a16="http://schemas.microsoft.com/office/drawing/2014/main" id="{BAD1EA2A-D862-47DF-9DCE-AAFA6300CFFE}"/>
              </a:ext>
            </a:extLst>
          </p:cNvPr>
          <p:cNvPicPr>
            <a:picLocks noChangeAspect="1" noChangeArrowheads="1"/>
          </p:cNvPicPr>
          <p:nvPr/>
        </p:nvPicPr>
        <p:blipFill>
          <a:blip r:embed="rId6">
            <a:lum bright="-12000" contrast="24000"/>
            <a:extLst>
              <a:ext uri="{28A0092B-C50C-407E-A947-70E740481C1C}">
                <a14:useLocalDpi xmlns:a14="http://schemas.microsoft.com/office/drawing/2010/main" val="0"/>
              </a:ext>
            </a:extLst>
          </a:blip>
          <a:srcRect/>
          <a:stretch>
            <a:fillRect/>
          </a:stretch>
        </p:blipFill>
        <p:spPr bwMode="auto">
          <a:xfrm>
            <a:off x="4500563" y="3500438"/>
            <a:ext cx="4238625" cy="1371600"/>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pic>
      <p:sp>
        <p:nvSpPr>
          <p:cNvPr id="78858" name="Text Box 10">
            <a:extLst>
              <a:ext uri="{FF2B5EF4-FFF2-40B4-BE49-F238E27FC236}">
                <a16:creationId xmlns:a16="http://schemas.microsoft.com/office/drawing/2014/main" id="{A5514B89-2F73-42BC-AD9B-87002B84A493}"/>
              </a:ext>
            </a:extLst>
          </p:cNvPr>
          <p:cNvSpPr txBox="1">
            <a:spLocks noChangeArrowheads="1"/>
          </p:cNvSpPr>
          <p:nvPr/>
        </p:nvSpPr>
        <p:spPr bwMode="auto">
          <a:xfrm>
            <a:off x="1547664" y="821656"/>
            <a:ext cx="1943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微软雅黑" panose="020B0503020204020204" pitchFamily="34" charset="-122"/>
                <a:ea typeface="微软雅黑" panose="020B0503020204020204" pitchFamily="34" charset="-122"/>
              </a:rPr>
              <a:t>分子项链</a:t>
            </a:r>
          </a:p>
        </p:txBody>
      </p:sp>
      <p:sp>
        <p:nvSpPr>
          <p:cNvPr id="78859" name="Text Box 11">
            <a:extLst>
              <a:ext uri="{FF2B5EF4-FFF2-40B4-BE49-F238E27FC236}">
                <a16:creationId xmlns:a16="http://schemas.microsoft.com/office/drawing/2014/main" id="{9188F055-D739-4B36-81AA-D20774E4378B}"/>
              </a:ext>
            </a:extLst>
          </p:cNvPr>
          <p:cNvSpPr txBox="1">
            <a:spLocks noChangeArrowheads="1"/>
          </p:cNvSpPr>
          <p:nvPr/>
        </p:nvSpPr>
        <p:spPr bwMode="auto">
          <a:xfrm>
            <a:off x="4500563" y="5084763"/>
            <a:ext cx="40322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dirty="0">
                <a:latin typeface="微软雅黑" panose="020B0503020204020204" pitchFamily="34" charset="-122"/>
                <a:ea typeface="微软雅黑" panose="020B0503020204020204" pitchFamily="34" charset="-122"/>
              </a:rPr>
              <a:t>可以进一步转化为聚合物管</a:t>
            </a:r>
            <a:r>
              <a:rPr lang="en-US" altLang="zh-CN" sz="2400" dirty="0">
                <a:latin typeface="微软雅黑" panose="020B0503020204020204" pitchFamily="34" charset="-122"/>
                <a:ea typeface="微软雅黑" panose="020B0503020204020204" pitchFamily="34" charset="-122"/>
              </a:rPr>
              <a:t>(polymer tube)</a:t>
            </a:r>
          </a:p>
        </p:txBody>
      </p:sp>
      <p:sp>
        <p:nvSpPr>
          <p:cNvPr id="78860" name="Text Box 12">
            <a:extLst>
              <a:ext uri="{FF2B5EF4-FFF2-40B4-BE49-F238E27FC236}">
                <a16:creationId xmlns:a16="http://schemas.microsoft.com/office/drawing/2014/main" id="{0C0992B2-210F-4FED-A21A-4F0C09C0EB8A}"/>
              </a:ext>
            </a:extLst>
          </p:cNvPr>
          <p:cNvSpPr txBox="1">
            <a:spLocks noChangeArrowheads="1"/>
          </p:cNvSpPr>
          <p:nvPr/>
        </p:nvSpPr>
        <p:spPr bwMode="auto">
          <a:xfrm>
            <a:off x="1403350" y="5564188"/>
            <a:ext cx="172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环糊精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8858"/>
                                        </p:tgtEl>
                                        <p:attrNameLst>
                                          <p:attrName>style.visibility</p:attrName>
                                        </p:attrNameLst>
                                      </p:cBhvr>
                                      <p:to>
                                        <p:strVal val="visible"/>
                                      </p:to>
                                    </p:set>
                                    <p:animEffect transition="in" filter="slide(fromLeft)">
                                      <p:cBhvr>
                                        <p:cTn id="7" dur="500"/>
                                        <p:tgtEl>
                                          <p:spTgt spid="788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8854"/>
                                        </p:tgtEl>
                                        <p:attrNameLst>
                                          <p:attrName>style.visibility</p:attrName>
                                        </p:attrNameLst>
                                      </p:cBhvr>
                                      <p:to>
                                        <p:strVal val="visible"/>
                                      </p:to>
                                    </p:set>
                                    <p:animEffect transition="in" filter="dissolve">
                                      <p:cBhvr>
                                        <p:cTn id="12" dur="500"/>
                                        <p:tgtEl>
                                          <p:spTgt spid="78854"/>
                                        </p:tgtEl>
                                      </p:cBhvr>
                                    </p:animEffect>
                                  </p:childTnLst>
                                </p:cTn>
                              </p:par>
                            </p:childTnLst>
                          </p:cTn>
                        </p:par>
                        <p:par>
                          <p:cTn id="13" fill="hold" nodeType="afterGroup">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78860"/>
                                        </p:tgtEl>
                                        <p:attrNameLst>
                                          <p:attrName>style.visibility</p:attrName>
                                        </p:attrNameLst>
                                      </p:cBhvr>
                                      <p:to>
                                        <p:strVal val="visible"/>
                                      </p:to>
                                    </p:set>
                                    <p:animEffect transition="in" filter="slide(fromBottom)">
                                      <p:cBhvr>
                                        <p:cTn id="16" dur="500"/>
                                        <p:tgtEl>
                                          <p:spTgt spid="788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32" fill="hold" nodeType="clickEffect">
                                  <p:stCondLst>
                                    <p:cond delay="0"/>
                                  </p:stCondLst>
                                  <p:childTnLst>
                                    <p:set>
                                      <p:cBhvr>
                                        <p:cTn id="20" dur="1" fill="hold">
                                          <p:stCondLst>
                                            <p:cond delay="0"/>
                                          </p:stCondLst>
                                        </p:cTn>
                                        <p:tgtEl>
                                          <p:spTgt spid="78855"/>
                                        </p:tgtEl>
                                        <p:attrNameLst>
                                          <p:attrName>style.visibility</p:attrName>
                                        </p:attrNameLst>
                                      </p:cBhvr>
                                      <p:to>
                                        <p:strVal val="visible"/>
                                      </p:to>
                                    </p:set>
                                    <p:animEffect transition="in" filter="circle(out)">
                                      <p:cBhvr>
                                        <p:cTn id="21" dur="1000"/>
                                        <p:tgtEl>
                                          <p:spTgt spid="7885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0" presetClass="entr" presetSubtype="0" fill="hold" nodeType="clickEffect">
                                  <p:stCondLst>
                                    <p:cond delay="0"/>
                                  </p:stCondLst>
                                  <p:childTnLst>
                                    <p:set>
                                      <p:cBhvr>
                                        <p:cTn id="25" dur="1" fill="hold">
                                          <p:stCondLst>
                                            <p:cond delay="0"/>
                                          </p:stCondLst>
                                        </p:cTn>
                                        <p:tgtEl>
                                          <p:spTgt spid="78857"/>
                                        </p:tgtEl>
                                        <p:attrNameLst>
                                          <p:attrName>style.visibility</p:attrName>
                                        </p:attrNameLst>
                                      </p:cBhvr>
                                      <p:to>
                                        <p:strVal val="visible"/>
                                      </p:to>
                                    </p:set>
                                    <p:animEffect transition="in" filter="fade">
                                      <p:cBhvr>
                                        <p:cTn id="26" dur="800" decel="100000"/>
                                        <p:tgtEl>
                                          <p:spTgt spid="78857"/>
                                        </p:tgtEl>
                                      </p:cBhvr>
                                    </p:animEffect>
                                    <p:anim calcmode="lin" valueType="num">
                                      <p:cBhvr>
                                        <p:cTn id="27" dur="800" decel="100000" fill="hold"/>
                                        <p:tgtEl>
                                          <p:spTgt spid="78857"/>
                                        </p:tgtEl>
                                        <p:attrNameLst>
                                          <p:attrName>style.rotation</p:attrName>
                                        </p:attrNameLst>
                                      </p:cBhvr>
                                      <p:tavLst>
                                        <p:tav tm="0">
                                          <p:val>
                                            <p:fltVal val="-90"/>
                                          </p:val>
                                        </p:tav>
                                        <p:tav tm="100000">
                                          <p:val>
                                            <p:fltVal val="0"/>
                                          </p:val>
                                        </p:tav>
                                      </p:tavLst>
                                    </p:anim>
                                    <p:anim calcmode="lin" valueType="num">
                                      <p:cBhvr>
                                        <p:cTn id="28" dur="800" decel="100000" fill="hold"/>
                                        <p:tgtEl>
                                          <p:spTgt spid="78857"/>
                                        </p:tgtEl>
                                        <p:attrNameLst>
                                          <p:attrName>ppt_x</p:attrName>
                                        </p:attrNameLst>
                                      </p:cBhvr>
                                      <p:tavLst>
                                        <p:tav tm="0">
                                          <p:val>
                                            <p:strVal val="#ppt_x+0.4"/>
                                          </p:val>
                                        </p:tav>
                                        <p:tav tm="100000">
                                          <p:val>
                                            <p:strVal val="#ppt_x-0.05"/>
                                          </p:val>
                                        </p:tav>
                                      </p:tavLst>
                                    </p:anim>
                                    <p:anim calcmode="lin" valueType="num">
                                      <p:cBhvr>
                                        <p:cTn id="29" dur="800" decel="100000" fill="hold"/>
                                        <p:tgtEl>
                                          <p:spTgt spid="78857"/>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78857"/>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78857"/>
                                        </p:tgtEl>
                                        <p:attrNameLst>
                                          <p:attrName>ppt_y</p:attrName>
                                        </p:attrNameLst>
                                      </p:cBhvr>
                                      <p:tavLst>
                                        <p:tav tm="0">
                                          <p:val>
                                            <p:strVal val="#ppt_y+0.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78859"/>
                                        </p:tgtEl>
                                        <p:attrNameLst>
                                          <p:attrName>style.visibility</p:attrName>
                                        </p:attrNameLst>
                                      </p:cBhvr>
                                      <p:to>
                                        <p:strVal val="visible"/>
                                      </p:to>
                                    </p:set>
                                    <p:animEffect transition="in" filter="slide(fromBottom)">
                                      <p:cBhvr>
                                        <p:cTn id="36" dur="500"/>
                                        <p:tgtEl>
                                          <p:spTgt spid="78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p:bldP spid="78859" grpId="0"/>
      <p:bldP spid="7886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a:extLst>
              <a:ext uri="{FF2B5EF4-FFF2-40B4-BE49-F238E27FC236}">
                <a16:creationId xmlns:a16="http://schemas.microsoft.com/office/drawing/2014/main" id="{376B16F8-8B61-47A8-A63F-B68B42DDBCF9}"/>
              </a:ext>
            </a:extLst>
          </p:cNvPr>
          <p:cNvSpPr>
            <a:spLocks noGrp="1"/>
          </p:cNvSpPr>
          <p:nvPr>
            <p:ph type="sldNum" sz="quarter" idx="12"/>
          </p:nvPr>
        </p:nvSpPr>
        <p:spPr/>
        <p:txBody>
          <a:bodyPr/>
          <a:lstStyle/>
          <a:p>
            <a:pPr>
              <a:defRPr/>
            </a:pPr>
            <a:fld id="{4A1B310D-D864-4260-912B-ACC5CABDDAE6}" type="slidenum">
              <a:rPr lang="en-US" altLang="zh-CN"/>
              <a:pPr>
                <a:defRPr/>
              </a:pPr>
              <a:t>66</a:t>
            </a:fld>
            <a:endParaRPr lang="en-US" altLang="zh-CN"/>
          </a:p>
        </p:txBody>
      </p:sp>
      <p:grpSp>
        <p:nvGrpSpPr>
          <p:cNvPr id="79878" name="Group 6">
            <a:extLst>
              <a:ext uri="{FF2B5EF4-FFF2-40B4-BE49-F238E27FC236}">
                <a16:creationId xmlns:a16="http://schemas.microsoft.com/office/drawing/2014/main" id="{67748D6C-536D-4A4A-B160-578B4070E4BD}"/>
              </a:ext>
            </a:extLst>
          </p:cNvPr>
          <p:cNvGrpSpPr>
            <a:grpSpLocks/>
          </p:cNvGrpSpPr>
          <p:nvPr/>
        </p:nvGrpSpPr>
        <p:grpSpPr bwMode="auto">
          <a:xfrm>
            <a:off x="2700338" y="1412875"/>
            <a:ext cx="5975350" cy="2305050"/>
            <a:chOff x="1066" y="1434"/>
            <a:chExt cx="3674" cy="1452"/>
          </a:xfrm>
        </p:grpSpPr>
        <p:sp>
          <p:nvSpPr>
            <p:cNvPr id="75786" name="Rectangle 5">
              <a:extLst>
                <a:ext uri="{FF2B5EF4-FFF2-40B4-BE49-F238E27FC236}">
                  <a16:creationId xmlns:a16="http://schemas.microsoft.com/office/drawing/2014/main" id="{E3FCEE00-985F-4943-B67E-DAC4C2636407}"/>
                </a:ext>
              </a:extLst>
            </p:cNvPr>
            <p:cNvSpPr>
              <a:spLocks noChangeArrowheads="1"/>
            </p:cNvSpPr>
            <p:nvPr/>
          </p:nvSpPr>
          <p:spPr bwMode="auto">
            <a:xfrm>
              <a:off x="1066" y="1434"/>
              <a:ext cx="3674" cy="145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75787" name="Object 4">
              <a:extLst>
                <a:ext uri="{FF2B5EF4-FFF2-40B4-BE49-F238E27FC236}">
                  <a16:creationId xmlns:a16="http://schemas.microsoft.com/office/drawing/2014/main" id="{D3561EB4-1FA1-4740-823E-3F207CD1DF96}"/>
                </a:ext>
              </a:extLst>
            </p:cNvPr>
            <p:cNvGraphicFramePr>
              <a:graphicFrameLocks noChangeAspect="1"/>
            </p:cNvGraphicFramePr>
            <p:nvPr/>
          </p:nvGraphicFramePr>
          <p:xfrm>
            <a:off x="1120" y="1493"/>
            <a:ext cx="3520" cy="1335"/>
          </p:xfrm>
          <a:graphic>
            <a:graphicData uri="http://schemas.openxmlformats.org/presentationml/2006/ole">
              <mc:AlternateContent xmlns:mc="http://schemas.openxmlformats.org/markup-compatibility/2006">
                <mc:Choice xmlns:v="urn:schemas-microsoft-com:vml" Requires="v">
                  <p:oleObj spid="_x0000_s76038" name="CS ChemDraw Drawing" r:id="rId3" imgW="5588000" imgH="2118360" progId="ChemDraw.Document.6.0">
                    <p:embed/>
                  </p:oleObj>
                </mc:Choice>
                <mc:Fallback>
                  <p:oleObj name="CS ChemDraw Drawing" r:id="rId3" imgW="5588000" imgH="2118360"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 y="1493"/>
                          <a:ext cx="3520" cy="1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9879" name="Text Box 7">
            <a:extLst>
              <a:ext uri="{FF2B5EF4-FFF2-40B4-BE49-F238E27FC236}">
                <a16:creationId xmlns:a16="http://schemas.microsoft.com/office/drawing/2014/main" id="{26AA766D-B164-4FEE-AA49-4537AFB1558B}"/>
              </a:ext>
            </a:extLst>
          </p:cNvPr>
          <p:cNvSpPr txBox="1">
            <a:spLocks noChangeArrowheads="1"/>
          </p:cNvSpPr>
          <p:nvPr/>
        </p:nvSpPr>
        <p:spPr bwMode="auto">
          <a:xfrm>
            <a:off x="143879" y="1925213"/>
            <a:ext cx="259196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dirty="0">
                <a:latin typeface="微软雅黑" panose="020B0503020204020204" pitchFamily="34" charset="-122"/>
                <a:ea typeface="微软雅黑" panose="020B0503020204020204" pitchFamily="34" charset="-122"/>
              </a:rPr>
              <a:t>梯形聚合物</a:t>
            </a:r>
            <a:r>
              <a:rPr lang="en-US" altLang="zh-CN" sz="2400" dirty="0">
                <a:latin typeface="微软雅黑" panose="020B0503020204020204" pitchFamily="34" charset="-122"/>
                <a:ea typeface="微软雅黑" panose="020B0503020204020204" pitchFamily="34" charset="-122"/>
              </a:rPr>
              <a:t>(ladder polymer)</a:t>
            </a:r>
          </a:p>
        </p:txBody>
      </p:sp>
      <p:grpSp>
        <p:nvGrpSpPr>
          <p:cNvPr id="79882" name="Group 10">
            <a:extLst>
              <a:ext uri="{FF2B5EF4-FFF2-40B4-BE49-F238E27FC236}">
                <a16:creationId xmlns:a16="http://schemas.microsoft.com/office/drawing/2014/main" id="{0B7E206E-B178-4BB3-9606-56570B2612F1}"/>
              </a:ext>
            </a:extLst>
          </p:cNvPr>
          <p:cNvGrpSpPr>
            <a:grpSpLocks/>
          </p:cNvGrpSpPr>
          <p:nvPr/>
        </p:nvGrpSpPr>
        <p:grpSpPr bwMode="auto">
          <a:xfrm>
            <a:off x="2627313" y="4076700"/>
            <a:ext cx="6191250" cy="2447925"/>
            <a:chOff x="930" y="2432"/>
            <a:chExt cx="3900" cy="1542"/>
          </a:xfrm>
        </p:grpSpPr>
        <p:sp>
          <p:nvSpPr>
            <p:cNvPr id="75784" name="Rectangle 9">
              <a:extLst>
                <a:ext uri="{FF2B5EF4-FFF2-40B4-BE49-F238E27FC236}">
                  <a16:creationId xmlns:a16="http://schemas.microsoft.com/office/drawing/2014/main" id="{C76ED46B-EF33-48F9-9563-BD1638E6F991}"/>
                </a:ext>
              </a:extLst>
            </p:cNvPr>
            <p:cNvSpPr>
              <a:spLocks noChangeArrowheads="1"/>
            </p:cNvSpPr>
            <p:nvPr/>
          </p:nvSpPr>
          <p:spPr bwMode="auto">
            <a:xfrm>
              <a:off x="930" y="2432"/>
              <a:ext cx="3900" cy="154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75785" name="Object 8">
              <a:extLst>
                <a:ext uri="{FF2B5EF4-FFF2-40B4-BE49-F238E27FC236}">
                  <a16:creationId xmlns:a16="http://schemas.microsoft.com/office/drawing/2014/main" id="{C68CB468-0850-4AAA-8FA4-41E679F38AA0}"/>
                </a:ext>
              </a:extLst>
            </p:cNvPr>
            <p:cNvGraphicFramePr>
              <a:graphicFrameLocks noChangeAspect="1"/>
            </p:cNvGraphicFramePr>
            <p:nvPr/>
          </p:nvGraphicFramePr>
          <p:xfrm>
            <a:off x="975" y="2478"/>
            <a:ext cx="3769" cy="1418"/>
          </p:xfrm>
          <a:graphic>
            <a:graphicData uri="http://schemas.openxmlformats.org/presentationml/2006/ole">
              <mc:AlternateContent xmlns:mc="http://schemas.openxmlformats.org/markup-compatibility/2006">
                <mc:Choice xmlns:v="urn:schemas-microsoft-com:vml" Requires="v">
                  <p:oleObj spid="_x0000_s76039" name="CS ChemDraw Drawing" r:id="rId5" imgW="5984240" imgH="2250440" progId="ChemDraw.Document.6.0">
                    <p:embed/>
                  </p:oleObj>
                </mc:Choice>
                <mc:Fallback>
                  <p:oleObj name="CS ChemDraw Drawing" r:id="rId5" imgW="5984240" imgH="2250440" progId="ChemDraw.Document.6.0">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 y="2478"/>
                          <a:ext cx="3769" cy="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9883" name="Text Box 11">
            <a:extLst>
              <a:ext uri="{FF2B5EF4-FFF2-40B4-BE49-F238E27FC236}">
                <a16:creationId xmlns:a16="http://schemas.microsoft.com/office/drawing/2014/main" id="{7C7948D0-18A4-435D-9378-C05F63DB8987}"/>
              </a:ext>
            </a:extLst>
          </p:cNvPr>
          <p:cNvSpPr txBox="1">
            <a:spLocks noChangeArrowheads="1"/>
          </p:cNvSpPr>
          <p:nvPr/>
        </p:nvSpPr>
        <p:spPr bwMode="auto">
          <a:xfrm>
            <a:off x="140823" y="4653136"/>
            <a:ext cx="24643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dirty="0">
                <a:latin typeface="微软雅黑" panose="020B0503020204020204" pitchFamily="34" charset="-122"/>
                <a:ea typeface="微软雅黑" panose="020B0503020204020204" pitchFamily="34" charset="-122"/>
              </a:rPr>
              <a:t>片型聚合物</a:t>
            </a:r>
          </a:p>
          <a:p>
            <a:pPr eaLnBrk="1" hangingPunct="1">
              <a:spcBef>
                <a:spcPct val="50000"/>
              </a:spcBef>
            </a:pPr>
            <a:r>
              <a:rPr lang="en-US" altLang="zh-CN" sz="2400" dirty="0">
                <a:latin typeface="微软雅黑" panose="020B0503020204020204" pitchFamily="34" charset="-122"/>
                <a:ea typeface="微软雅黑" panose="020B0503020204020204" pitchFamily="34" charset="-122"/>
              </a:rPr>
              <a:t>(sheet polymer)</a:t>
            </a:r>
          </a:p>
        </p:txBody>
      </p:sp>
      <p:sp>
        <p:nvSpPr>
          <p:cNvPr id="79884" name="Text Box 12">
            <a:extLst>
              <a:ext uri="{FF2B5EF4-FFF2-40B4-BE49-F238E27FC236}">
                <a16:creationId xmlns:a16="http://schemas.microsoft.com/office/drawing/2014/main" id="{AA7BA0B1-365E-48FF-A295-5E44730E7143}"/>
              </a:ext>
            </a:extLst>
          </p:cNvPr>
          <p:cNvSpPr txBox="1">
            <a:spLocks noChangeArrowheads="1"/>
          </p:cNvSpPr>
          <p:nvPr/>
        </p:nvSpPr>
        <p:spPr bwMode="blackWhite">
          <a:xfrm>
            <a:off x="1116013" y="476250"/>
            <a:ext cx="7127875" cy="7016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000">
                <a:latin typeface="微软雅黑" panose="020B0503020204020204" pitchFamily="34" charset="-122"/>
                <a:ea typeface="微软雅黑" panose="020B0503020204020204" pitchFamily="34" charset="-122"/>
              </a:rPr>
              <a:t>这类聚合物的特点：热稳定性好，因为受热时链不易被打断，即使几个链断了，只要不在同一个梯格中不会降低分子量。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9879"/>
                                        </p:tgtEl>
                                        <p:attrNameLst>
                                          <p:attrName>style.visibility</p:attrName>
                                        </p:attrNameLst>
                                      </p:cBhvr>
                                      <p:to>
                                        <p:strVal val="visible"/>
                                      </p:to>
                                    </p:set>
                                    <p:animEffect transition="in" filter="slide(fromLeft)">
                                      <p:cBhvr>
                                        <p:cTn id="7" dur="500"/>
                                        <p:tgtEl>
                                          <p:spTgt spid="798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0" presetClass="entr" presetSubtype="0" fill="hold" nodeType="clickEffect">
                                  <p:stCondLst>
                                    <p:cond delay="0"/>
                                  </p:stCondLst>
                                  <p:childTnLst>
                                    <p:set>
                                      <p:cBhvr>
                                        <p:cTn id="11" dur="1" fill="hold">
                                          <p:stCondLst>
                                            <p:cond delay="0"/>
                                          </p:stCondLst>
                                        </p:cTn>
                                        <p:tgtEl>
                                          <p:spTgt spid="79878"/>
                                        </p:tgtEl>
                                        <p:attrNameLst>
                                          <p:attrName>style.visibility</p:attrName>
                                        </p:attrNameLst>
                                      </p:cBhvr>
                                      <p:to>
                                        <p:strVal val="visible"/>
                                      </p:to>
                                    </p:set>
                                    <p:animEffect transition="in" filter="fade">
                                      <p:cBhvr>
                                        <p:cTn id="12" dur="800" decel="100000"/>
                                        <p:tgtEl>
                                          <p:spTgt spid="79878"/>
                                        </p:tgtEl>
                                      </p:cBhvr>
                                    </p:animEffect>
                                    <p:anim calcmode="lin" valueType="num">
                                      <p:cBhvr>
                                        <p:cTn id="13" dur="800" decel="100000" fill="hold"/>
                                        <p:tgtEl>
                                          <p:spTgt spid="79878"/>
                                        </p:tgtEl>
                                        <p:attrNameLst>
                                          <p:attrName>style.rotation</p:attrName>
                                        </p:attrNameLst>
                                      </p:cBhvr>
                                      <p:tavLst>
                                        <p:tav tm="0">
                                          <p:val>
                                            <p:fltVal val="-90"/>
                                          </p:val>
                                        </p:tav>
                                        <p:tav tm="100000">
                                          <p:val>
                                            <p:fltVal val="0"/>
                                          </p:val>
                                        </p:tav>
                                      </p:tavLst>
                                    </p:anim>
                                    <p:anim calcmode="lin" valueType="num">
                                      <p:cBhvr>
                                        <p:cTn id="14" dur="800" decel="100000" fill="hold"/>
                                        <p:tgtEl>
                                          <p:spTgt spid="79878"/>
                                        </p:tgtEl>
                                        <p:attrNameLst>
                                          <p:attrName>ppt_x</p:attrName>
                                        </p:attrNameLst>
                                      </p:cBhvr>
                                      <p:tavLst>
                                        <p:tav tm="0">
                                          <p:val>
                                            <p:strVal val="#ppt_x+0.4"/>
                                          </p:val>
                                        </p:tav>
                                        <p:tav tm="100000">
                                          <p:val>
                                            <p:strVal val="#ppt_x-0.05"/>
                                          </p:val>
                                        </p:tav>
                                      </p:tavLst>
                                    </p:anim>
                                    <p:anim calcmode="lin" valueType="num">
                                      <p:cBhvr>
                                        <p:cTn id="15" dur="800" decel="100000" fill="hold"/>
                                        <p:tgtEl>
                                          <p:spTgt spid="7987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7987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79878"/>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79883"/>
                                        </p:tgtEl>
                                        <p:attrNameLst>
                                          <p:attrName>style.visibility</p:attrName>
                                        </p:attrNameLst>
                                      </p:cBhvr>
                                      <p:to>
                                        <p:strVal val="visible"/>
                                      </p:to>
                                    </p:set>
                                    <p:animEffect transition="in" filter="slide(fromBottom)">
                                      <p:cBhvr>
                                        <p:cTn id="22" dur="500"/>
                                        <p:tgtEl>
                                          <p:spTgt spid="798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0" presetClass="entr" presetSubtype="0" fill="hold" nodeType="clickEffect">
                                  <p:stCondLst>
                                    <p:cond delay="0"/>
                                  </p:stCondLst>
                                  <p:childTnLst>
                                    <p:set>
                                      <p:cBhvr>
                                        <p:cTn id="26" dur="1" fill="hold">
                                          <p:stCondLst>
                                            <p:cond delay="0"/>
                                          </p:stCondLst>
                                        </p:cTn>
                                        <p:tgtEl>
                                          <p:spTgt spid="79882"/>
                                        </p:tgtEl>
                                        <p:attrNameLst>
                                          <p:attrName>style.visibility</p:attrName>
                                        </p:attrNameLst>
                                      </p:cBhvr>
                                      <p:to>
                                        <p:strVal val="visible"/>
                                      </p:to>
                                    </p:set>
                                    <p:animEffect transition="in" filter="fade">
                                      <p:cBhvr>
                                        <p:cTn id="27" dur="800" decel="100000"/>
                                        <p:tgtEl>
                                          <p:spTgt spid="79882"/>
                                        </p:tgtEl>
                                      </p:cBhvr>
                                    </p:animEffect>
                                    <p:anim calcmode="lin" valueType="num">
                                      <p:cBhvr>
                                        <p:cTn id="28" dur="800" decel="100000" fill="hold"/>
                                        <p:tgtEl>
                                          <p:spTgt spid="79882"/>
                                        </p:tgtEl>
                                        <p:attrNameLst>
                                          <p:attrName>style.rotation</p:attrName>
                                        </p:attrNameLst>
                                      </p:cBhvr>
                                      <p:tavLst>
                                        <p:tav tm="0">
                                          <p:val>
                                            <p:fltVal val="-90"/>
                                          </p:val>
                                        </p:tav>
                                        <p:tav tm="100000">
                                          <p:val>
                                            <p:fltVal val="0"/>
                                          </p:val>
                                        </p:tav>
                                      </p:tavLst>
                                    </p:anim>
                                    <p:anim calcmode="lin" valueType="num">
                                      <p:cBhvr>
                                        <p:cTn id="29" dur="800" decel="100000" fill="hold"/>
                                        <p:tgtEl>
                                          <p:spTgt spid="79882"/>
                                        </p:tgtEl>
                                        <p:attrNameLst>
                                          <p:attrName>ppt_x</p:attrName>
                                        </p:attrNameLst>
                                      </p:cBhvr>
                                      <p:tavLst>
                                        <p:tav tm="0">
                                          <p:val>
                                            <p:strVal val="#ppt_x+0.4"/>
                                          </p:val>
                                        </p:tav>
                                        <p:tav tm="100000">
                                          <p:val>
                                            <p:strVal val="#ppt_x-0.05"/>
                                          </p:val>
                                        </p:tav>
                                      </p:tavLst>
                                    </p:anim>
                                    <p:anim calcmode="lin" valueType="num">
                                      <p:cBhvr>
                                        <p:cTn id="30" dur="800" decel="100000" fill="hold"/>
                                        <p:tgtEl>
                                          <p:spTgt spid="79882"/>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79882"/>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7988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9" grpId="0"/>
      <p:bldP spid="7988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35B297BA-BDC0-404F-8277-A6058CBC5981}"/>
              </a:ext>
            </a:extLst>
          </p:cNvPr>
          <p:cNvSpPr>
            <a:spLocks noGrp="1"/>
          </p:cNvSpPr>
          <p:nvPr>
            <p:ph type="sldNum" sz="quarter" idx="12"/>
          </p:nvPr>
        </p:nvSpPr>
        <p:spPr/>
        <p:txBody>
          <a:bodyPr/>
          <a:lstStyle/>
          <a:p>
            <a:pPr>
              <a:defRPr/>
            </a:pPr>
            <a:fld id="{CA83EA33-0FED-4914-B05B-930B90D309C3}" type="slidenum">
              <a:rPr lang="en-US" altLang="zh-CN"/>
              <a:pPr>
                <a:defRPr/>
              </a:pPr>
              <a:t>67</a:t>
            </a:fld>
            <a:endParaRPr lang="en-US" altLang="zh-CN"/>
          </a:p>
        </p:txBody>
      </p:sp>
      <p:grpSp>
        <p:nvGrpSpPr>
          <p:cNvPr id="80904" name="Group 8">
            <a:extLst>
              <a:ext uri="{FF2B5EF4-FFF2-40B4-BE49-F238E27FC236}">
                <a16:creationId xmlns:a16="http://schemas.microsoft.com/office/drawing/2014/main" id="{22A95E89-5611-4938-AE88-B67740BC8430}"/>
              </a:ext>
            </a:extLst>
          </p:cNvPr>
          <p:cNvGrpSpPr>
            <a:grpSpLocks/>
          </p:cNvGrpSpPr>
          <p:nvPr/>
        </p:nvGrpSpPr>
        <p:grpSpPr bwMode="auto">
          <a:xfrm>
            <a:off x="4140200" y="981075"/>
            <a:ext cx="4608513" cy="4968875"/>
            <a:chOff x="1837" y="935"/>
            <a:chExt cx="2132" cy="2450"/>
          </a:xfrm>
        </p:grpSpPr>
        <p:sp>
          <p:nvSpPr>
            <p:cNvPr id="76806" name="Rectangle 5">
              <a:extLst>
                <a:ext uri="{FF2B5EF4-FFF2-40B4-BE49-F238E27FC236}">
                  <a16:creationId xmlns:a16="http://schemas.microsoft.com/office/drawing/2014/main" id="{169B11B1-8760-4C22-90F0-6E645C81DE31}"/>
                </a:ext>
              </a:extLst>
            </p:cNvPr>
            <p:cNvSpPr>
              <a:spLocks noChangeArrowheads="1"/>
            </p:cNvSpPr>
            <p:nvPr/>
          </p:nvSpPr>
          <p:spPr bwMode="auto">
            <a:xfrm>
              <a:off x="1837" y="935"/>
              <a:ext cx="2132" cy="2450"/>
            </a:xfrm>
            <a:prstGeom prst="rect">
              <a:avLst/>
            </a:prstGeom>
            <a:solidFill>
              <a:srgbClr val="FFFFFF"/>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76807" name="Object 7">
              <a:extLst>
                <a:ext uri="{FF2B5EF4-FFF2-40B4-BE49-F238E27FC236}">
                  <a16:creationId xmlns:a16="http://schemas.microsoft.com/office/drawing/2014/main" id="{634DBF72-E35C-48C5-9BB5-65B13F07466F}"/>
                </a:ext>
              </a:extLst>
            </p:cNvPr>
            <p:cNvGraphicFramePr>
              <a:graphicFrameLocks noChangeAspect="1"/>
            </p:cNvGraphicFramePr>
            <p:nvPr/>
          </p:nvGraphicFramePr>
          <p:xfrm>
            <a:off x="1914" y="1021"/>
            <a:ext cx="1932" cy="2279"/>
          </p:xfrm>
          <a:graphic>
            <a:graphicData uri="http://schemas.openxmlformats.org/presentationml/2006/ole">
              <mc:AlternateContent xmlns:mc="http://schemas.openxmlformats.org/markup-compatibility/2006">
                <mc:Choice xmlns:v="urn:schemas-microsoft-com:vml" Requires="v">
                  <p:oleObj spid="_x0000_s76933" name="CS ChemDraw Drawing" r:id="rId3" imgW="3063240" imgH="3616960" progId="ChemDraw.Document.6.0">
                    <p:embed/>
                  </p:oleObj>
                </mc:Choice>
                <mc:Fallback>
                  <p:oleObj name="CS ChemDraw Drawing" r:id="rId3" imgW="3063240" imgH="3616960"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 y="1021"/>
                          <a:ext cx="1932" cy="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0905" name="Text Box 9">
            <a:extLst>
              <a:ext uri="{FF2B5EF4-FFF2-40B4-BE49-F238E27FC236}">
                <a16:creationId xmlns:a16="http://schemas.microsoft.com/office/drawing/2014/main" id="{85043452-5279-45DE-83CD-8930D62D5C66}"/>
              </a:ext>
            </a:extLst>
          </p:cNvPr>
          <p:cNvSpPr txBox="1">
            <a:spLocks noChangeArrowheads="1"/>
          </p:cNvSpPr>
          <p:nvPr/>
        </p:nvSpPr>
        <p:spPr bwMode="auto">
          <a:xfrm>
            <a:off x="1258888" y="1557338"/>
            <a:ext cx="25923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微软雅黑" panose="020B0503020204020204" pitchFamily="34" charset="-122"/>
                <a:ea typeface="微软雅黑" panose="020B0503020204020204" pitchFamily="34" charset="-122"/>
              </a:rPr>
              <a:t>树枝状聚合物</a:t>
            </a:r>
          </a:p>
          <a:p>
            <a:pPr eaLnBrk="1" hangingPunct="1">
              <a:spcBef>
                <a:spcPct val="50000"/>
              </a:spcBef>
            </a:pPr>
            <a:r>
              <a:rPr lang="en-US" altLang="zh-CN" sz="2400">
                <a:latin typeface="微软雅黑" panose="020B0503020204020204" pitchFamily="34" charset="-122"/>
                <a:ea typeface="微软雅黑" panose="020B0503020204020204" pitchFamily="34" charset="-122"/>
              </a:rPr>
              <a:t>(Dendrimer)</a:t>
            </a:r>
          </a:p>
        </p:txBody>
      </p:sp>
      <p:sp>
        <p:nvSpPr>
          <p:cNvPr id="80906" name="Text Box 10">
            <a:extLst>
              <a:ext uri="{FF2B5EF4-FFF2-40B4-BE49-F238E27FC236}">
                <a16:creationId xmlns:a16="http://schemas.microsoft.com/office/drawing/2014/main" id="{EBAB0E85-4890-4E98-8884-DA7F18793F41}"/>
              </a:ext>
            </a:extLst>
          </p:cNvPr>
          <p:cNvSpPr txBox="1">
            <a:spLocks noChangeArrowheads="1"/>
          </p:cNvSpPr>
          <p:nvPr/>
        </p:nvSpPr>
        <p:spPr bwMode="auto">
          <a:xfrm>
            <a:off x="1258888" y="3500438"/>
            <a:ext cx="252095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微软雅黑" panose="020B0503020204020204" pitchFamily="34" charset="-122"/>
                <a:ea typeface="微软雅黑" panose="020B0503020204020204" pitchFamily="34" charset="-122"/>
              </a:rPr>
              <a:t>超枝化聚合物</a:t>
            </a:r>
          </a:p>
          <a:p>
            <a:pPr eaLnBrk="1" hangingPunct="1">
              <a:spcBef>
                <a:spcPct val="50000"/>
              </a:spcBef>
            </a:pPr>
            <a:r>
              <a:rPr lang="en-US" altLang="zh-CN" sz="2400">
                <a:latin typeface="微软雅黑" panose="020B0503020204020204" pitchFamily="34" charset="-122"/>
                <a:ea typeface="微软雅黑" panose="020B0503020204020204" pitchFamily="34" charset="-122"/>
              </a:rPr>
              <a:t>(hyperbranched polymer)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0905"/>
                                        </p:tgtEl>
                                        <p:attrNameLst>
                                          <p:attrName>style.visibility</p:attrName>
                                        </p:attrNameLst>
                                      </p:cBhvr>
                                      <p:to>
                                        <p:strVal val="visible"/>
                                      </p:to>
                                    </p:set>
                                    <p:animEffect transition="in" filter="slide(fromBottom)">
                                      <p:cBhvr>
                                        <p:cTn id="7" dur="500"/>
                                        <p:tgtEl>
                                          <p:spTgt spid="809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0904"/>
                                        </p:tgtEl>
                                        <p:attrNameLst>
                                          <p:attrName>style.visibility</p:attrName>
                                        </p:attrNameLst>
                                      </p:cBhvr>
                                      <p:to>
                                        <p:strVal val="visible"/>
                                      </p:to>
                                    </p:set>
                                    <p:animEffect transition="in" filter="checkerboard(across)">
                                      <p:cBhvr>
                                        <p:cTn id="12" dur="500"/>
                                        <p:tgtEl>
                                          <p:spTgt spid="809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0906"/>
                                        </p:tgtEl>
                                        <p:attrNameLst>
                                          <p:attrName>style.visibility</p:attrName>
                                        </p:attrNameLst>
                                      </p:cBhvr>
                                      <p:to>
                                        <p:strVal val="visible"/>
                                      </p:to>
                                    </p:set>
                                    <p:animEffect transition="in" filter="slide(fromBottom)">
                                      <p:cBhvr>
                                        <p:cTn id="17"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5" grpId="0"/>
      <p:bldP spid="8090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B5F6A-6B1F-43BA-B76B-CB2F12BC05A2}"/>
              </a:ext>
            </a:extLst>
          </p:cNvPr>
          <p:cNvSpPr>
            <a:spLocks noGrp="1"/>
          </p:cNvSpPr>
          <p:nvPr>
            <p:ph type="title"/>
          </p:nvPr>
        </p:nvSpPr>
        <p:spPr/>
        <p:txBody>
          <a:bodyPr/>
          <a:lstStyle/>
          <a:p>
            <a:r>
              <a:rPr lang="en-US" altLang="zh-CN" dirty="0"/>
              <a:t>1.1.3.2 </a:t>
            </a:r>
            <a:r>
              <a:rPr lang="zh-CN" altLang="en-US" dirty="0"/>
              <a:t>支化与交联</a:t>
            </a:r>
          </a:p>
        </p:txBody>
      </p:sp>
      <p:sp>
        <p:nvSpPr>
          <p:cNvPr id="77826" name="Rectangle 2">
            <a:extLst>
              <a:ext uri="{FF2B5EF4-FFF2-40B4-BE49-F238E27FC236}">
                <a16:creationId xmlns:a16="http://schemas.microsoft.com/office/drawing/2014/main" id="{4F53FCDA-05F6-461E-BCDA-96125CA8F59B}"/>
              </a:ext>
            </a:extLst>
          </p:cNvPr>
          <p:cNvSpPr>
            <a:spLocks noGrp="1" noChangeArrowheads="1"/>
          </p:cNvSpPr>
          <p:nvPr>
            <p:ph idx="1"/>
          </p:nvPr>
        </p:nvSpPr>
        <p:spPr bwMode="auto"/>
        <p:txBody>
          <a:bodyPr wrap="square" numCol="1" anchor="t" anchorCtr="0" compatLnSpc="1">
            <a:prstTxWarp prst="textNoShape">
              <a:avLst/>
            </a:prstTxWarp>
            <a:normAutofit fontScale="92500"/>
          </a:bodyPr>
          <a:lstStyle/>
          <a:p>
            <a:pPr>
              <a:buFont typeface="Wingdings" panose="05000000000000000000" pitchFamily="2" charset="2"/>
              <a:buNone/>
            </a:pPr>
            <a:r>
              <a:rPr lang="zh-CN" altLang="en-US" b="1" dirty="0">
                <a:solidFill>
                  <a:srgbClr val="FF0000"/>
                </a:solidFill>
                <a:ea typeface="+mj-ea"/>
              </a:rPr>
              <a:t>支化与交联</a:t>
            </a:r>
          </a:p>
          <a:p>
            <a:r>
              <a:rPr lang="zh-CN" altLang="en-US" sz="2400" b="1" dirty="0">
                <a:solidFill>
                  <a:srgbClr val="3333FF"/>
                </a:solidFill>
                <a:ea typeface="+mj-ea"/>
              </a:rPr>
              <a:t>高分子链上带有长短不一的支链称为支链高分子。如</a:t>
            </a:r>
            <a:r>
              <a:rPr lang="en-US" altLang="zh-CN" sz="2400" b="1" dirty="0">
                <a:solidFill>
                  <a:srgbClr val="3333FF"/>
                </a:solidFill>
                <a:ea typeface="+mj-ea"/>
              </a:rPr>
              <a:t>LDPE</a:t>
            </a:r>
            <a:r>
              <a:rPr lang="zh-CN" altLang="en-US" sz="2400" b="1" dirty="0">
                <a:solidFill>
                  <a:srgbClr val="3333FF"/>
                </a:solidFill>
                <a:ea typeface="+mj-ea"/>
              </a:rPr>
              <a:t>为支化聚合物。</a:t>
            </a:r>
          </a:p>
          <a:p>
            <a:pPr>
              <a:spcAft>
                <a:spcPct val="30000"/>
              </a:spcAft>
            </a:pPr>
            <a:r>
              <a:rPr lang="zh-CN" altLang="en-US" sz="2400" b="1" dirty="0">
                <a:solidFill>
                  <a:srgbClr val="3333FF"/>
                </a:solidFill>
                <a:ea typeface="+mj-ea"/>
              </a:rPr>
              <a:t>高分子链通过化学键相互连接而形成的三维空间网形大分子称为交联高分子。如硫化橡胶、交联聚乙烯、热固性塑料等。</a:t>
            </a:r>
          </a:p>
          <a:p>
            <a:pPr>
              <a:spcAft>
                <a:spcPct val="30000"/>
              </a:spcAft>
            </a:pPr>
            <a:endParaRPr lang="zh-CN" altLang="en-US" sz="2400" b="1" dirty="0">
              <a:solidFill>
                <a:srgbClr val="3333FF"/>
              </a:solidFill>
              <a:ea typeface="+mj-ea"/>
            </a:endParaRPr>
          </a:p>
          <a:p>
            <a:pPr>
              <a:buFont typeface="Wingdings" panose="05000000000000000000" pitchFamily="2" charset="2"/>
              <a:buNone/>
            </a:pPr>
            <a:r>
              <a:rPr lang="zh-CN" altLang="en-US" b="1" dirty="0">
                <a:solidFill>
                  <a:srgbClr val="FF0000"/>
                </a:solidFill>
                <a:ea typeface="+mj-ea"/>
              </a:rPr>
              <a:t>支化与交联的产生条件</a:t>
            </a:r>
          </a:p>
          <a:p>
            <a:r>
              <a:rPr lang="zh-CN" altLang="en-US" sz="2400" b="1" dirty="0">
                <a:solidFill>
                  <a:srgbClr val="3333FF"/>
                </a:solidFill>
                <a:ea typeface="+mj-ea"/>
              </a:rPr>
              <a:t>在缩聚过程中：有含三个或三个以上官能度的单体存在；或在双官能团缩聚中有产生新的反应活性点的条件；</a:t>
            </a:r>
          </a:p>
          <a:p>
            <a:r>
              <a:rPr lang="zh-CN" altLang="en-US" sz="2400" b="1" dirty="0">
                <a:solidFill>
                  <a:srgbClr val="3333FF"/>
                </a:solidFill>
                <a:ea typeface="+mj-ea"/>
              </a:rPr>
              <a:t>在加聚过程中：有自由基的链转移反应发生；或双烯类单体中第二双键的活化等，都能生成支化或交联结构的高分子。</a:t>
            </a:r>
            <a:endParaRPr lang="zh-CN" altLang="en-US" sz="2400" b="1" dirty="0">
              <a:ea typeface="+mj-ea"/>
            </a:endParaRPr>
          </a:p>
        </p:txBody>
      </p:sp>
      <p:sp>
        <p:nvSpPr>
          <p:cNvPr id="7" name="灯片编号占位符 5">
            <a:extLst>
              <a:ext uri="{FF2B5EF4-FFF2-40B4-BE49-F238E27FC236}">
                <a16:creationId xmlns:a16="http://schemas.microsoft.com/office/drawing/2014/main" id="{50333B2D-4249-416E-82E2-074496ADC574}"/>
              </a:ext>
            </a:extLst>
          </p:cNvPr>
          <p:cNvSpPr>
            <a:spLocks noGrp="1"/>
          </p:cNvSpPr>
          <p:nvPr>
            <p:ph type="sldNum" sz="quarter" idx="12"/>
          </p:nvPr>
        </p:nvSpPr>
        <p:spPr/>
        <p:txBody>
          <a:bodyPr/>
          <a:lstStyle/>
          <a:p>
            <a:pPr>
              <a:defRPr/>
            </a:pPr>
            <a:fld id="{AAED1906-353A-4612-837A-79BD9C6E247C}" type="slidenum">
              <a:rPr lang="en-US" altLang="zh-CN"/>
              <a:pPr>
                <a:defRPr/>
              </a:pPr>
              <a:t>68</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7301C43-5FEC-4C1A-AE69-5A6B8885CB3E}"/>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支化与交联的表征</a:t>
            </a:r>
            <a:endParaRPr lang="zh-CN" altLang="en-US" dirty="0"/>
          </a:p>
        </p:txBody>
      </p:sp>
      <p:sp>
        <p:nvSpPr>
          <p:cNvPr id="78850" name="Rectangle 2">
            <a:extLst>
              <a:ext uri="{FF2B5EF4-FFF2-40B4-BE49-F238E27FC236}">
                <a16:creationId xmlns:a16="http://schemas.microsoft.com/office/drawing/2014/main" id="{F2D158B5-E0BC-4978-AF09-BF076A700DB9}"/>
              </a:ext>
            </a:extLst>
          </p:cNvPr>
          <p:cNvSpPr>
            <a:spLocks noGrp="1" noChangeArrowheads="1"/>
          </p:cNvSpPr>
          <p:nvPr>
            <p:ph idx="1"/>
          </p:nvPr>
        </p:nvSpPr>
        <p:spPr bwMode="auto"/>
        <p:txBody>
          <a:bodyPr wrap="square" numCol="1" anchor="t" anchorCtr="0" compatLnSpc="1">
            <a:prstTxWarp prst="textNoShape">
              <a:avLst/>
            </a:prstTxWarp>
          </a:bodyPr>
          <a:lstStyle/>
          <a:p>
            <a:r>
              <a:rPr lang="zh-CN" altLang="en-US" b="1">
                <a:solidFill>
                  <a:srgbClr val="3333FF"/>
                </a:solidFill>
                <a:latin typeface="+mj-ea"/>
                <a:ea typeface="+mj-ea"/>
              </a:rPr>
              <a:t>支化度</a:t>
            </a:r>
            <a:r>
              <a:rPr lang="zh-CN" altLang="en-US" b="1">
                <a:latin typeface="+mj-ea"/>
                <a:ea typeface="+mj-ea"/>
              </a:rPr>
              <a:t>：可由单位分子量（或单位体积）内的支化点数或两个相邻支化点间的平均相对分子质量</a:t>
            </a:r>
            <a:r>
              <a:rPr lang="en-US" altLang="zh-CN" b="1">
                <a:latin typeface="+mj-ea"/>
                <a:ea typeface="+mj-ea"/>
              </a:rPr>
              <a:t>Mc</a:t>
            </a:r>
            <a:r>
              <a:rPr lang="zh-CN" altLang="en-US" b="1">
                <a:latin typeface="+mj-ea"/>
                <a:ea typeface="+mj-ea"/>
              </a:rPr>
              <a:t>来表征。</a:t>
            </a:r>
          </a:p>
          <a:p>
            <a:r>
              <a:rPr lang="zh-CN" altLang="en-US" b="1">
                <a:solidFill>
                  <a:srgbClr val="3333FF"/>
                </a:solidFill>
                <a:latin typeface="+mj-ea"/>
                <a:ea typeface="+mj-ea"/>
              </a:rPr>
              <a:t>交联度</a:t>
            </a:r>
            <a:r>
              <a:rPr lang="zh-CN" altLang="en-US" b="1">
                <a:latin typeface="+mj-ea"/>
                <a:ea typeface="+mj-ea"/>
              </a:rPr>
              <a:t>：可用交联点密度或网链长度表示。</a:t>
            </a:r>
          </a:p>
          <a:p>
            <a:pPr>
              <a:buFont typeface="Wingdings" panose="05000000000000000000" pitchFamily="2" charset="2"/>
              <a:buNone/>
            </a:pPr>
            <a:r>
              <a:rPr lang="zh-CN" altLang="en-US" b="1">
                <a:latin typeface="+mj-ea"/>
                <a:ea typeface="+mj-ea"/>
              </a:rPr>
              <a:t>    </a:t>
            </a:r>
            <a:r>
              <a:rPr lang="en-US" altLang="zh-CN" b="1">
                <a:latin typeface="+mj-ea"/>
                <a:ea typeface="+mj-ea"/>
              </a:rPr>
              <a:t>a </a:t>
            </a:r>
            <a:r>
              <a:rPr lang="zh-CN" altLang="en-US" b="1">
                <a:solidFill>
                  <a:srgbClr val="3333FF"/>
                </a:solidFill>
                <a:latin typeface="+mj-ea"/>
                <a:ea typeface="+mj-ea"/>
              </a:rPr>
              <a:t>交联点密度</a:t>
            </a:r>
            <a:r>
              <a:rPr lang="zh-CN" altLang="en-US" b="1">
                <a:latin typeface="+mj-ea"/>
                <a:ea typeface="+mj-ea"/>
              </a:rPr>
              <a:t>指单位体积内交联点的数目</a:t>
            </a:r>
          </a:p>
          <a:p>
            <a:pPr>
              <a:buFont typeface="Wingdings" panose="05000000000000000000" pitchFamily="2" charset="2"/>
              <a:buNone/>
            </a:pPr>
            <a:r>
              <a:rPr lang="zh-CN" altLang="en-US" b="1">
                <a:latin typeface="+mj-ea"/>
                <a:ea typeface="+mj-ea"/>
              </a:rPr>
              <a:t>    </a:t>
            </a:r>
            <a:r>
              <a:rPr lang="en-US" altLang="zh-CN" b="1">
                <a:latin typeface="+mj-ea"/>
                <a:ea typeface="+mj-ea"/>
              </a:rPr>
              <a:t>b </a:t>
            </a:r>
            <a:r>
              <a:rPr lang="zh-CN" altLang="en-US" b="1">
                <a:solidFill>
                  <a:srgbClr val="3333FF"/>
                </a:solidFill>
                <a:latin typeface="+mj-ea"/>
                <a:ea typeface="+mj-ea"/>
              </a:rPr>
              <a:t>网链长度</a:t>
            </a:r>
            <a:r>
              <a:rPr lang="zh-CN" altLang="en-US" b="1">
                <a:latin typeface="+mj-ea"/>
                <a:ea typeface="+mj-ea"/>
              </a:rPr>
              <a:t>指两个相邻交联点之间平均相对分子质量</a:t>
            </a:r>
            <a:r>
              <a:rPr lang="en-US" altLang="zh-CN" b="1">
                <a:latin typeface="+mj-ea"/>
                <a:ea typeface="+mj-ea"/>
              </a:rPr>
              <a:t>Mc</a:t>
            </a:r>
            <a:r>
              <a:rPr lang="zh-CN" altLang="en-US" b="1">
                <a:latin typeface="+mj-ea"/>
                <a:ea typeface="+mj-ea"/>
              </a:rPr>
              <a:t>来表示。</a:t>
            </a:r>
          </a:p>
          <a:p>
            <a:pPr>
              <a:buFont typeface="Wingdings" panose="05000000000000000000" pitchFamily="2" charset="2"/>
              <a:buNone/>
            </a:pPr>
            <a:r>
              <a:rPr lang="zh-CN" altLang="en-US" b="1">
                <a:latin typeface="+mj-ea"/>
                <a:ea typeface="+mj-ea"/>
              </a:rPr>
              <a:t>      由溶胀度的测定和力学性质的测定可以估计交联度。</a:t>
            </a:r>
          </a:p>
          <a:p>
            <a:endParaRPr lang="zh-CN" altLang="en-US" b="1">
              <a:latin typeface="+mj-ea"/>
              <a:ea typeface="+mj-ea"/>
            </a:endParaRPr>
          </a:p>
          <a:p>
            <a:pPr>
              <a:buFont typeface="Wingdings" panose="05000000000000000000" pitchFamily="2" charset="2"/>
              <a:buNone/>
            </a:pPr>
            <a:endParaRPr lang="en-US" altLang="zh-CN" sz="2000" b="1">
              <a:latin typeface="+mj-ea"/>
              <a:ea typeface="+mj-ea"/>
            </a:endParaRPr>
          </a:p>
        </p:txBody>
      </p:sp>
      <p:sp>
        <p:nvSpPr>
          <p:cNvPr id="6" name="灯片编号占位符 5">
            <a:extLst>
              <a:ext uri="{FF2B5EF4-FFF2-40B4-BE49-F238E27FC236}">
                <a16:creationId xmlns:a16="http://schemas.microsoft.com/office/drawing/2014/main" id="{42ED6B4C-F4EF-4134-B8AA-1A5D9590387D}"/>
              </a:ext>
            </a:extLst>
          </p:cNvPr>
          <p:cNvSpPr>
            <a:spLocks noGrp="1"/>
          </p:cNvSpPr>
          <p:nvPr>
            <p:ph type="sldNum" sz="quarter" idx="12"/>
          </p:nvPr>
        </p:nvSpPr>
        <p:spPr/>
        <p:txBody>
          <a:bodyPr/>
          <a:lstStyle/>
          <a:p>
            <a:pPr>
              <a:defRPr/>
            </a:pPr>
            <a:fld id="{3F65F926-4B1B-4383-A0A1-32E95667EF87}" type="slidenum">
              <a:rPr lang="en-US" altLang="zh-CN"/>
              <a:pPr>
                <a:defRPr/>
              </a:pPr>
              <a:t>69</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FC2B472-6AB6-4015-A8DE-A0E282FC6E47}"/>
              </a:ext>
            </a:extLst>
          </p:cNvPr>
          <p:cNvSpPr>
            <a:spLocks noGrp="1"/>
          </p:cNvSpPr>
          <p:nvPr>
            <p:ph type="sldNum" sz="quarter" idx="12"/>
          </p:nvPr>
        </p:nvSpPr>
        <p:spPr/>
        <p:txBody>
          <a:bodyPr/>
          <a:lstStyle/>
          <a:p>
            <a:pPr>
              <a:defRPr/>
            </a:pPr>
            <a:fld id="{0B3D2561-7168-43C9-A1CD-F11C404278A9}" type="slidenum">
              <a:rPr lang="en-US" altLang="zh-CN" smtClean="0"/>
              <a:pPr>
                <a:defRPr/>
              </a:pPr>
              <a:t>7</a:t>
            </a:fld>
            <a:endParaRPr lang="en-US" altLang="zh-CN"/>
          </a:p>
        </p:txBody>
      </p:sp>
      <p:sp>
        <p:nvSpPr>
          <p:cNvPr id="2" name="矩形 1">
            <a:extLst>
              <a:ext uri="{FF2B5EF4-FFF2-40B4-BE49-F238E27FC236}">
                <a16:creationId xmlns:a16="http://schemas.microsoft.com/office/drawing/2014/main" id="{CABC6013-9270-4644-853C-4C06817E47A5}"/>
              </a:ext>
            </a:extLst>
          </p:cNvPr>
          <p:cNvSpPr/>
          <p:nvPr/>
        </p:nvSpPr>
        <p:spPr>
          <a:xfrm>
            <a:off x="971600" y="1124744"/>
            <a:ext cx="7272808" cy="646331"/>
          </a:xfrm>
          <a:prstGeom prst="rect">
            <a:avLst/>
          </a:prstGeom>
        </p:spPr>
        <p:txBody>
          <a:bodyPr wrap="square">
            <a:spAutoFit/>
          </a:bodyPr>
          <a:lstStyle/>
          <a:p>
            <a:r>
              <a:rPr lang="zh-CN" altLang="en-US" dirty="0"/>
              <a:t>https://haokan.baidu.com/v?vid=3710186714396583046&amp;pd=bjh&amp;fr=bjhauthor&amp;type=video</a:t>
            </a:r>
          </a:p>
        </p:txBody>
      </p:sp>
      <p:sp>
        <p:nvSpPr>
          <p:cNvPr id="3" name="矩形 2">
            <a:extLst>
              <a:ext uri="{FF2B5EF4-FFF2-40B4-BE49-F238E27FC236}">
                <a16:creationId xmlns:a16="http://schemas.microsoft.com/office/drawing/2014/main" id="{93F846DC-D75C-4C72-A59C-E7E468C6D983}"/>
              </a:ext>
            </a:extLst>
          </p:cNvPr>
          <p:cNvSpPr/>
          <p:nvPr/>
        </p:nvSpPr>
        <p:spPr>
          <a:xfrm>
            <a:off x="1043609" y="3244334"/>
            <a:ext cx="5631692" cy="369332"/>
          </a:xfrm>
          <a:prstGeom prst="rect">
            <a:avLst/>
          </a:prstGeom>
        </p:spPr>
        <p:txBody>
          <a:bodyPr wrap="square">
            <a:spAutoFit/>
          </a:bodyPr>
          <a:lstStyle/>
          <a:p>
            <a:r>
              <a:rPr lang="zh-CN" altLang="en-US" dirty="0"/>
              <a:t>http://www.iqiyi.com/w_19rwcv603t.html</a:t>
            </a:r>
          </a:p>
        </p:txBody>
      </p:sp>
    </p:spTree>
    <p:extLst>
      <p:ext uri="{BB962C8B-B14F-4D97-AF65-F5344CB8AC3E}">
        <p14:creationId xmlns:p14="http://schemas.microsoft.com/office/powerpoint/2010/main" val="300039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1899D7-7E90-43E2-B18C-6ACBEB5D7189}"/>
              </a:ext>
            </a:extLst>
          </p:cNvPr>
          <p:cNvSpPr>
            <a:spLocks noGrp="1"/>
          </p:cNvSpPr>
          <p:nvPr>
            <p:ph type="title"/>
          </p:nvPr>
        </p:nvSpPr>
        <p:spPr/>
        <p:txBody>
          <a:bodyPr/>
          <a:lstStyle/>
          <a:p>
            <a:r>
              <a:rPr lang="zh-CN" altLang="en-US" dirty="0">
                <a:latin typeface="微软雅黑" panose="020B0503020204020204" pitchFamily="34" charset="-122"/>
              </a:rPr>
              <a:t>支化与交联对聚合物性能的影响</a:t>
            </a:r>
          </a:p>
        </p:txBody>
      </p:sp>
      <p:sp>
        <p:nvSpPr>
          <p:cNvPr id="76804" name="Rectangle 3">
            <a:extLst>
              <a:ext uri="{FF2B5EF4-FFF2-40B4-BE49-F238E27FC236}">
                <a16:creationId xmlns:a16="http://schemas.microsoft.com/office/drawing/2014/main" id="{47649EE6-9BC6-4A9A-B52B-0F91179DF3E1}"/>
              </a:ext>
            </a:extLst>
          </p:cNvPr>
          <p:cNvSpPr>
            <a:spLocks noGrp="1" noChangeArrowheads="1"/>
          </p:cNvSpPr>
          <p:nvPr>
            <p:ph idx="1"/>
          </p:nvPr>
        </p:nvSpPr>
        <p:spPr>
          <a:xfrm>
            <a:off x="556419" y="1306512"/>
            <a:ext cx="7886700" cy="5290839"/>
          </a:xfrm>
        </p:spPr>
        <p:txBody>
          <a:bodyPr>
            <a:noAutofit/>
          </a:bodyPr>
          <a:lstStyle/>
          <a:p>
            <a:pPr fontAlgn="auto">
              <a:lnSpc>
                <a:spcPts val="2400"/>
              </a:lnSpc>
              <a:spcAft>
                <a:spcPts val="0"/>
              </a:spcAft>
              <a:buFont typeface="Wingdings" panose="05000000000000000000" pitchFamily="2" charset="2"/>
              <a:buNone/>
              <a:defRPr/>
            </a:pPr>
            <a:r>
              <a:rPr lang="zh-CN" altLang="en-US" sz="2000" b="1" dirty="0">
                <a:solidFill>
                  <a:srgbClr val="FF0000"/>
                </a:solidFill>
                <a:latin typeface="微软雅黑" panose="020B0503020204020204" pitchFamily="34" charset="-122"/>
              </a:rPr>
              <a:t>线形高聚物</a:t>
            </a:r>
            <a:r>
              <a:rPr lang="zh-CN" altLang="en-US" sz="2000" b="1" dirty="0">
                <a:latin typeface="微软雅黑" panose="020B0503020204020204" pitchFamily="34" charset="-122"/>
              </a:rPr>
              <a:t>   </a:t>
            </a:r>
          </a:p>
          <a:p>
            <a:pPr fontAlgn="auto">
              <a:lnSpc>
                <a:spcPts val="2400"/>
              </a:lnSpc>
              <a:spcAft>
                <a:spcPts val="0"/>
              </a:spcAft>
              <a:defRPr/>
            </a:pPr>
            <a:r>
              <a:rPr lang="zh-CN" altLang="en-US" sz="2000" b="1" dirty="0">
                <a:solidFill>
                  <a:srgbClr val="3333FF"/>
                </a:solidFill>
                <a:latin typeface="微软雅黑" panose="020B0503020204020204" pitchFamily="34" charset="-122"/>
              </a:rPr>
              <a:t>可以在适当溶剂中溶解，加热可以熔融，易于加工成型；</a:t>
            </a:r>
          </a:p>
          <a:p>
            <a:pPr fontAlgn="auto">
              <a:lnSpc>
                <a:spcPts val="2400"/>
              </a:lnSpc>
              <a:spcBef>
                <a:spcPct val="50000"/>
              </a:spcBef>
              <a:spcAft>
                <a:spcPts val="0"/>
              </a:spcAft>
              <a:buFont typeface="Wingdings" panose="05000000000000000000" pitchFamily="2" charset="2"/>
              <a:buNone/>
              <a:defRPr/>
            </a:pPr>
            <a:r>
              <a:rPr lang="zh-CN" altLang="en-US" sz="2000" b="1" dirty="0">
                <a:solidFill>
                  <a:srgbClr val="FF0000"/>
                </a:solidFill>
                <a:latin typeface="微软雅黑" panose="020B0503020204020204" pitchFamily="34" charset="-122"/>
              </a:rPr>
              <a:t>支化高分子</a:t>
            </a:r>
          </a:p>
          <a:p>
            <a:pPr fontAlgn="auto">
              <a:lnSpc>
                <a:spcPts val="2400"/>
              </a:lnSpc>
              <a:spcBef>
                <a:spcPct val="50000"/>
              </a:spcBef>
              <a:spcAft>
                <a:spcPts val="0"/>
              </a:spcAft>
              <a:defRPr/>
            </a:pPr>
            <a:r>
              <a:rPr lang="zh-CN" altLang="en-US" sz="2000" b="1" dirty="0">
                <a:solidFill>
                  <a:srgbClr val="3333FF"/>
                </a:solidFill>
                <a:latin typeface="微软雅黑" panose="020B0503020204020204" pitchFamily="34" charset="-122"/>
              </a:rPr>
              <a:t>能溶解在某些溶剂中</a:t>
            </a:r>
          </a:p>
          <a:p>
            <a:pPr fontAlgn="auto">
              <a:lnSpc>
                <a:spcPts val="2400"/>
              </a:lnSpc>
              <a:spcBef>
                <a:spcPct val="0"/>
              </a:spcBef>
              <a:spcAft>
                <a:spcPts val="0"/>
              </a:spcAft>
              <a:defRPr/>
            </a:pPr>
            <a:r>
              <a:rPr lang="zh-CN" altLang="en-US" sz="2000" b="1" dirty="0">
                <a:solidFill>
                  <a:srgbClr val="3333FF"/>
                </a:solidFill>
                <a:latin typeface="微软雅黑" panose="020B0503020204020204" pitchFamily="34" charset="-122"/>
              </a:rPr>
              <a:t>短支链的支化破坏了分子的规整性，使其密度、结晶度、熔点、硬度等都比线型高聚物低。</a:t>
            </a:r>
          </a:p>
          <a:p>
            <a:pPr fontAlgn="auto">
              <a:lnSpc>
                <a:spcPts val="2400"/>
              </a:lnSpc>
              <a:spcAft>
                <a:spcPts val="0"/>
              </a:spcAft>
              <a:defRPr/>
            </a:pPr>
            <a:r>
              <a:rPr lang="zh-CN" altLang="en-US" sz="2000" b="1" dirty="0">
                <a:solidFill>
                  <a:srgbClr val="3333FF"/>
                </a:solidFill>
                <a:latin typeface="微软雅黑" panose="020B0503020204020204" pitchFamily="34" charset="-122"/>
              </a:rPr>
              <a:t>长支链的存在对聚合物的物理机械性能影响不大，但对聚合物的熔融流动性能有严重影响。</a:t>
            </a:r>
          </a:p>
          <a:p>
            <a:pPr fontAlgn="auto">
              <a:lnSpc>
                <a:spcPts val="2400"/>
              </a:lnSpc>
              <a:spcAft>
                <a:spcPts val="0"/>
              </a:spcAft>
              <a:buFont typeface="Wingdings" panose="05000000000000000000" pitchFamily="2" charset="2"/>
              <a:buNone/>
              <a:defRPr/>
            </a:pPr>
            <a:r>
              <a:rPr lang="zh-CN" altLang="en-US" sz="2000" b="1" dirty="0">
                <a:solidFill>
                  <a:srgbClr val="FF0000"/>
                </a:solidFill>
                <a:latin typeface="微软雅黑" panose="020B0503020204020204" pitchFamily="34" charset="-122"/>
              </a:rPr>
              <a:t>交联高分子</a:t>
            </a:r>
          </a:p>
          <a:p>
            <a:pPr fontAlgn="auto">
              <a:lnSpc>
                <a:spcPts val="2400"/>
              </a:lnSpc>
              <a:spcAft>
                <a:spcPts val="0"/>
              </a:spcAft>
              <a:defRPr/>
            </a:pPr>
            <a:r>
              <a:rPr lang="zh-CN" altLang="en-US" sz="2000" b="1" dirty="0">
                <a:solidFill>
                  <a:srgbClr val="3333FF"/>
                </a:solidFill>
                <a:latin typeface="微软雅黑" panose="020B0503020204020204" pitchFamily="34" charset="-122"/>
              </a:rPr>
              <a:t>在任何溶剂中都不能溶解，受热时也不熔融。</a:t>
            </a:r>
          </a:p>
          <a:p>
            <a:pPr fontAlgn="auto">
              <a:lnSpc>
                <a:spcPts val="2400"/>
              </a:lnSpc>
              <a:spcAft>
                <a:spcPts val="0"/>
              </a:spcAft>
              <a:defRPr/>
            </a:pPr>
            <a:r>
              <a:rPr lang="zh-CN" altLang="en-US" sz="2000" b="1" dirty="0">
                <a:solidFill>
                  <a:srgbClr val="3333FF"/>
                </a:solidFill>
                <a:latin typeface="微软雅黑" panose="020B0503020204020204" pitchFamily="34" charset="-122"/>
              </a:rPr>
              <a:t>在交联度不太大时能在溶剂中发生一定的溶胀。</a:t>
            </a:r>
          </a:p>
          <a:p>
            <a:pPr fontAlgn="auto">
              <a:lnSpc>
                <a:spcPts val="2400"/>
              </a:lnSpc>
              <a:spcAft>
                <a:spcPts val="0"/>
              </a:spcAft>
              <a:defRPr/>
            </a:pPr>
            <a:r>
              <a:rPr lang="zh-CN" altLang="en-US" sz="2000" b="1" dirty="0">
                <a:solidFill>
                  <a:srgbClr val="3333FF"/>
                </a:solidFill>
                <a:latin typeface="微软雅黑" panose="020B0503020204020204" pitchFamily="34" charset="-122"/>
              </a:rPr>
              <a:t>热固性塑料具有良好的强度、耐热性和耐溶剂性。</a:t>
            </a:r>
          </a:p>
          <a:p>
            <a:pPr fontAlgn="auto">
              <a:lnSpc>
                <a:spcPts val="2400"/>
              </a:lnSpc>
              <a:spcAft>
                <a:spcPts val="0"/>
              </a:spcAft>
              <a:defRPr/>
            </a:pPr>
            <a:r>
              <a:rPr lang="zh-CN" altLang="en-US" sz="2000" b="1" dirty="0">
                <a:solidFill>
                  <a:srgbClr val="3333FF"/>
                </a:solidFill>
                <a:latin typeface="微软雅黑" panose="020B0503020204020204" pitchFamily="34" charset="-122"/>
              </a:rPr>
              <a:t>硫化橡胶为轻度交联高分子，具有可逆的高弹性能。</a:t>
            </a:r>
          </a:p>
        </p:txBody>
      </p:sp>
      <p:sp>
        <p:nvSpPr>
          <p:cNvPr id="6" name="灯片编号占位符 5">
            <a:extLst>
              <a:ext uri="{FF2B5EF4-FFF2-40B4-BE49-F238E27FC236}">
                <a16:creationId xmlns:a16="http://schemas.microsoft.com/office/drawing/2014/main" id="{F890FD97-3974-4DDB-8EB1-3BFF00C6F485}"/>
              </a:ext>
            </a:extLst>
          </p:cNvPr>
          <p:cNvSpPr>
            <a:spLocks noGrp="1"/>
          </p:cNvSpPr>
          <p:nvPr>
            <p:ph type="sldNum" sz="quarter" idx="12"/>
          </p:nvPr>
        </p:nvSpPr>
        <p:spPr/>
        <p:txBody>
          <a:bodyPr/>
          <a:lstStyle/>
          <a:p>
            <a:pPr>
              <a:defRPr/>
            </a:pPr>
            <a:fld id="{4F4010A9-5D7D-4C57-A4AA-74CE103F20D0}" type="slidenum">
              <a:rPr lang="en-US" altLang="zh-CN"/>
              <a:pPr>
                <a:defRPr/>
              </a:pPr>
              <a:t>70</a:t>
            </a:fld>
            <a:endParaRPr lang="en-US" altLang="zh-CN"/>
          </a:p>
        </p:txBody>
      </p:sp>
      <p:sp>
        <p:nvSpPr>
          <p:cNvPr id="146434" name="Rectangle 2">
            <a:extLst>
              <a:ext uri="{FF2B5EF4-FFF2-40B4-BE49-F238E27FC236}">
                <a16:creationId xmlns:a16="http://schemas.microsoft.com/office/drawing/2014/main" id="{1B15E3A3-E9AC-4B91-8F0C-B49D2ABD434A}"/>
              </a:ext>
            </a:extLst>
          </p:cNvPr>
          <p:cNvSpPr>
            <a:spLocks noChangeArrowheads="1"/>
          </p:cNvSpPr>
          <p:nvPr/>
        </p:nvSpPr>
        <p:spPr bwMode="auto">
          <a:xfrm>
            <a:off x="827088" y="620713"/>
            <a:ext cx="7345362" cy="685800"/>
          </a:xfrm>
          <a:prstGeom prst="rect">
            <a:avLst/>
          </a:prstGeom>
          <a:noFill/>
          <a:ln>
            <a:noFill/>
          </a:ln>
          <a:extLst>
            <a:ext uri="{909E8E84-426E-40DD-AFC4-6F175D3DCCD1}">
              <a14:hiddenFill xmlns:a14="http://schemas.microsoft.com/office/drawing/2010/main">
                <a:gradFill rotWithShape="0">
                  <a:gsLst>
                    <a:gs pos="0">
                      <a:srgbClr val="FFFFFF"/>
                    </a:gs>
                    <a:gs pos="100000">
                      <a:srgbClr val="FFFF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20000"/>
              </a:spcBef>
              <a:buClr>
                <a:schemeClr val="bg2"/>
              </a:buClr>
              <a:buSzPct val="75000"/>
              <a:buFont typeface="Wingdings" panose="05000000000000000000" pitchFamily="2" charset="2"/>
              <a:buNone/>
            </a:pPr>
            <a:endParaRPr lang="zh-CN" altLang="en-US" sz="4000" dirty="0">
              <a:latin typeface="Verdana" panose="020B0604030504040204" pitchFamily="3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nodePh="1">
                                  <p:stCondLst>
                                    <p:cond delay="0"/>
                                  </p:stCondLst>
                                  <p:endCondLst>
                                    <p:cond evt="begin" delay="0">
                                      <p:tn val="5"/>
                                    </p:cond>
                                  </p:endCondLst>
                                  <p:childTnLst>
                                    <p:set>
                                      <p:cBhvr>
                                        <p:cTn id="6" dur="1" fill="hold">
                                          <p:stCondLst>
                                            <p:cond delay="0"/>
                                          </p:stCondLst>
                                        </p:cTn>
                                        <p:tgtEl>
                                          <p:spTgt spid="146434">
                                            <p:txEl>
                                              <p:charRg st="4294967295" end="4294967295"/>
                                            </p:txEl>
                                          </p:spTgt>
                                        </p:tgtEl>
                                        <p:attrNameLst>
                                          <p:attrName>style.visibility</p:attrName>
                                        </p:attrNameLst>
                                      </p:cBhvr>
                                      <p:to>
                                        <p:strVal val="visible"/>
                                      </p:to>
                                    </p:set>
                                    <p:animEffect transition="in" filter="strips(downLeft)">
                                      <p:cBhvr>
                                        <p:cTn id="7" dur="500"/>
                                        <p:tgtEl>
                                          <p:spTgt spid="146434">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257C6D4B-B220-4478-8551-9DDD55A93F8F}"/>
              </a:ext>
            </a:extLst>
          </p:cNvPr>
          <p:cNvSpPr>
            <a:spLocks noGrp="1" noChangeArrowheads="1"/>
          </p:cNvSpPr>
          <p:nvPr>
            <p:ph type="title"/>
          </p:nvPr>
        </p:nvSpPr>
        <p:spPr>
          <a:extLst>
            <a:ext uri="{909E8E84-426E-40DD-AFC4-6F175D3DCCD1}">
              <a14:hiddenFill xmlns:a14="http://schemas.microsoft.com/office/drawing/2010/main">
                <a:gradFill rotWithShape="0">
                  <a:gsLst>
                    <a:gs pos="0">
                      <a:srgbClr val="FFFFFF"/>
                    </a:gs>
                    <a:gs pos="100000">
                      <a:srgbClr val="FFFF00"/>
                    </a:gs>
                  </a:gsLst>
                  <a:path path="shape">
                    <a:fillToRect l="50000" t="50000" r="50000" b="50000"/>
                  </a:path>
                </a:gradFill>
              </a14:hiddenFill>
            </a:ext>
          </a:extLst>
        </p:spPr>
        <p:txBody>
          <a:bodyPr/>
          <a:lstStyle/>
          <a:p>
            <a:r>
              <a:rPr lang="zh-CN" altLang="en-US" sz="3600" b="1" dirty="0"/>
              <a:t>支化与交联影响性能实例</a:t>
            </a:r>
            <a:endParaRPr lang="zh-CN" altLang="en-US" sz="4000" b="1" dirty="0"/>
          </a:p>
        </p:txBody>
      </p:sp>
      <p:sp>
        <p:nvSpPr>
          <p:cNvPr id="147459" name="Rectangle 3">
            <a:extLst>
              <a:ext uri="{FF2B5EF4-FFF2-40B4-BE49-F238E27FC236}">
                <a16:creationId xmlns:a16="http://schemas.microsoft.com/office/drawing/2014/main" id="{2F826C98-1E9B-4406-BCDF-405C36FC01F9}"/>
              </a:ext>
            </a:extLst>
          </p:cNvPr>
          <p:cNvSpPr>
            <a:spLocks noGrp="1" noChangeArrowheads="1"/>
          </p:cNvSpPr>
          <p:nvPr>
            <p:ph idx="1"/>
          </p:nvPr>
        </p:nvSpPr>
        <p:spPr bwMode="auto">
          <a:xfrm>
            <a:off x="628650" y="1517172"/>
            <a:ext cx="7886700" cy="374750"/>
          </a:xfrm>
        </p:spPr>
        <p:txBody>
          <a:bodyPr wrap="square" numCol="1" anchor="t" anchorCtr="0" compatLnSpc="1">
            <a:prstTxWarp prst="textNoShape">
              <a:avLst/>
            </a:prstTxWarp>
            <a:noAutofit/>
          </a:bodyPr>
          <a:lstStyle/>
          <a:p>
            <a:pPr algn="ctr">
              <a:buFont typeface="Wingdings" panose="05000000000000000000" pitchFamily="2" charset="2"/>
              <a:buNone/>
            </a:pPr>
            <a:r>
              <a:rPr lang="en-US" altLang="zh-CN" sz="2800" b="1" dirty="0">
                <a:ea typeface="+mj-ea"/>
              </a:rPr>
              <a:t>LDPE</a:t>
            </a:r>
            <a:r>
              <a:rPr lang="zh-CN" altLang="en-US" sz="2800" b="1" dirty="0">
                <a:ea typeface="+mj-ea"/>
              </a:rPr>
              <a:t>、</a:t>
            </a:r>
            <a:r>
              <a:rPr lang="en-US" altLang="zh-CN" sz="2800" b="1" dirty="0">
                <a:ea typeface="+mj-ea"/>
              </a:rPr>
              <a:t>HDPE</a:t>
            </a:r>
            <a:r>
              <a:rPr lang="zh-CN" altLang="en-US" sz="2800" b="1" dirty="0">
                <a:ea typeface="+mj-ea"/>
              </a:rPr>
              <a:t>和交联</a:t>
            </a:r>
            <a:r>
              <a:rPr lang="en-US" altLang="zh-CN" sz="2800" b="1" dirty="0">
                <a:ea typeface="+mj-ea"/>
              </a:rPr>
              <a:t>PE</a:t>
            </a:r>
            <a:r>
              <a:rPr lang="zh-CN" altLang="en-US" sz="2800" b="1" dirty="0">
                <a:ea typeface="+mj-ea"/>
              </a:rPr>
              <a:t>的性能和用途比较</a:t>
            </a:r>
            <a:endParaRPr lang="zh-CN" altLang="en-US" sz="2800" b="1" dirty="0">
              <a:solidFill>
                <a:srgbClr val="0000FF"/>
              </a:solidFill>
              <a:ea typeface="+mj-ea"/>
            </a:endParaRPr>
          </a:p>
        </p:txBody>
      </p:sp>
      <p:sp>
        <p:nvSpPr>
          <p:cNvPr id="41" name="灯片编号占位符 5">
            <a:extLst>
              <a:ext uri="{FF2B5EF4-FFF2-40B4-BE49-F238E27FC236}">
                <a16:creationId xmlns:a16="http://schemas.microsoft.com/office/drawing/2014/main" id="{96D6FFDD-15BB-4DA3-AD7D-B010E8047700}"/>
              </a:ext>
            </a:extLst>
          </p:cNvPr>
          <p:cNvSpPr>
            <a:spLocks noGrp="1"/>
          </p:cNvSpPr>
          <p:nvPr>
            <p:ph type="sldNum" sz="quarter" idx="12"/>
          </p:nvPr>
        </p:nvSpPr>
        <p:spPr/>
        <p:txBody>
          <a:bodyPr/>
          <a:lstStyle/>
          <a:p>
            <a:pPr>
              <a:defRPr/>
            </a:pPr>
            <a:fld id="{C009B03D-07EF-4655-924B-F3C06B8F94AF}" type="slidenum">
              <a:rPr lang="en-US" altLang="zh-CN">
                <a:latin typeface="Times New Roman" panose="02020603050405020304" pitchFamily="18" charset="0"/>
                <a:ea typeface="+mj-ea"/>
                <a:cs typeface="Times New Roman" panose="02020603050405020304" pitchFamily="18" charset="0"/>
              </a:rPr>
              <a:pPr>
                <a:defRPr/>
              </a:pPr>
              <a:t>71</a:t>
            </a:fld>
            <a:endParaRPr lang="en-US" altLang="zh-CN">
              <a:latin typeface="Times New Roman" panose="02020603050405020304" pitchFamily="18" charset="0"/>
              <a:ea typeface="+mj-ea"/>
              <a:cs typeface="Times New Roman" panose="02020603050405020304" pitchFamily="18" charset="0"/>
            </a:endParaRPr>
          </a:p>
        </p:txBody>
      </p:sp>
      <p:sp>
        <p:nvSpPr>
          <p:cNvPr id="147460" name="Text Box 4">
            <a:extLst>
              <a:ext uri="{FF2B5EF4-FFF2-40B4-BE49-F238E27FC236}">
                <a16:creationId xmlns:a16="http://schemas.microsoft.com/office/drawing/2014/main" id="{B0249D59-DFAD-48F5-91C3-C158447D6466}"/>
              </a:ext>
            </a:extLst>
          </p:cNvPr>
          <p:cNvSpPr txBox="1">
            <a:spLocks noChangeArrowheads="1"/>
          </p:cNvSpPr>
          <p:nvPr/>
        </p:nvSpPr>
        <p:spPr bwMode="auto">
          <a:xfrm>
            <a:off x="684213" y="4508500"/>
            <a:ext cx="8135937"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a:solidFill>
                  <a:srgbClr val="0000FF"/>
                </a:solidFill>
                <a:latin typeface="Times New Roman" panose="02020603050405020304" pitchFamily="18" charset="0"/>
                <a:ea typeface="+mj-ea"/>
                <a:cs typeface="Times New Roman" panose="02020603050405020304" pitchFamily="18" charset="0"/>
              </a:rPr>
              <a:t>低密度聚乙烯</a:t>
            </a:r>
            <a:r>
              <a:rPr kumimoji="1" lang="en-US" altLang="zh-CN" sz="2000">
                <a:solidFill>
                  <a:srgbClr val="0000FF"/>
                </a:solidFill>
                <a:latin typeface="Times New Roman" panose="02020603050405020304" pitchFamily="18" charset="0"/>
                <a:ea typeface="+mj-ea"/>
                <a:cs typeface="Times New Roman" panose="02020603050405020304" pitchFamily="18" charset="0"/>
              </a:rPr>
              <a:t>LDPE</a:t>
            </a:r>
            <a:r>
              <a:rPr kumimoji="1" lang="zh-CN" altLang="en-US" sz="2000">
                <a:solidFill>
                  <a:srgbClr val="0000FF"/>
                </a:solidFill>
                <a:latin typeface="Times New Roman" panose="02020603050405020304" pitchFamily="18" charset="0"/>
                <a:ea typeface="+mj-ea"/>
                <a:cs typeface="Times New Roman" panose="02020603050405020304" pitchFamily="18" charset="0"/>
              </a:rPr>
              <a:t>（高压聚乙烯）</a:t>
            </a:r>
          </a:p>
          <a:p>
            <a:pPr eaLnBrk="1" hangingPunct="1"/>
            <a:r>
              <a:rPr kumimoji="1" lang="zh-CN" altLang="en-US" sz="2000">
                <a:solidFill>
                  <a:srgbClr val="0000FF"/>
                </a:solidFill>
                <a:latin typeface="Times New Roman" panose="02020603050405020304" pitchFamily="18" charset="0"/>
                <a:ea typeface="+mj-ea"/>
                <a:cs typeface="Times New Roman" panose="02020603050405020304" pitchFamily="18" charset="0"/>
              </a:rPr>
              <a:t>    </a:t>
            </a:r>
            <a:r>
              <a:rPr kumimoji="1" lang="zh-CN" altLang="en-US">
                <a:solidFill>
                  <a:srgbClr val="0000FF"/>
                </a:solidFill>
                <a:latin typeface="Times New Roman" panose="02020603050405020304" pitchFamily="18" charset="0"/>
                <a:ea typeface="+mj-ea"/>
                <a:cs typeface="Times New Roman" panose="02020603050405020304" pitchFamily="18" charset="0"/>
              </a:rPr>
              <a:t>支化破坏了分子的规整性，使其结晶度大大降低</a:t>
            </a:r>
          </a:p>
          <a:p>
            <a:pPr eaLnBrk="1" hangingPunct="1">
              <a:spcBef>
                <a:spcPct val="30000"/>
              </a:spcBef>
            </a:pPr>
            <a:r>
              <a:rPr kumimoji="1" lang="zh-CN" altLang="en-US" sz="2000">
                <a:solidFill>
                  <a:srgbClr val="0000FF"/>
                </a:solidFill>
                <a:latin typeface="Times New Roman" panose="02020603050405020304" pitchFamily="18" charset="0"/>
                <a:ea typeface="+mj-ea"/>
                <a:cs typeface="Times New Roman" panose="02020603050405020304" pitchFamily="18" charset="0"/>
              </a:rPr>
              <a:t>高密度聚乙烯</a:t>
            </a:r>
            <a:r>
              <a:rPr kumimoji="1" lang="en-US" altLang="zh-CN" sz="2000">
                <a:solidFill>
                  <a:srgbClr val="0000FF"/>
                </a:solidFill>
                <a:latin typeface="Times New Roman" panose="02020603050405020304" pitchFamily="18" charset="0"/>
                <a:ea typeface="+mj-ea"/>
                <a:cs typeface="Times New Roman" panose="02020603050405020304" pitchFamily="18" charset="0"/>
              </a:rPr>
              <a:t>HDPE </a:t>
            </a:r>
            <a:r>
              <a:rPr kumimoji="1" lang="zh-CN" altLang="en-US" sz="2000">
                <a:solidFill>
                  <a:srgbClr val="0000FF"/>
                </a:solidFill>
                <a:latin typeface="Times New Roman" panose="02020603050405020304" pitchFamily="18" charset="0"/>
                <a:ea typeface="+mj-ea"/>
                <a:cs typeface="Times New Roman" panose="02020603050405020304" pitchFamily="18" charset="0"/>
              </a:rPr>
              <a:t>（低压聚乙烯）</a:t>
            </a:r>
          </a:p>
          <a:p>
            <a:pPr eaLnBrk="1" hangingPunct="1">
              <a:spcBef>
                <a:spcPct val="30000"/>
              </a:spcBef>
            </a:pPr>
            <a:r>
              <a:rPr kumimoji="1" lang="zh-CN" altLang="en-US" sz="2000">
                <a:solidFill>
                  <a:srgbClr val="0000FF"/>
                </a:solidFill>
                <a:latin typeface="Times New Roman" panose="02020603050405020304" pitchFamily="18" charset="0"/>
                <a:ea typeface="+mj-ea"/>
                <a:cs typeface="Times New Roman" panose="02020603050405020304" pitchFamily="18" charset="0"/>
              </a:rPr>
              <a:t>     </a:t>
            </a:r>
            <a:r>
              <a:rPr kumimoji="1" lang="zh-CN" altLang="en-US">
                <a:solidFill>
                  <a:srgbClr val="0000FF"/>
                </a:solidFill>
                <a:latin typeface="Times New Roman" panose="02020603050405020304" pitchFamily="18" charset="0"/>
                <a:ea typeface="+mj-ea"/>
                <a:cs typeface="Times New Roman" panose="02020603050405020304" pitchFamily="18" charset="0"/>
              </a:rPr>
              <a:t>线型分子，易于结晶，故密度、熔点、结晶度和硬度方面都高于</a:t>
            </a:r>
            <a:r>
              <a:rPr kumimoji="1" lang="en-US" altLang="zh-CN" sz="2000">
                <a:solidFill>
                  <a:srgbClr val="0000FF"/>
                </a:solidFill>
                <a:latin typeface="Times New Roman" panose="02020603050405020304" pitchFamily="18" charset="0"/>
                <a:ea typeface="+mj-ea"/>
                <a:cs typeface="Times New Roman" panose="02020603050405020304" pitchFamily="18" charset="0"/>
              </a:rPr>
              <a:t>LDPE</a:t>
            </a:r>
            <a:r>
              <a:rPr kumimoji="1" lang="zh-CN" altLang="en-US" sz="2000">
                <a:solidFill>
                  <a:srgbClr val="0000FF"/>
                </a:solidFill>
                <a:latin typeface="Times New Roman" panose="02020603050405020304" pitchFamily="18" charset="0"/>
                <a:ea typeface="+mj-ea"/>
                <a:cs typeface="Times New Roman" panose="02020603050405020304" pitchFamily="18" charset="0"/>
              </a:rPr>
              <a:t>。</a:t>
            </a:r>
          </a:p>
          <a:p>
            <a:pPr eaLnBrk="1" hangingPunct="1">
              <a:spcBef>
                <a:spcPct val="30000"/>
              </a:spcBef>
            </a:pPr>
            <a:r>
              <a:rPr kumimoji="1" lang="zh-CN" altLang="en-US" sz="2000">
                <a:solidFill>
                  <a:srgbClr val="0000FF"/>
                </a:solidFill>
                <a:latin typeface="Times New Roman" panose="02020603050405020304" pitchFamily="18" charset="0"/>
                <a:ea typeface="+mj-ea"/>
                <a:cs typeface="Times New Roman" panose="02020603050405020304" pitchFamily="18" charset="0"/>
              </a:rPr>
              <a:t>交联聚乙烯有形状记忆效应。</a:t>
            </a:r>
          </a:p>
        </p:txBody>
      </p:sp>
      <p:grpSp>
        <p:nvGrpSpPr>
          <p:cNvPr id="80902" name="Group 5">
            <a:extLst>
              <a:ext uri="{FF2B5EF4-FFF2-40B4-BE49-F238E27FC236}">
                <a16:creationId xmlns:a16="http://schemas.microsoft.com/office/drawing/2014/main" id="{FC929F5B-8F4A-4C81-BBD3-AEE49D7B31AC}"/>
              </a:ext>
            </a:extLst>
          </p:cNvPr>
          <p:cNvGrpSpPr>
            <a:grpSpLocks/>
          </p:cNvGrpSpPr>
          <p:nvPr/>
        </p:nvGrpSpPr>
        <p:grpSpPr bwMode="auto">
          <a:xfrm>
            <a:off x="323850" y="2133600"/>
            <a:ext cx="8534400" cy="2228850"/>
            <a:chOff x="144" y="1296"/>
            <a:chExt cx="5376" cy="1404"/>
          </a:xfrm>
        </p:grpSpPr>
        <p:grpSp>
          <p:nvGrpSpPr>
            <p:cNvPr id="80903" name="Group 6">
              <a:extLst>
                <a:ext uri="{FF2B5EF4-FFF2-40B4-BE49-F238E27FC236}">
                  <a16:creationId xmlns:a16="http://schemas.microsoft.com/office/drawing/2014/main" id="{15EA7F28-1DCF-4013-9390-C555110F7937}"/>
                </a:ext>
              </a:extLst>
            </p:cNvPr>
            <p:cNvGrpSpPr>
              <a:grpSpLocks/>
            </p:cNvGrpSpPr>
            <p:nvPr/>
          </p:nvGrpSpPr>
          <p:grpSpPr bwMode="auto">
            <a:xfrm>
              <a:off x="144" y="1296"/>
              <a:ext cx="5376" cy="1104"/>
              <a:chOff x="192" y="1248"/>
              <a:chExt cx="5376" cy="1221"/>
            </a:xfrm>
          </p:grpSpPr>
          <p:sp>
            <p:nvSpPr>
              <p:cNvPr id="80911" name="Rectangle 7">
                <a:extLst>
                  <a:ext uri="{FF2B5EF4-FFF2-40B4-BE49-F238E27FC236}">
                    <a16:creationId xmlns:a16="http://schemas.microsoft.com/office/drawing/2014/main" id="{8E9BA1EC-C3FC-490E-B93B-424E20BEED4F}"/>
                  </a:ext>
                </a:extLst>
              </p:cNvPr>
              <p:cNvSpPr>
                <a:spLocks noChangeArrowheads="1"/>
              </p:cNvSpPr>
              <p:nvPr/>
            </p:nvSpPr>
            <p:spPr bwMode="auto">
              <a:xfrm>
                <a:off x="4416" y="1952"/>
                <a:ext cx="1152"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zh-CN" altLang="en-US" sz="2000">
                    <a:latin typeface="Times New Roman" panose="02020603050405020304" pitchFamily="18" charset="0"/>
                    <a:ea typeface="+mj-ea"/>
                    <a:cs typeface="Times New Roman" panose="02020603050405020304" pitchFamily="18" charset="0"/>
                  </a:rPr>
                  <a:t>瓶、管、棒等（硬性）</a:t>
                </a:r>
              </a:p>
            </p:txBody>
          </p:sp>
          <p:sp>
            <p:nvSpPr>
              <p:cNvPr id="80912" name="Rectangle 8">
                <a:extLst>
                  <a:ext uri="{FF2B5EF4-FFF2-40B4-BE49-F238E27FC236}">
                    <a16:creationId xmlns:a16="http://schemas.microsoft.com/office/drawing/2014/main" id="{CF1467C0-97FD-4EE5-B76A-C69DEC805721}"/>
                  </a:ext>
                </a:extLst>
              </p:cNvPr>
              <p:cNvSpPr>
                <a:spLocks noChangeArrowheads="1"/>
              </p:cNvSpPr>
              <p:nvPr/>
            </p:nvSpPr>
            <p:spPr bwMode="auto">
              <a:xfrm>
                <a:off x="3312" y="1952"/>
                <a:ext cx="1104"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en-US" altLang="zh-CN" sz="2000">
                    <a:latin typeface="Times New Roman" panose="02020603050405020304" pitchFamily="18" charset="0"/>
                    <a:ea typeface="+mj-ea"/>
                    <a:cs typeface="Times New Roman" panose="02020603050405020304" pitchFamily="18" charset="0"/>
                  </a:rPr>
                  <a:t>95%</a:t>
                </a:r>
              </a:p>
            </p:txBody>
          </p:sp>
          <p:sp>
            <p:nvSpPr>
              <p:cNvPr id="80913" name="Rectangle 9">
                <a:extLst>
                  <a:ext uri="{FF2B5EF4-FFF2-40B4-BE49-F238E27FC236}">
                    <a16:creationId xmlns:a16="http://schemas.microsoft.com/office/drawing/2014/main" id="{2241E81A-1D05-4046-AD47-D544EF2870F3}"/>
                  </a:ext>
                </a:extLst>
              </p:cNvPr>
              <p:cNvSpPr>
                <a:spLocks noChangeArrowheads="1"/>
              </p:cNvSpPr>
              <p:nvPr/>
            </p:nvSpPr>
            <p:spPr bwMode="auto">
              <a:xfrm>
                <a:off x="2323" y="1952"/>
                <a:ext cx="989"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en-US" altLang="zh-CN" sz="2000">
                    <a:latin typeface="Times New Roman" panose="02020603050405020304" pitchFamily="18" charset="0"/>
                    <a:ea typeface="+mj-ea"/>
                    <a:cs typeface="Times New Roman" panose="02020603050405020304" pitchFamily="18" charset="0"/>
                  </a:rPr>
                  <a:t>135℃</a:t>
                </a:r>
              </a:p>
            </p:txBody>
          </p:sp>
          <p:sp>
            <p:nvSpPr>
              <p:cNvPr id="80914" name="Rectangle 10">
                <a:extLst>
                  <a:ext uri="{FF2B5EF4-FFF2-40B4-BE49-F238E27FC236}">
                    <a16:creationId xmlns:a16="http://schemas.microsoft.com/office/drawing/2014/main" id="{A1EA4513-3C5A-418A-A76B-1B666769A352}"/>
                  </a:ext>
                </a:extLst>
              </p:cNvPr>
              <p:cNvSpPr>
                <a:spLocks noChangeArrowheads="1"/>
              </p:cNvSpPr>
              <p:nvPr/>
            </p:nvSpPr>
            <p:spPr bwMode="auto">
              <a:xfrm>
                <a:off x="1161" y="1952"/>
                <a:ext cx="1162"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en-US" altLang="zh-CN" sz="2000">
                    <a:latin typeface="Times New Roman" panose="02020603050405020304" pitchFamily="18" charset="0"/>
                    <a:ea typeface="+mj-ea"/>
                    <a:cs typeface="Times New Roman" panose="02020603050405020304" pitchFamily="18" charset="0"/>
                  </a:rPr>
                  <a:t>0.95—0.97</a:t>
                </a:r>
              </a:p>
            </p:txBody>
          </p:sp>
          <p:sp>
            <p:nvSpPr>
              <p:cNvPr id="80915" name="Rectangle 11">
                <a:extLst>
                  <a:ext uri="{FF2B5EF4-FFF2-40B4-BE49-F238E27FC236}">
                    <a16:creationId xmlns:a16="http://schemas.microsoft.com/office/drawing/2014/main" id="{522FFA4B-1269-406E-BFE9-296EA64CE34E}"/>
                  </a:ext>
                </a:extLst>
              </p:cNvPr>
              <p:cNvSpPr>
                <a:spLocks noChangeArrowheads="1"/>
              </p:cNvSpPr>
              <p:nvPr/>
            </p:nvSpPr>
            <p:spPr bwMode="auto">
              <a:xfrm>
                <a:off x="192" y="1952"/>
                <a:ext cx="969"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zh-CN" altLang="en-US" sz="2000">
                    <a:latin typeface="Times New Roman" panose="02020603050405020304" pitchFamily="18" charset="0"/>
                    <a:ea typeface="+mj-ea"/>
                    <a:cs typeface="Times New Roman" panose="02020603050405020304" pitchFamily="18" charset="0"/>
                  </a:rPr>
                  <a:t>低压聚乙烯</a:t>
                </a:r>
              </a:p>
            </p:txBody>
          </p:sp>
          <p:sp>
            <p:nvSpPr>
              <p:cNvPr id="80916" name="Rectangle 12">
                <a:extLst>
                  <a:ext uri="{FF2B5EF4-FFF2-40B4-BE49-F238E27FC236}">
                    <a16:creationId xmlns:a16="http://schemas.microsoft.com/office/drawing/2014/main" id="{BB3C1277-7A61-4E84-905C-D09E7243B20A}"/>
                  </a:ext>
                </a:extLst>
              </p:cNvPr>
              <p:cNvSpPr>
                <a:spLocks noChangeArrowheads="1"/>
              </p:cNvSpPr>
              <p:nvPr/>
            </p:nvSpPr>
            <p:spPr bwMode="auto">
              <a:xfrm>
                <a:off x="4416" y="1600"/>
                <a:ext cx="1152"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zh-CN" altLang="en-US" sz="2000">
                    <a:latin typeface="Times New Roman" panose="02020603050405020304" pitchFamily="18" charset="0"/>
                    <a:ea typeface="+mj-ea"/>
                    <a:cs typeface="Times New Roman" panose="02020603050405020304" pitchFamily="18" charset="0"/>
                  </a:rPr>
                  <a:t>薄膜（软性）</a:t>
                </a:r>
              </a:p>
            </p:txBody>
          </p:sp>
          <p:sp>
            <p:nvSpPr>
              <p:cNvPr id="80917" name="Rectangle 13">
                <a:extLst>
                  <a:ext uri="{FF2B5EF4-FFF2-40B4-BE49-F238E27FC236}">
                    <a16:creationId xmlns:a16="http://schemas.microsoft.com/office/drawing/2014/main" id="{D6857CBB-B7F8-4351-8803-DDD442767028}"/>
                  </a:ext>
                </a:extLst>
              </p:cNvPr>
              <p:cNvSpPr>
                <a:spLocks noChangeArrowheads="1"/>
              </p:cNvSpPr>
              <p:nvPr/>
            </p:nvSpPr>
            <p:spPr bwMode="auto">
              <a:xfrm>
                <a:off x="3312" y="1600"/>
                <a:ext cx="1104"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en-US" altLang="zh-CN" sz="2000">
                    <a:latin typeface="Times New Roman" panose="02020603050405020304" pitchFamily="18" charset="0"/>
                    <a:ea typeface="+mj-ea"/>
                    <a:cs typeface="Times New Roman" panose="02020603050405020304" pitchFamily="18" charset="0"/>
                  </a:rPr>
                  <a:t>60—70%</a:t>
                </a:r>
              </a:p>
            </p:txBody>
          </p:sp>
          <p:sp>
            <p:nvSpPr>
              <p:cNvPr id="80918" name="Rectangle 14">
                <a:extLst>
                  <a:ext uri="{FF2B5EF4-FFF2-40B4-BE49-F238E27FC236}">
                    <a16:creationId xmlns:a16="http://schemas.microsoft.com/office/drawing/2014/main" id="{493DAB59-E160-4CEB-970C-34BA2B636463}"/>
                  </a:ext>
                </a:extLst>
              </p:cNvPr>
              <p:cNvSpPr>
                <a:spLocks noChangeArrowheads="1"/>
              </p:cNvSpPr>
              <p:nvPr/>
            </p:nvSpPr>
            <p:spPr bwMode="auto">
              <a:xfrm>
                <a:off x="2323" y="1600"/>
                <a:ext cx="989"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en-US" altLang="zh-CN" sz="2000">
                    <a:latin typeface="Times New Roman" panose="02020603050405020304" pitchFamily="18" charset="0"/>
                    <a:ea typeface="+mj-ea"/>
                    <a:cs typeface="Times New Roman" panose="02020603050405020304" pitchFamily="18" charset="0"/>
                  </a:rPr>
                  <a:t>105℃</a:t>
                </a:r>
              </a:p>
            </p:txBody>
          </p:sp>
          <p:sp>
            <p:nvSpPr>
              <p:cNvPr id="80919" name="Rectangle 15">
                <a:extLst>
                  <a:ext uri="{FF2B5EF4-FFF2-40B4-BE49-F238E27FC236}">
                    <a16:creationId xmlns:a16="http://schemas.microsoft.com/office/drawing/2014/main" id="{4C6BEFF4-EB01-47DE-913E-E402330C0A9C}"/>
                  </a:ext>
                </a:extLst>
              </p:cNvPr>
              <p:cNvSpPr>
                <a:spLocks noChangeArrowheads="1"/>
              </p:cNvSpPr>
              <p:nvPr/>
            </p:nvSpPr>
            <p:spPr bwMode="auto">
              <a:xfrm>
                <a:off x="1161" y="1600"/>
                <a:ext cx="1162"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en-US" altLang="zh-CN" sz="2000">
                    <a:latin typeface="Times New Roman" panose="02020603050405020304" pitchFamily="18" charset="0"/>
                    <a:ea typeface="+mj-ea"/>
                    <a:cs typeface="Times New Roman" panose="02020603050405020304" pitchFamily="18" charset="0"/>
                  </a:rPr>
                  <a:t>0.91—0.94</a:t>
                </a:r>
              </a:p>
            </p:txBody>
          </p:sp>
          <p:sp>
            <p:nvSpPr>
              <p:cNvPr id="80920" name="Rectangle 16">
                <a:extLst>
                  <a:ext uri="{FF2B5EF4-FFF2-40B4-BE49-F238E27FC236}">
                    <a16:creationId xmlns:a16="http://schemas.microsoft.com/office/drawing/2014/main" id="{57E6FEAD-F775-4E10-B421-2A16F9F8B89C}"/>
                  </a:ext>
                </a:extLst>
              </p:cNvPr>
              <p:cNvSpPr>
                <a:spLocks noChangeArrowheads="1"/>
              </p:cNvSpPr>
              <p:nvPr/>
            </p:nvSpPr>
            <p:spPr bwMode="auto">
              <a:xfrm>
                <a:off x="192" y="1600"/>
                <a:ext cx="969"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zh-CN" altLang="en-US" sz="2000">
                    <a:latin typeface="Times New Roman" panose="02020603050405020304" pitchFamily="18" charset="0"/>
                    <a:ea typeface="+mj-ea"/>
                    <a:cs typeface="Times New Roman" panose="02020603050405020304" pitchFamily="18" charset="0"/>
                  </a:rPr>
                  <a:t>高压聚乙烯</a:t>
                </a:r>
              </a:p>
            </p:txBody>
          </p:sp>
          <p:sp>
            <p:nvSpPr>
              <p:cNvPr id="80921" name="Rectangle 17">
                <a:extLst>
                  <a:ext uri="{FF2B5EF4-FFF2-40B4-BE49-F238E27FC236}">
                    <a16:creationId xmlns:a16="http://schemas.microsoft.com/office/drawing/2014/main" id="{324DF88F-D54D-4176-ABA4-EF1E6F2C671F}"/>
                  </a:ext>
                </a:extLst>
              </p:cNvPr>
              <p:cNvSpPr>
                <a:spLocks noChangeArrowheads="1"/>
              </p:cNvSpPr>
              <p:nvPr/>
            </p:nvSpPr>
            <p:spPr bwMode="auto">
              <a:xfrm>
                <a:off x="4416" y="1248"/>
                <a:ext cx="1152"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kumimoji="1" lang="zh-CN" altLang="zh-CN" sz="2400">
                  <a:latin typeface="Times New Roman" panose="02020603050405020304" pitchFamily="18" charset="0"/>
                  <a:ea typeface="+mj-ea"/>
                  <a:cs typeface="Times New Roman" panose="02020603050405020304" pitchFamily="18" charset="0"/>
                </a:endParaRPr>
              </a:p>
            </p:txBody>
          </p:sp>
          <p:sp>
            <p:nvSpPr>
              <p:cNvPr id="80922" name="Rectangle 18">
                <a:extLst>
                  <a:ext uri="{FF2B5EF4-FFF2-40B4-BE49-F238E27FC236}">
                    <a16:creationId xmlns:a16="http://schemas.microsoft.com/office/drawing/2014/main" id="{66836A25-B89B-4272-8986-3F228C2871B0}"/>
                  </a:ext>
                </a:extLst>
              </p:cNvPr>
              <p:cNvSpPr>
                <a:spLocks noChangeArrowheads="1"/>
              </p:cNvSpPr>
              <p:nvPr/>
            </p:nvSpPr>
            <p:spPr bwMode="auto">
              <a:xfrm>
                <a:off x="3312" y="1248"/>
                <a:ext cx="1104"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kumimoji="1" lang="zh-CN" altLang="zh-CN" sz="2400">
                  <a:latin typeface="Times New Roman" panose="02020603050405020304" pitchFamily="18" charset="0"/>
                  <a:ea typeface="+mj-ea"/>
                  <a:cs typeface="Times New Roman" panose="02020603050405020304" pitchFamily="18" charset="0"/>
                </a:endParaRPr>
              </a:p>
            </p:txBody>
          </p:sp>
          <p:sp>
            <p:nvSpPr>
              <p:cNvPr id="80923" name="Rectangle 19">
                <a:extLst>
                  <a:ext uri="{FF2B5EF4-FFF2-40B4-BE49-F238E27FC236}">
                    <a16:creationId xmlns:a16="http://schemas.microsoft.com/office/drawing/2014/main" id="{E90259EF-0FC0-4CB7-AA7F-727B385C1673}"/>
                  </a:ext>
                </a:extLst>
              </p:cNvPr>
              <p:cNvSpPr>
                <a:spLocks noChangeArrowheads="1"/>
              </p:cNvSpPr>
              <p:nvPr/>
            </p:nvSpPr>
            <p:spPr bwMode="auto">
              <a:xfrm>
                <a:off x="2323" y="1248"/>
                <a:ext cx="989"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kumimoji="1" lang="zh-CN" altLang="zh-CN" sz="2400">
                  <a:latin typeface="Times New Roman" panose="02020603050405020304" pitchFamily="18" charset="0"/>
                  <a:ea typeface="+mj-ea"/>
                  <a:cs typeface="Times New Roman" panose="02020603050405020304" pitchFamily="18" charset="0"/>
                </a:endParaRPr>
              </a:p>
            </p:txBody>
          </p:sp>
          <p:sp>
            <p:nvSpPr>
              <p:cNvPr id="80924" name="Rectangle 20">
                <a:extLst>
                  <a:ext uri="{FF2B5EF4-FFF2-40B4-BE49-F238E27FC236}">
                    <a16:creationId xmlns:a16="http://schemas.microsoft.com/office/drawing/2014/main" id="{B6F65332-842F-4244-8D42-0865306555C4}"/>
                  </a:ext>
                </a:extLst>
              </p:cNvPr>
              <p:cNvSpPr>
                <a:spLocks noChangeArrowheads="1"/>
              </p:cNvSpPr>
              <p:nvPr/>
            </p:nvSpPr>
            <p:spPr bwMode="auto">
              <a:xfrm>
                <a:off x="1161" y="1248"/>
                <a:ext cx="1162"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kumimoji="1" lang="zh-CN" altLang="zh-CN" sz="2400">
                  <a:latin typeface="Times New Roman" panose="02020603050405020304" pitchFamily="18" charset="0"/>
                  <a:ea typeface="+mj-ea"/>
                  <a:cs typeface="Times New Roman" panose="02020603050405020304" pitchFamily="18" charset="0"/>
                </a:endParaRPr>
              </a:p>
            </p:txBody>
          </p:sp>
          <p:sp>
            <p:nvSpPr>
              <p:cNvPr id="80925" name="Rectangle 21">
                <a:extLst>
                  <a:ext uri="{FF2B5EF4-FFF2-40B4-BE49-F238E27FC236}">
                    <a16:creationId xmlns:a16="http://schemas.microsoft.com/office/drawing/2014/main" id="{6F84ACCC-76C4-4D8B-9907-CAFFE81CA470}"/>
                  </a:ext>
                </a:extLst>
              </p:cNvPr>
              <p:cNvSpPr>
                <a:spLocks noChangeArrowheads="1"/>
              </p:cNvSpPr>
              <p:nvPr/>
            </p:nvSpPr>
            <p:spPr bwMode="auto">
              <a:xfrm>
                <a:off x="192" y="1248"/>
                <a:ext cx="969"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kumimoji="1" lang="zh-CN" altLang="zh-CN" sz="2400">
                  <a:latin typeface="Times New Roman" panose="02020603050405020304" pitchFamily="18" charset="0"/>
                  <a:ea typeface="+mj-ea"/>
                  <a:cs typeface="Times New Roman" panose="02020603050405020304" pitchFamily="18" charset="0"/>
                </a:endParaRPr>
              </a:p>
            </p:txBody>
          </p:sp>
          <p:sp>
            <p:nvSpPr>
              <p:cNvPr id="80926" name="Line 22">
                <a:extLst>
                  <a:ext uri="{FF2B5EF4-FFF2-40B4-BE49-F238E27FC236}">
                    <a16:creationId xmlns:a16="http://schemas.microsoft.com/office/drawing/2014/main" id="{83474CAF-6641-4C8F-9901-B593FB933C94}"/>
                  </a:ext>
                </a:extLst>
              </p:cNvPr>
              <p:cNvSpPr>
                <a:spLocks noChangeShapeType="1"/>
              </p:cNvSpPr>
              <p:nvPr/>
            </p:nvSpPr>
            <p:spPr bwMode="auto">
              <a:xfrm>
                <a:off x="192" y="1248"/>
                <a:ext cx="5376" cy="0"/>
              </a:xfrm>
              <a:prstGeom prst="line">
                <a:avLst/>
              </a:prstGeom>
              <a:noFill/>
              <a:ln w="1905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sp>
            <p:nvSpPr>
              <p:cNvPr id="80927" name="Line 23">
                <a:extLst>
                  <a:ext uri="{FF2B5EF4-FFF2-40B4-BE49-F238E27FC236}">
                    <a16:creationId xmlns:a16="http://schemas.microsoft.com/office/drawing/2014/main" id="{1960BD5B-A6DE-45A0-B2EE-E713CB1B2293}"/>
                  </a:ext>
                </a:extLst>
              </p:cNvPr>
              <p:cNvSpPr>
                <a:spLocks noChangeShapeType="1"/>
              </p:cNvSpPr>
              <p:nvPr/>
            </p:nvSpPr>
            <p:spPr bwMode="auto">
              <a:xfrm>
                <a:off x="192" y="1600"/>
                <a:ext cx="5376"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sp>
            <p:nvSpPr>
              <p:cNvPr id="80928" name="Line 24">
                <a:extLst>
                  <a:ext uri="{FF2B5EF4-FFF2-40B4-BE49-F238E27FC236}">
                    <a16:creationId xmlns:a16="http://schemas.microsoft.com/office/drawing/2014/main" id="{B9C3985D-6333-485C-B4A3-B9E3E6742D3A}"/>
                  </a:ext>
                </a:extLst>
              </p:cNvPr>
              <p:cNvSpPr>
                <a:spLocks noChangeShapeType="1"/>
              </p:cNvSpPr>
              <p:nvPr/>
            </p:nvSpPr>
            <p:spPr bwMode="auto">
              <a:xfrm>
                <a:off x="192" y="1952"/>
                <a:ext cx="5376"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sp>
            <p:nvSpPr>
              <p:cNvPr id="80929" name="Line 25">
                <a:extLst>
                  <a:ext uri="{FF2B5EF4-FFF2-40B4-BE49-F238E27FC236}">
                    <a16:creationId xmlns:a16="http://schemas.microsoft.com/office/drawing/2014/main" id="{B317C318-04FD-428A-B659-56E2817109B0}"/>
                  </a:ext>
                </a:extLst>
              </p:cNvPr>
              <p:cNvSpPr>
                <a:spLocks noChangeShapeType="1"/>
              </p:cNvSpPr>
              <p:nvPr/>
            </p:nvSpPr>
            <p:spPr bwMode="auto">
              <a:xfrm>
                <a:off x="192" y="2469"/>
                <a:ext cx="5376" cy="0"/>
              </a:xfrm>
              <a:prstGeom prst="line">
                <a:avLst/>
              </a:prstGeom>
              <a:noFill/>
              <a:ln w="1905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sp>
            <p:nvSpPr>
              <p:cNvPr id="80930" name="Line 26">
                <a:extLst>
                  <a:ext uri="{FF2B5EF4-FFF2-40B4-BE49-F238E27FC236}">
                    <a16:creationId xmlns:a16="http://schemas.microsoft.com/office/drawing/2014/main" id="{3FEAB9F2-D1B8-4164-8313-B7907E42944E}"/>
                  </a:ext>
                </a:extLst>
              </p:cNvPr>
              <p:cNvSpPr>
                <a:spLocks noChangeShapeType="1"/>
              </p:cNvSpPr>
              <p:nvPr/>
            </p:nvSpPr>
            <p:spPr bwMode="auto">
              <a:xfrm>
                <a:off x="192" y="1248"/>
                <a:ext cx="0" cy="1221"/>
              </a:xfrm>
              <a:prstGeom prst="line">
                <a:avLst/>
              </a:prstGeom>
              <a:noFill/>
              <a:ln w="1905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sp>
            <p:nvSpPr>
              <p:cNvPr id="80931" name="Line 27">
                <a:extLst>
                  <a:ext uri="{FF2B5EF4-FFF2-40B4-BE49-F238E27FC236}">
                    <a16:creationId xmlns:a16="http://schemas.microsoft.com/office/drawing/2014/main" id="{E96D15EF-0126-4D4E-A190-A4C42A58E2ED}"/>
                  </a:ext>
                </a:extLst>
              </p:cNvPr>
              <p:cNvSpPr>
                <a:spLocks noChangeShapeType="1"/>
              </p:cNvSpPr>
              <p:nvPr/>
            </p:nvSpPr>
            <p:spPr bwMode="auto">
              <a:xfrm>
                <a:off x="1161" y="1248"/>
                <a:ext cx="0" cy="122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sp>
            <p:nvSpPr>
              <p:cNvPr id="80932" name="Line 28">
                <a:extLst>
                  <a:ext uri="{FF2B5EF4-FFF2-40B4-BE49-F238E27FC236}">
                    <a16:creationId xmlns:a16="http://schemas.microsoft.com/office/drawing/2014/main" id="{8FB99692-7B65-4C22-AD8B-F6D23F22BC9D}"/>
                  </a:ext>
                </a:extLst>
              </p:cNvPr>
              <p:cNvSpPr>
                <a:spLocks noChangeShapeType="1"/>
              </p:cNvSpPr>
              <p:nvPr/>
            </p:nvSpPr>
            <p:spPr bwMode="auto">
              <a:xfrm>
                <a:off x="2323" y="1248"/>
                <a:ext cx="0" cy="122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sp>
            <p:nvSpPr>
              <p:cNvPr id="80933" name="Line 29">
                <a:extLst>
                  <a:ext uri="{FF2B5EF4-FFF2-40B4-BE49-F238E27FC236}">
                    <a16:creationId xmlns:a16="http://schemas.microsoft.com/office/drawing/2014/main" id="{00D0EDBA-4872-47BC-A643-221B6E2651BD}"/>
                  </a:ext>
                </a:extLst>
              </p:cNvPr>
              <p:cNvSpPr>
                <a:spLocks noChangeShapeType="1"/>
              </p:cNvSpPr>
              <p:nvPr/>
            </p:nvSpPr>
            <p:spPr bwMode="auto">
              <a:xfrm>
                <a:off x="3312" y="1248"/>
                <a:ext cx="0" cy="122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sp>
            <p:nvSpPr>
              <p:cNvPr id="80934" name="Line 30">
                <a:extLst>
                  <a:ext uri="{FF2B5EF4-FFF2-40B4-BE49-F238E27FC236}">
                    <a16:creationId xmlns:a16="http://schemas.microsoft.com/office/drawing/2014/main" id="{6F977150-42E2-4BA0-9A53-A9B65FD3767E}"/>
                  </a:ext>
                </a:extLst>
              </p:cNvPr>
              <p:cNvSpPr>
                <a:spLocks noChangeShapeType="1"/>
              </p:cNvSpPr>
              <p:nvPr/>
            </p:nvSpPr>
            <p:spPr bwMode="auto">
              <a:xfrm>
                <a:off x="4416" y="1248"/>
                <a:ext cx="0" cy="122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sp>
            <p:nvSpPr>
              <p:cNvPr id="80935" name="Line 31">
                <a:extLst>
                  <a:ext uri="{FF2B5EF4-FFF2-40B4-BE49-F238E27FC236}">
                    <a16:creationId xmlns:a16="http://schemas.microsoft.com/office/drawing/2014/main" id="{472C1B51-5484-4132-A60F-8F45B9B9768C}"/>
                  </a:ext>
                </a:extLst>
              </p:cNvPr>
              <p:cNvSpPr>
                <a:spLocks noChangeShapeType="1"/>
              </p:cNvSpPr>
              <p:nvPr/>
            </p:nvSpPr>
            <p:spPr bwMode="auto">
              <a:xfrm>
                <a:off x="5568" y="1248"/>
                <a:ext cx="0" cy="1221"/>
              </a:xfrm>
              <a:prstGeom prst="line">
                <a:avLst/>
              </a:prstGeom>
              <a:noFill/>
              <a:ln w="19050"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ea typeface="+mj-ea"/>
                  <a:cs typeface="Times New Roman" panose="02020603050405020304" pitchFamily="18" charset="0"/>
                </a:endParaRPr>
              </a:p>
            </p:txBody>
          </p:sp>
        </p:grpSp>
        <p:sp>
          <p:nvSpPr>
            <p:cNvPr id="80904" name="Text Box 32">
              <a:extLst>
                <a:ext uri="{FF2B5EF4-FFF2-40B4-BE49-F238E27FC236}">
                  <a16:creationId xmlns:a16="http://schemas.microsoft.com/office/drawing/2014/main" id="{FFAAD36D-C7BE-49D6-97B6-697B2FA69AA2}"/>
                </a:ext>
              </a:extLst>
            </p:cNvPr>
            <p:cNvSpPr txBox="1">
              <a:spLocks noChangeArrowheads="1"/>
            </p:cNvSpPr>
            <p:nvPr/>
          </p:nvSpPr>
          <p:spPr bwMode="auto">
            <a:xfrm>
              <a:off x="1152" y="1344"/>
              <a:ext cx="427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a:latin typeface="Times New Roman" panose="02020603050405020304" pitchFamily="18" charset="0"/>
                  <a:ea typeface="+mj-ea"/>
                  <a:cs typeface="Times New Roman" panose="02020603050405020304" pitchFamily="18" charset="0"/>
                </a:rPr>
                <a:t>     </a:t>
              </a:r>
              <a:r>
                <a:rPr kumimoji="1" lang="zh-CN" altLang="en-US" sz="2000">
                  <a:latin typeface="Times New Roman" panose="02020603050405020304" pitchFamily="18" charset="0"/>
                  <a:ea typeface="+mj-ea"/>
                  <a:cs typeface="Times New Roman" panose="02020603050405020304" pitchFamily="18" charset="0"/>
                </a:rPr>
                <a:t>密度                   熔点                   结晶度                 用途</a:t>
              </a:r>
            </a:p>
          </p:txBody>
        </p:sp>
        <p:sp>
          <p:nvSpPr>
            <p:cNvPr id="80905" name="Rectangle 33">
              <a:extLst>
                <a:ext uri="{FF2B5EF4-FFF2-40B4-BE49-F238E27FC236}">
                  <a16:creationId xmlns:a16="http://schemas.microsoft.com/office/drawing/2014/main" id="{17E09ACE-D600-45A9-B160-40586297DDAC}"/>
                </a:ext>
              </a:extLst>
            </p:cNvPr>
            <p:cNvSpPr>
              <a:spLocks noChangeArrowheads="1"/>
            </p:cNvSpPr>
            <p:nvPr/>
          </p:nvSpPr>
          <p:spPr bwMode="auto">
            <a:xfrm>
              <a:off x="144" y="2400"/>
              <a:ext cx="5376" cy="288"/>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mj-ea"/>
                <a:cs typeface="Times New Roman" panose="02020603050405020304" pitchFamily="18" charset="0"/>
              </a:endParaRPr>
            </a:p>
          </p:txBody>
        </p:sp>
        <p:sp>
          <p:nvSpPr>
            <p:cNvPr id="80906" name="Line 34">
              <a:extLst>
                <a:ext uri="{FF2B5EF4-FFF2-40B4-BE49-F238E27FC236}">
                  <a16:creationId xmlns:a16="http://schemas.microsoft.com/office/drawing/2014/main" id="{BC2D9AA5-33CB-4F7D-9055-2ACC1883C402}"/>
                </a:ext>
              </a:extLst>
            </p:cNvPr>
            <p:cNvSpPr>
              <a:spLocks noChangeShapeType="1"/>
            </p:cNvSpPr>
            <p:nvPr/>
          </p:nvSpPr>
          <p:spPr bwMode="auto">
            <a:xfrm>
              <a:off x="1116" y="2352"/>
              <a:ext cx="0" cy="336"/>
            </a:xfrm>
            <a:prstGeom prst="line">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latin typeface="Times New Roman" panose="02020603050405020304" pitchFamily="18" charset="0"/>
                <a:ea typeface="+mj-ea"/>
                <a:cs typeface="Times New Roman" panose="02020603050405020304" pitchFamily="18" charset="0"/>
              </a:endParaRPr>
            </a:p>
          </p:txBody>
        </p:sp>
        <p:sp>
          <p:nvSpPr>
            <p:cNvPr id="80907" name="Line 35">
              <a:extLst>
                <a:ext uri="{FF2B5EF4-FFF2-40B4-BE49-F238E27FC236}">
                  <a16:creationId xmlns:a16="http://schemas.microsoft.com/office/drawing/2014/main" id="{34B40073-3A42-4C29-981D-79F2A63443F5}"/>
                </a:ext>
              </a:extLst>
            </p:cNvPr>
            <p:cNvSpPr>
              <a:spLocks noChangeShapeType="1"/>
            </p:cNvSpPr>
            <p:nvPr/>
          </p:nvSpPr>
          <p:spPr bwMode="auto">
            <a:xfrm>
              <a:off x="2280" y="2400"/>
              <a:ext cx="0" cy="288"/>
            </a:xfrm>
            <a:prstGeom prst="line">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latin typeface="Times New Roman" panose="02020603050405020304" pitchFamily="18" charset="0"/>
                <a:ea typeface="+mj-ea"/>
                <a:cs typeface="Times New Roman" panose="02020603050405020304" pitchFamily="18" charset="0"/>
              </a:endParaRPr>
            </a:p>
          </p:txBody>
        </p:sp>
        <p:sp>
          <p:nvSpPr>
            <p:cNvPr id="80908" name="Line 36">
              <a:extLst>
                <a:ext uri="{FF2B5EF4-FFF2-40B4-BE49-F238E27FC236}">
                  <a16:creationId xmlns:a16="http://schemas.microsoft.com/office/drawing/2014/main" id="{11DE7DAE-154F-4DEA-9E11-1884C52063AE}"/>
                </a:ext>
              </a:extLst>
            </p:cNvPr>
            <p:cNvSpPr>
              <a:spLocks noChangeShapeType="1"/>
            </p:cNvSpPr>
            <p:nvPr/>
          </p:nvSpPr>
          <p:spPr bwMode="auto">
            <a:xfrm>
              <a:off x="3264" y="2400"/>
              <a:ext cx="0" cy="288"/>
            </a:xfrm>
            <a:prstGeom prst="line">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latin typeface="Times New Roman" panose="02020603050405020304" pitchFamily="18" charset="0"/>
                <a:ea typeface="+mj-ea"/>
                <a:cs typeface="Times New Roman" panose="02020603050405020304" pitchFamily="18" charset="0"/>
              </a:endParaRPr>
            </a:p>
          </p:txBody>
        </p:sp>
        <p:sp>
          <p:nvSpPr>
            <p:cNvPr id="80909" name="Line 37">
              <a:extLst>
                <a:ext uri="{FF2B5EF4-FFF2-40B4-BE49-F238E27FC236}">
                  <a16:creationId xmlns:a16="http://schemas.microsoft.com/office/drawing/2014/main" id="{D785851A-A400-4EA9-AB7F-AB3F84AF9C56}"/>
                </a:ext>
              </a:extLst>
            </p:cNvPr>
            <p:cNvSpPr>
              <a:spLocks noChangeShapeType="1"/>
            </p:cNvSpPr>
            <p:nvPr/>
          </p:nvSpPr>
          <p:spPr bwMode="auto">
            <a:xfrm>
              <a:off x="4368" y="2412"/>
              <a:ext cx="0" cy="288"/>
            </a:xfrm>
            <a:prstGeom prst="line">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latin typeface="Times New Roman" panose="02020603050405020304" pitchFamily="18" charset="0"/>
                <a:ea typeface="+mj-ea"/>
                <a:cs typeface="Times New Roman" panose="02020603050405020304" pitchFamily="18" charset="0"/>
              </a:endParaRPr>
            </a:p>
          </p:txBody>
        </p:sp>
        <p:sp>
          <p:nvSpPr>
            <p:cNvPr id="80910" name="Text Box 38">
              <a:extLst>
                <a:ext uri="{FF2B5EF4-FFF2-40B4-BE49-F238E27FC236}">
                  <a16:creationId xmlns:a16="http://schemas.microsoft.com/office/drawing/2014/main" id="{DA69BC9C-E2F2-4BC0-B546-2E7BE5961066}"/>
                </a:ext>
              </a:extLst>
            </p:cNvPr>
            <p:cNvSpPr txBox="1">
              <a:spLocks noChangeArrowheads="1"/>
            </p:cNvSpPr>
            <p:nvPr/>
          </p:nvSpPr>
          <p:spPr bwMode="auto">
            <a:xfrm>
              <a:off x="240" y="2448"/>
              <a:ext cx="528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mj-ea"/>
                  <a:cs typeface="Times New Roman" panose="02020603050405020304" pitchFamily="18" charset="0"/>
                </a:rPr>
                <a:t>交联聚乙烯         </a:t>
              </a:r>
              <a:r>
                <a:rPr kumimoji="1" lang="en-US" altLang="zh-CN" sz="2000">
                  <a:latin typeface="Times New Roman" panose="02020603050405020304" pitchFamily="18" charset="0"/>
                  <a:ea typeface="+mj-ea"/>
                  <a:cs typeface="Times New Roman" panose="02020603050405020304" pitchFamily="18" charset="0"/>
                </a:rPr>
                <a:t>0.95-1.40            ------                   -------                </a:t>
              </a:r>
              <a:r>
                <a:rPr kumimoji="1" lang="zh-CN" altLang="en-US" sz="2000">
                  <a:latin typeface="Times New Roman" panose="02020603050405020304" pitchFamily="18" charset="0"/>
                  <a:ea typeface="+mj-ea"/>
                  <a:cs typeface="Times New Roman" panose="02020603050405020304" pitchFamily="18" charset="0"/>
                </a:rPr>
                <a:t>热缩材料</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7458"/>
                                        </p:tgtEl>
                                        <p:attrNameLst>
                                          <p:attrName>style.visibility</p:attrName>
                                        </p:attrNameLst>
                                      </p:cBhvr>
                                      <p:to>
                                        <p:strVal val="visible"/>
                                      </p:to>
                                    </p:set>
                                    <p:anim calcmode="lin" valueType="num">
                                      <p:cBhvr additive="base">
                                        <p:cTn id="7" dur="500" fill="hold"/>
                                        <p:tgtEl>
                                          <p:spTgt spid="147458"/>
                                        </p:tgtEl>
                                        <p:attrNameLst>
                                          <p:attrName>ppt_x</p:attrName>
                                        </p:attrNameLst>
                                      </p:cBhvr>
                                      <p:tavLst>
                                        <p:tav tm="0">
                                          <p:val>
                                            <p:strVal val="0-#ppt_w/2"/>
                                          </p:val>
                                        </p:tav>
                                        <p:tav tm="100000">
                                          <p:val>
                                            <p:strVal val="#ppt_x"/>
                                          </p:val>
                                        </p:tav>
                                      </p:tavLst>
                                    </p:anim>
                                    <p:anim calcmode="lin" valueType="num">
                                      <p:cBhvr additive="base">
                                        <p:cTn id="8" dur="500" fill="hold"/>
                                        <p:tgtEl>
                                          <p:spTgt spid="14745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8" presetClass="entr" presetSubtype="12" fill="hold" grpId="0" nodeType="afterEffect">
                                  <p:stCondLst>
                                    <p:cond delay="0"/>
                                  </p:stCondLst>
                                  <p:childTnLst>
                                    <p:set>
                                      <p:cBhvr>
                                        <p:cTn id="11" dur="1" fill="hold">
                                          <p:stCondLst>
                                            <p:cond delay="0"/>
                                          </p:stCondLst>
                                        </p:cTn>
                                        <p:tgtEl>
                                          <p:spTgt spid="147459"/>
                                        </p:tgtEl>
                                        <p:attrNameLst>
                                          <p:attrName>style.visibility</p:attrName>
                                        </p:attrNameLst>
                                      </p:cBhvr>
                                      <p:to>
                                        <p:strVal val="visible"/>
                                      </p:to>
                                    </p:set>
                                    <p:animEffect transition="in" filter="strips(downLeft)">
                                      <p:cBhvr>
                                        <p:cTn id="12" dur="500"/>
                                        <p:tgtEl>
                                          <p:spTgt spid="147459"/>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147460"/>
                                        </p:tgtEl>
                                        <p:attrNameLst>
                                          <p:attrName>style.visibility</p:attrName>
                                        </p:attrNameLst>
                                      </p:cBhvr>
                                      <p:to>
                                        <p:strVal val="visible"/>
                                      </p:to>
                                    </p:set>
                                    <p:animEffect transition="in" filter="dissolve">
                                      <p:cBhvr>
                                        <p:cTn id="16" dur="500"/>
                                        <p:tgtEl>
                                          <p:spTgt spid="147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animBg="1"/>
      <p:bldP spid="147459" grpId="0" autoUpdateAnimBg="0"/>
      <p:bldP spid="14746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50C2A-8671-48C5-A2E8-ACF24AA1DE44}"/>
              </a:ext>
            </a:extLst>
          </p:cNvPr>
          <p:cNvSpPr>
            <a:spLocks noGrp="1"/>
          </p:cNvSpPr>
          <p:nvPr>
            <p:ph type="title"/>
          </p:nvPr>
        </p:nvSpPr>
        <p:spPr/>
        <p:txBody>
          <a:bodyPr/>
          <a:lstStyle/>
          <a:p>
            <a:r>
              <a:rPr lang="zh-CN" altLang="en-US" dirty="0"/>
              <a:t>橡胶的硫化与交联度影响</a:t>
            </a:r>
          </a:p>
        </p:txBody>
      </p:sp>
      <p:sp>
        <p:nvSpPr>
          <p:cNvPr id="8" name="灯片编号占位符 3">
            <a:extLst>
              <a:ext uri="{FF2B5EF4-FFF2-40B4-BE49-F238E27FC236}">
                <a16:creationId xmlns:a16="http://schemas.microsoft.com/office/drawing/2014/main" id="{E82958D1-E0BE-49DA-AF63-CCB57E66DD02}"/>
              </a:ext>
            </a:extLst>
          </p:cNvPr>
          <p:cNvSpPr>
            <a:spLocks noGrp="1"/>
          </p:cNvSpPr>
          <p:nvPr>
            <p:ph type="sldNum" sz="quarter" idx="12"/>
          </p:nvPr>
        </p:nvSpPr>
        <p:spPr/>
        <p:txBody>
          <a:bodyPr/>
          <a:lstStyle/>
          <a:p>
            <a:pPr>
              <a:defRPr/>
            </a:pPr>
            <a:fld id="{C0AF285F-A7A0-4A10-BB4C-5C934ACE2C30}" type="slidenum">
              <a:rPr lang="en-US" altLang="zh-CN"/>
              <a:pPr>
                <a:defRPr/>
              </a:pPr>
              <a:t>72</a:t>
            </a:fld>
            <a:endParaRPr lang="en-US" altLang="zh-CN"/>
          </a:p>
        </p:txBody>
      </p:sp>
      <p:sp>
        <p:nvSpPr>
          <p:cNvPr id="116740" name="Rectangle 4">
            <a:extLst>
              <a:ext uri="{FF2B5EF4-FFF2-40B4-BE49-F238E27FC236}">
                <a16:creationId xmlns:a16="http://schemas.microsoft.com/office/drawing/2014/main" id="{8B922B6D-5D09-495F-A697-8CD3F07C11B1}"/>
              </a:ext>
            </a:extLst>
          </p:cNvPr>
          <p:cNvSpPr>
            <a:spLocks noChangeArrowheads="1"/>
          </p:cNvSpPr>
          <p:nvPr/>
        </p:nvSpPr>
        <p:spPr bwMode="auto">
          <a:xfrm>
            <a:off x="611188" y="692150"/>
            <a:ext cx="6705600" cy="679450"/>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FFFF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600" dirty="0">
                <a:solidFill>
                  <a:schemeClr val="bg1"/>
                </a:solidFill>
                <a:latin typeface="Garamond" panose="02020404030301010803" pitchFamily="18" charset="0"/>
                <a:ea typeface="华文彩云" panose="02010800040101010101" pitchFamily="2" charset="-122"/>
              </a:rPr>
              <a:t>   </a:t>
            </a:r>
            <a:endParaRPr lang="zh-CN" altLang="en-US" sz="4400" dirty="0">
              <a:latin typeface="Garamond" panose="02020404030301010803" pitchFamily="18" charset="0"/>
              <a:ea typeface="宋体" panose="02010600030101010101" pitchFamily="2" charset="-122"/>
            </a:endParaRPr>
          </a:p>
        </p:txBody>
      </p:sp>
      <p:pic>
        <p:nvPicPr>
          <p:cNvPr id="81925" name="Picture 7" descr="硫化橡胶">
            <a:extLst>
              <a:ext uri="{FF2B5EF4-FFF2-40B4-BE49-F238E27FC236}">
                <a16:creationId xmlns:a16="http://schemas.microsoft.com/office/drawing/2014/main" id="{F1684C3E-9E3A-4B93-9BFF-2EF7CC3DCFE9}"/>
              </a:ext>
            </a:extLst>
          </p:cNvPr>
          <p:cNvPicPr>
            <a:picLocks noChangeAspect="1" noChangeArrowheads="1"/>
          </p:cNvPicPr>
          <p:nvPr/>
        </p:nvPicPr>
        <p:blipFill>
          <a:blip r:embed="rId2">
            <a:lum bright="-2000"/>
            <a:grayscl/>
            <a:biLevel thresh="50000"/>
            <a:extLst>
              <a:ext uri="{28A0092B-C50C-407E-A947-70E740481C1C}">
                <a14:useLocalDpi xmlns:a14="http://schemas.microsoft.com/office/drawing/2010/main" val="0"/>
              </a:ext>
            </a:extLst>
          </a:blip>
          <a:srcRect/>
          <a:stretch>
            <a:fillRect/>
          </a:stretch>
        </p:blipFill>
        <p:spPr bwMode="auto">
          <a:xfrm>
            <a:off x="1331913" y="1700213"/>
            <a:ext cx="5257800" cy="1460500"/>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5" name="Text Box 9">
            <a:extLst>
              <a:ext uri="{FF2B5EF4-FFF2-40B4-BE49-F238E27FC236}">
                <a16:creationId xmlns:a16="http://schemas.microsoft.com/office/drawing/2014/main" id="{A59AF4E9-AB13-4CCC-AF9E-E70E01777808}"/>
              </a:ext>
            </a:extLst>
          </p:cNvPr>
          <p:cNvSpPr txBox="1">
            <a:spLocks noChangeArrowheads="1"/>
          </p:cNvSpPr>
          <p:nvPr/>
        </p:nvSpPr>
        <p:spPr bwMode="auto">
          <a:xfrm>
            <a:off x="323850" y="3716338"/>
            <a:ext cx="8569325" cy="263149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200">
                <a:latin typeface="微软雅黑" panose="020B0503020204020204" pitchFamily="34" charset="-122"/>
                <a:ea typeface="微软雅黑" panose="020B0503020204020204" pitchFamily="34" charset="-122"/>
              </a:rPr>
              <a:t>       </a:t>
            </a:r>
            <a:r>
              <a:rPr kumimoji="1" lang="zh-CN" altLang="en-US" sz="2200" dirty="0">
                <a:latin typeface="微软雅黑" panose="020B0503020204020204" pitchFamily="34" charset="-122"/>
                <a:ea typeface="微软雅黑" panose="020B0503020204020204" pitchFamily="34" charset="-122"/>
              </a:rPr>
              <a:t>未经硫化的橡胶，分子之间容易滑动，受力后会产生永久变形，不能回复原状，因此没有使用价值。经硫化的橡胶，分子之间不能滑移，才有可逆的弹性变形，所以橡胶一定要经过硫化变成交联结构后才能使用。</a:t>
            </a:r>
          </a:p>
          <a:p>
            <a:pPr eaLnBrk="1" hangingPunct="1">
              <a:spcBef>
                <a:spcPct val="50000"/>
              </a:spcBef>
            </a:pPr>
            <a:r>
              <a:rPr kumimoji="1" lang="zh-CN" altLang="en-US" sz="2200" dirty="0">
                <a:latin typeface="微软雅黑" panose="020B0503020204020204" pitchFamily="34" charset="-122"/>
                <a:ea typeface="微软雅黑" panose="020B0503020204020204" pitchFamily="34" charset="-122"/>
              </a:rPr>
              <a:t>        交联度小的橡胶（含硫</a:t>
            </a:r>
            <a:r>
              <a:rPr kumimoji="1" lang="en-US" altLang="zh-CN" sz="2200" dirty="0">
                <a:latin typeface="微软雅黑" panose="020B0503020204020204" pitchFamily="34" charset="-122"/>
                <a:ea typeface="微软雅黑" panose="020B0503020204020204" pitchFamily="34" charset="-122"/>
              </a:rPr>
              <a:t>5%</a:t>
            </a:r>
            <a:r>
              <a:rPr kumimoji="1" lang="zh-CN" altLang="en-US" sz="2200" dirty="0">
                <a:latin typeface="微软雅黑" panose="020B0503020204020204" pitchFamily="34" charset="-122"/>
                <a:ea typeface="微软雅黑" panose="020B0503020204020204" pitchFamily="34" charset="-122"/>
              </a:rPr>
              <a:t>以下）弹性较好，交联度大的橡胶（含硫</a:t>
            </a:r>
            <a:r>
              <a:rPr kumimoji="1" lang="en-US" altLang="zh-CN" sz="2200" dirty="0">
                <a:latin typeface="微软雅黑" panose="020B0503020204020204" pitchFamily="34" charset="-122"/>
                <a:ea typeface="微软雅黑" panose="020B0503020204020204" pitchFamily="34" charset="-122"/>
              </a:rPr>
              <a:t>20—30%</a:t>
            </a:r>
            <a:r>
              <a:rPr kumimoji="1" lang="zh-CN" altLang="en-US" sz="2200" dirty="0">
                <a:latin typeface="微软雅黑" panose="020B0503020204020204" pitchFamily="34" charset="-122"/>
                <a:ea typeface="微软雅黑" panose="020B0503020204020204" pitchFamily="34" charset="-122"/>
              </a:rPr>
              <a:t>）弹性就差，交联度再增加，机械强度和硬度都将增加，最后失去弹性而变脆。</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blinds(vertical)">
                                      <p:cBhvr>
                                        <p:cTn id="7" dur="500"/>
                                        <p:tgtEl>
                                          <p:spTgt spid="116740"/>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6745"/>
                                        </p:tgtEl>
                                        <p:attrNameLst>
                                          <p:attrName>style.visibility</p:attrName>
                                        </p:attrNameLst>
                                      </p:cBhvr>
                                      <p:to>
                                        <p:strVal val="visible"/>
                                      </p:to>
                                    </p:set>
                                    <p:animEffect transition="in" filter="blinds(horizontal)">
                                      <p:cBhvr>
                                        <p:cTn id="11" dur="500"/>
                                        <p:tgtEl>
                                          <p:spTgt spid="116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P spid="116745"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72309-BB89-4861-A184-7DA9DA1227B5}"/>
              </a:ext>
            </a:extLst>
          </p:cNvPr>
          <p:cNvSpPr>
            <a:spLocks noGrp="1"/>
          </p:cNvSpPr>
          <p:nvPr>
            <p:ph type="title"/>
          </p:nvPr>
        </p:nvSpPr>
        <p:spPr>
          <a:xfrm>
            <a:off x="628650" y="365125"/>
            <a:ext cx="6480000" cy="576000"/>
          </a:xfrm>
        </p:spPr>
        <p:txBody>
          <a:bodyPr/>
          <a:lstStyle/>
          <a:p>
            <a:r>
              <a:rPr lang="en-US" altLang="zh-CN" dirty="0"/>
              <a:t>1.1.4 </a:t>
            </a:r>
            <a:r>
              <a:rPr lang="zh-CN" altLang="en-US" dirty="0"/>
              <a:t>共聚物的序列结构</a:t>
            </a:r>
          </a:p>
        </p:txBody>
      </p:sp>
      <p:sp>
        <p:nvSpPr>
          <p:cNvPr id="150530" name="Rectangle 2">
            <a:extLst>
              <a:ext uri="{FF2B5EF4-FFF2-40B4-BE49-F238E27FC236}">
                <a16:creationId xmlns:a16="http://schemas.microsoft.com/office/drawing/2014/main" id="{47FE207E-60A8-4DF5-944E-C27871F8C249}"/>
              </a:ext>
            </a:extLst>
          </p:cNvPr>
          <p:cNvSpPr>
            <a:spLocks noGrp="1" noChangeArrowheads="1"/>
          </p:cNvSpPr>
          <p:nvPr>
            <p:ph idx="1"/>
          </p:nvPr>
        </p:nvSpPr>
        <p:spPr/>
        <p:txBody>
          <a:bodyPr>
            <a:normAutofit/>
          </a:bodyPr>
          <a:lstStyle/>
          <a:p>
            <a:pPr fontAlgn="auto">
              <a:spcAft>
                <a:spcPts val="0"/>
              </a:spcAft>
              <a:defRPr/>
            </a:pPr>
            <a:r>
              <a:rPr lang="zh-CN" altLang="en-US" sz="2000" b="1" dirty="0">
                <a:solidFill>
                  <a:srgbClr val="0000FF"/>
                </a:solidFill>
                <a:latin typeface="微软雅黑" panose="020B0503020204020204" pitchFamily="34" charset="-122"/>
              </a:rPr>
              <a:t>均聚物</a:t>
            </a:r>
            <a:r>
              <a:rPr lang="zh-CN" altLang="en-US" sz="2000" b="1" dirty="0">
                <a:latin typeface="微软雅黑" panose="020B0503020204020204" pitchFamily="34" charset="-122"/>
              </a:rPr>
              <a:t>仅有一种类型结构单元组成。</a:t>
            </a:r>
          </a:p>
          <a:p>
            <a:pPr fontAlgn="auto">
              <a:spcAft>
                <a:spcPts val="0"/>
              </a:spcAft>
              <a:defRPr/>
            </a:pPr>
            <a:r>
              <a:rPr lang="zh-CN" altLang="en-US" sz="2000" b="1" dirty="0">
                <a:solidFill>
                  <a:srgbClr val="0000FF"/>
                </a:solidFill>
                <a:latin typeface="微软雅黑" panose="020B0503020204020204" pitchFamily="34" charset="-122"/>
              </a:rPr>
              <a:t>共聚物</a:t>
            </a:r>
            <a:r>
              <a:rPr lang="zh-CN" altLang="en-US" sz="2000" b="1" dirty="0">
                <a:latin typeface="微软雅黑" panose="020B0503020204020204" pitchFamily="34" charset="-122"/>
              </a:rPr>
              <a:t>是由两种以上单体共同聚合制得。</a:t>
            </a:r>
          </a:p>
          <a:p>
            <a:pPr fontAlgn="auto">
              <a:spcAft>
                <a:spcPts val="0"/>
              </a:spcAft>
              <a:defRPr/>
            </a:pPr>
            <a:r>
              <a:rPr lang="zh-CN" altLang="en-US" sz="2000" b="1" dirty="0">
                <a:latin typeface="微软雅黑" panose="020B0503020204020204" pitchFamily="34" charset="-122"/>
              </a:rPr>
              <a:t>以由</a:t>
            </a:r>
            <a:r>
              <a:rPr lang="en-US" altLang="zh-CN" sz="2000" b="1" dirty="0">
                <a:latin typeface="微软雅黑" panose="020B0503020204020204" pitchFamily="34" charset="-122"/>
              </a:rPr>
              <a:t>A</a:t>
            </a:r>
            <a:r>
              <a:rPr lang="zh-CN" altLang="en-US" sz="2000" b="1" dirty="0">
                <a:latin typeface="微软雅黑" panose="020B0503020204020204" pitchFamily="34" charset="-122"/>
              </a:rPr>
              <a:t>和</a:t>
            </a:r>
            <a:r>
              <a:rPr lang="en-US" altLang="zh-CN" sz="2000" b="1" dirty="0">
                <a:latin typeface="微软雅黑" panose="020B0503020204020204" pitchFamily="34" charset="-122"/>
              </a:rPr>
              <a:t>B</a:t>
            </a:r>
            <a:r>
              <a:rPr lang="zh-CN" altLang="en-US" sz="2000" b="1" dirty="0">
                <a:latin typeface="微软雅黑" panose="020B0503020204020204" pitchFamily="34" charset="-122"/>
              </a:rPr>
              <a:t>两种结构单元构成的二元共聚物为例，按其连接方式可分为以下统计型</a:t>
            </a:r>
            <a:r>
              <a:rPr lang="en-US" altLang="zh-CN" sz="2000" b="1" dirty="0">
                <a:latin typeface="微软雅黑" panose="020B0503020204020204" pitchFamily="34" charset="-122"/>
              </a:rPr>
              <a:t>(</a:t>
            </a:r>
            <a:r>
              <a:rPr lang="zh-CN" altLang="en-US" sz="2000" b="1" dirty="0">
                <a:latin typeface="微软雅黑" panose="020B0503020204020204" pitchFamily="34" charset="-122"/>
              </a:rPr>
              <a:t>含无规</a:t>
            </a:r>
            <a:r>
              <a:rPr lang="en-US" altLang="zh-CN" sz="2000" b="1" dirty="0">
                <a:latin typeface="微软雅黑" panose="020B0503020204020204" pitchFamily="34" charset="-122"/>
              </a:rPr>
              <a:t>)</a:t>
            </a:r>
            <a:r>
              <a:rPr lang="zh-CN" altLang="en-US" sz="2000" b="1" dirty="0">
                <a:latin typeface="微软雅黑" panose="020B0503020204020204" pitchFamily="34" charset="-122"/>
              </a:rPr>
              <a:t>、交替型、嵌段型、接枝型高分子。</a:t>
            </a:r>
          </a:p>
          <a:p>
            <a:pPr fontAlgn="auto">
              <a:spcAft>
                <a:spcPts val="0"/>
              </a:spcAft>
              <a:defRPr/>
            </a:pPr>
            <a:r>
              <a:rPr lang="zh-CN" altLang="en-US" sz="2000" b="1" dirty="0">
                <a:latin typeface="微软雅黑" panose="020B0503020204020204" pitchFamily="34" charset="-122"/>
              </a:rPr>
              <a:t>无规共聚物  ～～～</a:t>
            </a:r>
            <a:r>
              <a:rPr lang="en-US" altLang="zh-CN" sz="2000" b="1" dirty="0">
                <a:latin typeface="微软雅黑" panose="020B0503020204020204" pitchFamily="34" charset="-122"/>
              </a:rPr>
              <a:t>ABBABAAABBAB</a:t>
            </a:r>
            <a:r>
              <a:rPr lang="zh-CN" altLang="en-US" sz="2000" b="1" dirty="0">
                <a:latin typeface="微软雅黑" panose="020B0503020204020204" pitchFamily="34" charset="-122"/>
              </a:rPr>
              <a:t>～～～</a:t>
            </a:r>
          </a:p>
          <a:p>
            <a:pPr fontAlgn="auto">
              <a:spcAft>
                <a:spcPts val="0"/>
              </a:spcAft>
              <a:defRPr/>
            </a:pPr>
            <a:r>
              <a:rPr lang="zh-CN" altLang="en-US" sz="2000" b="1" dirty="0">
                <a:latin typeface="微软雅黑" panose="020B0503020204020204" pitchFamily="34" charset="-122"/>
              </a:rPr>
              <a:t>交替共聚物  ～～～</a:t>
            </a:r>
            <a:r>
              <a:rPr lang="en-US" altLang="zh-CN" sz="2000" b="1" dirty="0">
                <a:latin typeface="微软雅黑" panose="020B0503020204020204" pitchFamily="34" charset="-122"/>
              </a:rPr>
              <a:t>ABABABABABAB</a:t>
            </a:r>
            <a:r>
              <a:rPr lang="zh-CN" altLang="en-US" sz="2000" b="1" dirty="0">
                <a:latin typeface="微软雅黑" panose="020B0503020204020204" pitchFamily="34" charset="-122"/>
              </a:rPr>
              <a:t>～～～</a:t>
            </a:r>
          </a:p>
          <a:p>
            <a:pPr fontAlgn="auto">
              <a:spcAft>
                <a:spcPts val="0"/>
              </a:spcAft>
              <a:defRPr/>
            </a:pPr>
            <a:r>
              <a:rPr lang="zh-CN" altLang="en-US" sz="2000" b="1" dirty="0">
                <a:latin typeface="微软雅黑" panose="020B0503020204020204" pitchFamily="34" charset="-122"/>
              </a:rPr>
              <a:t>嵌段共聚物  ～～～</a:t>
            </a:r>
            <a:r>
              <a:rPr lang="en-US" altLang="zh-CN" sz="2000" b="1" dirty="0">
                <a:latin typeface="微软雅黑" panose="020B0503020204020204" pitchFamily="34" charset="-122"/>
              </a:rPr>
              <a:t>AAAAAABBBBBB</a:t>
            </a:r>
            <a:r>
              <a:rPr lang="zh-CN" altLang="en-US" sz="2000" b="1" dirty="0">
                <a:latin typeface="微软雅黑" panose="020B0503020204020204" pitchFamily="34" charset="-122"/>
              </a:rPr>
              <a:t>～～～</a:t>
            </a:r>
          </a:p>
          <a:p>
            <a:pPr fontAlgn="auto">
              <a:spcAft>
                <a:spcPts val="0"/>
              </a:spcAft>
              <a:defRPr/>
            </a:pPr>
            <a:r>
              <a:rPr lang="zh-CN" altLang="en-US" sz="2000" b="1" dirty="0">
                <a:latin typeface="微软雅黑" panose="020B0503020204020204" pitchFamily="34" charset="-122"/>
              </a:rPr>
              <a:t>接枝共聚物 </a:t>
            </a:r>
          </a:p>
          <a:p>
            <a:pPr fontAlgn="auto">
              <a:spcAft>
                <a:spcPts val="0"/>
              </a:spcAft>
              <a:defRPr/>
            </a:pPr>
            <a:endParaRPr lang="zh-CN" altLang="en-US" sz="2000" b="1" dirty="0">
              <a:latin typeface="微软雅黑" panose="020B0503020204020204" pitchFamily="34" charset="-122"/>
            </a:endParaRPr>
          </a:p>
          <a:p>
            <a:pPr fontAlgn="auto">
              <a:spcAft>
                <a:spcPts val="0"/>
              </a:spcAft>
              <a:buFont typeface="Wingdings" panose="05000000000000000000" pitchFamily="2" charset="2"/>
              <a:buNone/>
              <a:defRPr/>
            </a:pPr>
            <a:endParaRPr lang="zh-CN" altLang="en-US" sz="2000" b="1" dirty="0">
              <a:latin typeface="微软雅黑" panose="020B0503020204020204" pitchFamily="34" charset="-122"/>
            </a:endParaRPr>
          </a:p>
          <a:p>
            <a:pPr fontAlgn="auto">
              <a:spcAft>
                <a:spcPts val="0"/>
              </a:spcAft>
              <a:defRPr/>
            </a:pPr>
            <a:endParaRPr lang="en-US" altLang="zh-CN" sz="2000" b="1" dirty="0">
              <a:latin typeface="微软雅黑" panose="020B0503020204020204" pitchFamily="34" charset="-122"/>
            </a:endParaRPr>
          </a:p>
        </p:txBody>
      </p:sp>
      <p:sp>
        <p:nvSpPr>
          <p:cNvPr id="8" name="灯片编号占位符 5">
            <a:extLst>
              <a:ext uri="{FF2B5EF4-FFF2-40B4-BE49-F238E27FC236}">
                <a16:creationId xmlns:a16="http://schemas.microsoft.com/office/drawing/2014/main" id="{FA553934-082E-4713-86FD-E3DC91C464F4}"/>
              </a:ext>
            </a:extLst>
          </p:cNvPr>
          <p:cNvSpPr>
            <a:spLocks noGrp="1"/>
          </p:cNvSpPr>
          <p:nvPr>
            <p:ph type="sldNum" sz="quarter" idx="12"/>
          </p:nvPr>
        </p:nvSpPr>
        <p:spPr/>
        <p:txBody>
          <a:bodyPr/>
          <a:lstStyle/>
          <a:p>
            <a:pPr>
              <a:defRPr/>
            </a:pPr>
            <a:fld id="{9512FCBF-1F93-48CC-9679-3A7E249A74D5}" type="slidenum">
              <a:rPr lang="en-US" altLang="zh-CN"/>
              <a:pPr>
                <a:defRPr/>
              </a:pPr>
              <a:t>73</a:t>
            </a:fld>
            <a:endParaRPr lang="en-US" altLang="zh-CN"/>
          </a:p>
        </p:txBody>
      </p:sp>
      <p:sp>
        <p:nvSpPr>
          <p:cNvPr id="150531" name="Rectangle 3">
            <a:extLst>
              <a:ext uri="{FF2B5EF4-FFF2-40B4-BE49-F238E27FC236}">
                <a16:creationId xmlns:a16="http://schemas.microsoft.com/office/drawing/2014/main" id="{2084B3B5-D10B-4F3E-8724-1A0DA6D23BB5}"/>
              </a:ext>
            </a:extLst>
          </p:cNvPr>
          <p:cNvSpPr>
            <a:spLocks noChangeArrowheads="1"/>
          </p:cNvSpPr>
          <p:nvPr/>
        </p:nvSpPr>
        <p:spPr bwMode="auto">
          <a:xfrm>
            <a:off x="323850" y="620713"/>
            <a:ext cx="7343775" cy="685800"/>
          </a:xfrm>
          <a:prstGeom prst="rect">
            <a:avLst/>
          </a:prstGeom>
          <a:noFill/>
          <a:ln>
            <a:noFill/>
          </a:ln>
          <a:extLst>
            <a:ext uri="{909E8E84-426E-40DD-AFC4-6F175D3DCCD1}">
              <a14:hiddenFill xmlns:a14="http://schemas.microsoft.com/office/drawing/2010/main">
                <a:gradFill rotWithShape="0">
                  <a:gsLst>
                    <a:gs pos="0">
                      <a:srgbClr val="FFFFFF"/>
                    </a:gs>
                    <a:gs pos="100000">
                      <a:srgbClr val="FFFF00"/>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bg2"/>
              </a:buClr>
              <a:buSzPct val="75000"/>
              <a:buFont typeface="Wingdings" panose="05000000000000000000" pitchFamily="2" charset="2"/>
              <a:buNone/>
            </a:pPr>
            <a:endParaRPr lang="zh-CN" altLang="en-US" sz="4000" dirty="0">
              <a:latin typeface="Verdana" panose="020B0604030504040204" pitchFamily="34" charset="0"/>
              <a:ea typeface="华文彩云" panose="02010800040101010101" pitchFamily="2" charset="-122"/>
            </a:endParaRPr>
          </a:p>
        </p:txBody>
      </p:sp>
      <p:pic>
        <p:nvPicPr>
          <p:cNvPr id="82949" name="Picture 4" descr="接枝聚合物">
            <a:extLst>
              <a:ext uri="{FF2B5EF4-FFF2-40B4-BE49-F238E27FC236}">
                <a16:creationId xmlns:a16="http://schemas.microsoft.com/office/drawing/2014/main" id="{A9D165A5-A902-4886-8786-3402CC9FB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437062"/>
            <a:ext cx="4262214" cy="162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5">
            <a:extLst>
              <a:ext uri="{FF2B5EF4-FFF2-40B4-BE49-F238E27FC236}">
                <a16:creationId xmlns:a16="http://schemas.microsoft.com/office/drawing/2014/main" id="{018B801A-637F-40CC-902D-FE84724DB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4250"/>
          <a:stretch>
            <a:fillRect/>
          </a:stretch>
        </p:blipFill>
        <p:spPr bwMode="auto">
          <a:xfrm>
            <a:off x="6354638" y="3212976"/>
            <a:ext cx="1132011" cy="171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nodePh="1">
                                  <p:stCondLst>
                                    <p:cond delay="0"/>
                                  </p:stCondLst>
                                  <p:endCondLst>
                                    <p:cond evt="begin" delay="0">
                                      <p:tn val="5"/>
                                    </p:cond>
                                  </p:endCondLst>
                                  <p:childTnLst>
                                    <p:set>
                                      <p:cBhvr>
                                        <p:cTn id="6" dur="1" fill="hold">
                                          <p:stCondLst>
                                            <p:cond delay="0"/>
                                          </p:stCondLst>
                                        </p:cTn>
                                        <p:tgtEl>
                                          <p:spTgt spid="150531">
                                            <p:txEl>
                                              <p:charRg st="4294967295" end="4294967295"/>
                                            </p:txEl>
                                          </p:spTgt>
                                        </p:tgtEl>
                                        <p:attrNameLst>
                                          <p:attrName>style.visibility</p:attrName>
                                        </p:attrNameLst>
                                      </p:cBhvr>
                                      <p:to>
                                        <p:strVal val="visible"/>
                                      </p:to>
                                    </p:set>
                                    <p:animEffect transition="in" filter="strips(downLeft)">
                                      <p:cBhvr>
                                        <p:cTn id="7" dur="500"/>
                                        <p:tgtEl>
                                          <p:spTgt spid="150531">
                                            <p:txEl>
                                              <p:charRg st="4294967295" end="4294967295"/>
                                            </p:txEl>
                                          </p:spTgt>
                                        </p:tgtEl>
                                      </p:cBhvr>
                                    </p:animEffect>
                                  </p:childTnLst>
                                </p:cTn>
                              </p:par>
                            </p:childTnLst>
                          </p:cTn>
                        </p:par>
                        <p:par>
                          <p:cTn id="8" fill="hold" nodeType="afterGroup">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150530"/>
                                        </p:tgtEl>
                                        <p:attrNameLst>
                                          <p:attrName>style.visibility</p:attrName>
                                        </p:attrNameLst>
                                      </p:cBhvr>
                                      <p:to>
                                        <p:strVal val="visible"/>
                                      </p:to>
                                    </p:set>
                                    <p:animEffect transition="in" filter="strips(downLeft)">
                                      <p:cBhvr>
                                        <p:cTn id="11" dur="500"/>
                                        <p:tgtEl>
                                          <p:spTgt spid="150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autoUpdateAnimBg="0"/>
      <p:bldP spid="150531"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805F4687-112F-40E0-8D9E-B52A30FAF8BB}"/>
              </a:ext>
            </a:extLst>
          </p:cNvPr>
          <p:cNvSpPr>
            <a:spLocks noGrp="1" noChangeArrowheads="1"/>
          </p:cNvSpPr>
          <p:nvPr>
            <p:ph type="title"/>
          </p:nvPr>
        </p:nvSpPr>
        <p:spPr/>
        <p:txBody>
          <a:bodyPr/>
          <a:lstStyle/>
          <a:p>
            <a:r>
              <a:rPr lang="zh-CN" altLang="en-US">
                <a:latin typeface="宋体" panose="02010600030101010101" pitchFamily="2" charset="-122"/>
              </a:rPr>
              <a:t>不同</a:t>
            </a:r>
            <a:r>
              <a:rPr lang="zh-CN" altLang="en-US">
                <a:latin typeface="黑体" panose="02010609060101010101" pitchFamily="49" charset="-122"/>
                <a:ea typeface="黑体" panose="02010609060101010101" pitchFamily="49" charset="-122"/>
              </a:rPr>
              <a:t>序列结构的特点</a:t>
            </a:r>
          </a:p>
        </p:txBody>
      </p:sp>
      <p:sp>
        <p:nvSpPr>
          <p:cNvPr id="83971" name="Rectangle 3">
            <a:extLst>
              <a:ext uri="{FF2B5EF4-FFF2-40B4-BE49-F238E27FC236}">
                <a16:creationId xmlns:a16="http://schemas.microsoft.com/office/drawing/2014/main" id="{08F845F5-087B-45C3-BB91-B02D0953446D}"/>
              </a:ext>
            </a:extLst>
          </p:cNvPr>
          <p:cNvSpPr>
            <a:spLocks noGrp="1" noChangeArrowheads="1"/>
          </p:cNvSpPr>
          <p:nvPr>
            <p:ph idx="1"/>
          </p:nvPr>
        </p:nvSpPr>
        <p:spPr bwMode="auto">
          <a:xfrm>
            <a:off x="628650" y="1825625"/>
            <a:ext cx="7615758" cy="3115543"/>
          </a:xfrm>
        </p:spPr>
        <p:txBody>
          <a:bodyPr wrap="square" numCol="1" anchor="t" anchorCtr="0" compatLnSpc="1">
            <a:prstTxWarp prst="textNoShape">
              <a:avLst/>
            </a:prstTxWarp>
            <a:normAutofit lnSpcReduction="10000"/>
          </a:bodyPr>
          <a:lstStyle/>
          <a:p>
            <a:r>
              <a:rPr lang="zh-CN" altLang="en-US" sz="2800" b="1" dirty="0">
                <a:solidFill>
                  <a:srgbClr val="800000"/>
                </a:solidFill>
                <a:latin typeface="微软雅黑" panose="020B0503020204020204" pitchFamily="34" charset="-122"/>
              </a:rPr>
              <a:t>无规、交替</a:t>
            </a:r>
            <a:r>
              <a:rPr lang="en-US" altLang="zh-CN" sz="2800" b="1" dirty="0">
                <a:solidFill>
                  <a:srgbClr val="800000"/>
                </a:solidFill>
                <a:latin typeface="微软雅黑" panose="020B0503020204020204" pitchFamily="34" charset="-122"/>
              </a:rPr>
              <a:t>——</a:t>
            </a:r>
          </a:p>
          <a:p>
            <a:pPr>
              <a:buFont typeface="Wingdings" panose="05000000000000000000" pitchFamily="2" charset="2"/>
              <a:buNone/>
            </a:pPr>
            <a:r>
              <a:rPr lang="en-US" altLang="zh-CN" sz="2000" b="1" dirty="0">
                <a:solidFill>
                  <a:srgbClr val="000000"/>
                </a:solidFill>
                <a:latin typeface="微软雅黑" panose="020B0503020204020204" pitchFamily="34" charset="-122"/>
              </a:rPr>
              <a:t>  </a:t>
            </a:r>
            <a:r>
              <a:rPr lang="zh-CN" altLang="en-US" sz="2000" b="1" dirty="0">
                <a:solidFill>
                  <a:srgbClr val="000000"/>
                </a:solidFill>
                <a:latin typeface="微软雅黑" panose="020B0503020204020204" pitchFamily="34" charset="-122"/>
              </a:rPr>
              <a:t>改变了结构单元的相互作用状况，</a:t>
            </a:r>
          </a:p>
          <a:p>
            <a:pPr>
              <a:buFont typeface="Wingdings" panose="05000000000000000000" pitchFamily="2" charset="2"/>
              <a:buNone/>
            </a:pPr>
            <a:r>
              <a:rPr lang="zh-CN" altLang="en-US" sz="2000" b="1" dirty="0">
                <a:solidFill>
                  <a:srgbClr val="000000"/>
                </a:solidFill>
                <a:latin typeface="微软雅黑" panose="020B0503020204020204" pitchFamily="34" charset="-122"/>
              </a:rPr>
              <a:t>  因此其性能与相应的均聚物有很大差别</a:t>
            </a:r>
          </a:p>
          <a:p>
            <a:endParaRPr lang="zh-CN" altLang="en-US" sz="2000" b="1" dirty="0">
              <a:solidFill>
                <a:srgbClr val="000000"/>
              </a:solidFill>
              <a:latin typeface="微软雅黑" panose="020B0503020204020204" pitchFamily="34" charset="-122"/>
            </a:endParaRPr>
          </a:p>
          <a:p>
            <a:r>
              <a:rPr lang="zh-CN" altLang="en-US" sz="2800" b="1" dirty="0">
                <a:solidFill>
                  <a:srgbClr val="800000"/>
                </a:solidFill>
                <a:latin typeface="微软雅黑" panose="020B0503020204020204" pitchFamily="34" charset="-122"/>
              </a:rPr>
              <a:t>嵌段、接枝</a:t>
            </a:r>
            <a:r>
              <a:rPr lang="en-US" altLang="zh-CN" sz="2800" b="1" dirty="0">
                <a:solidFill>
                  <a:srgbClr val="800000"/>
                </a:solidFill>
                <a:latin typeface="微软雅黑" panose="020B0503020204020204" pitchFamily="34" charset="-122"/>
              </a:rPr>
              <a:t>——</a:t>
            </a:r>
          </a:p>
          <a:p>
            <a:pPr>
              <a:buFont typeface="Wingdings" panose="05000000000000000000" pitchFamily="2" charset="2"/>
              <a:buNone/>
            </a:pPr>
            <a:r>
              <a:rPr lang="en-US" altLang="zh-CN" sz="2000" b="1" dirty="0">
                <a:solidFill>
                  <a:srgbClr val="000000"/>
                </a:solidFill>
                <a:latin typeface="微软雅黑" panose="020B0503020204020204" pitchFamily="34" charset="-122"/>
              </a:rPr>
              <a:t>  </a:t>
            </a:r>
            <a:r>
              <a:rPr lang="zh-CN" altLang="en-US" sz="2000" b="1" dirty="0">
                <a:solidFill>
                  <a:srgbClr val="000000"/>
                </a:solidFill>
                <a:latin typeface="微软雅黑" panose="020B0503020204020204" pitchFamily="34" charset="-122"/>
              </a:rPr>
              <a:t>保留了部分原均聚物的结构特点，因而</a:t>
            </a:r>
          </a:p>
          <a:p>
            <a:pPr>
              <a:buFont typeface="Wingdings" panose="05000000000000000000" pitchFamily="2" charset="2"/>
              <a:buNone/>
            </a:pPr>
            <a:r>
              <a:rPr lang="zh-CN" altLang="en-US" sz="2000" b="1" dirty="0">
                <a:solidFill>
                  <a:srgbClr val="000000"/>
                </a:solidFill>
                <a:latin typeface="微软雅黑" panose="020B0503020204020204" pitchFamily="34" charset="-122"/>
              </a:rPr>
              <a:t>  其性能与相应的均聚物有一定联系</a:t>
            </a:r>
          </a:p>
          <a:p>
            <a:pPr>
              <a:buFont typeface="Wingdings" panose="05000000000000000000" pitchFamily="2" charset="2"/>
              <a:buNone/>
            </a:pPr>
            <a:r>
              <a:rPr lang="zh-CN" altLang="en-US" sz="2000" b="1" dirty="0">
                <a:solidFill>
                  <a:srgbClr val="000000"/>
                </a:solidFill>
                <a:latin typeface="微软雅黑" panose="020B0503020204020204" pitchFamily="34" charset="-122"/>
              </a:rPr>
              <a:t>  </a:t>
            </a:r>
          </a:p>
        </p:txBody>
      </p:sp>
      <p:sp>
        <p:nvSpPr>
          <p:cNvPr id="6" name="灯片编号占位符 5">
            <a:extLst>
              <a:ext uri="{FF2B5EF4-FFF2-40B4-BE49-F238E27FC236}">
                <a16:creationId xmlns:a16="http://schemas.microsoft.com/office/drawing/2014/main" id="{5E898AFD-557F-4812-9270-A1EDDA31A2D1}"/>
              </a:ext>
            </a:extLst>
          </p:cNvPr>
          <p:cNvSpPr>
            <a:spLocks noGrp="1"/>
          </p:cNvSpPr>
          <p:nvPr>
            <p:ph type="sldNum" sz="quarter" idx="12"/>
          </p:nvPr>
        </p:nvSpPr>
        <p:spPr/>
        <p:txBody>
          <a:bodyPr/>
          <a:lstStyle/>
          <a:p>
            <a:pPr>
              <a:defRPr/>
            </a:pPr>
            <a:fld id="{F9C65CBE-FA5D-44EB-A294-1EADE15FAE5F}" type="slidenum">
              <a:rPr lang="en-US" altLang="zh-CN"/>
              <a:pPr>
                <a:defRPr/>
              </a:pPr>
              <a:t>74</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F9CCB742-205A-4B9C-86D8-352C18D71197}"/>
              </a:ext>
            </a:extLst>
          </p:cNvPr>
          <p:cNvSpPr>
            <a:spLocks noGrp="1" noChangeArrowheads="1"/>
          </p:cNvSpPr>
          <p:nvPr>
            <p:ph type="title"/>
          </p:nvPr>
        </p:nvSpPr>
        <p:spPr/>
        <p:txBody>
          <a:bodyPr/>
          <a:lstStyle/>
          <a:p>
            <a:r>
              <a:rPr lang="en-US" altLang="zh-CN" b="1">
                <a:solidFill>
                  <a:schemeClr val="hlink"/>
                </a:solidFill>
              </a:rPr>
              <a:t> </a:t>
            </a:r>
            <a:r>
              <a:rPr lang="zh-CN" altLang="en-US" b="1"/>
              <a:t>统计共聚（无规共聚）</a:t>
            </a:r>
          </a:p>
        </p:txBody>
      </p:sp>
      <p:sp>
        <p:nvSpPr>
          <p:cNvPr id="84995" name="Rectangle 3">
            <a:extLst>
              <a:ext uri="{FF2B5EF4-FFF2-40B4-BE49-F238E27FC236}">
                <a16:creationId xmlns:a16="http://schemas.microsoft.com/office/drawing/2014/main" id="{A275C62A-5475-41B4-979A-BAED11E73ED1}"/>
              </a:ext>
            </a:extLst>
          </p:cNvPr>
          <p:cNvSpPr>
            <a:spLocks noGrp="1" noChangeArrowheads="1"/>
          </p:cNvSpPr>
          <p:nvPr>
            <p:ph idx="1"/>
          </p:nvPr>
        </p:nvSpPr>
        <p:spPr bwMode="auto">
          <a:xfrm>
            <a:off x="628650" y="1825625"/>
            <a:ext cx="7886700" cy="2107431"/>
          </a:xfrm>
        </p:spPr>
        <p:txBody>
          <a:bodyPr wrap="square" numCol="1" anchor="t" anchorCtr="0" compatLnSpc="1">
            <a:prstTxWarp prst="textNoShape">
              <a:avLst/>
            </a:prstTxWarp>
          </a:bodyPr>
          <a:lstStyle/>
          <a:p>
            <a:r>
              <a:rPr lang="zh-CN" altLang="en-US" b="1" dirty="0"/>
              <a:t>两种高分子无规则地平行联结</a:t>
            </a:r>
            <a:endParaRPr lang="zh-CN" altLang="en-US" dirty="0"/>
          </a:p>
          <a:p>
            <a:pPr>
              <a:buFont typeface="Wingdings" panose="05000000000000000000" pitchFamily="2" charset="2"/>
              <a:buNone/>
            </a:pPr>
            <a:r>
              <a:rPr lang="zh-CN" altLang="en-US" dirty="0"/>
              <a:t>          </a:t>
            </a:r>
            <a:r>
              <a:rPr lang="en-US" altLang="zh-CN" sz="3200" b="1" dirty="0">
                <a:solidFill>
                  <a:schemeClr val="hlink"/>
                </a:solidFill>
              </a:rPr>
              <a:t>ABAABABBAAABABBAAA</a:t>
            </a:r>
          </a:p>
          <a:p>
            <a:pPr>
              <a:buFont typeface="Wingdings" panose="05000000000000000000" pitchFamily="2" charset="2"/>
              <a:buNone/>
            </a:pPr>
            <a:r>
              <a:rPr lang="en-US" altLang="zh-CN" b="1" dirty="0"/>
              <a:t>        </a:t>
            </a:r>
            <a:r>
              <a:rPr lang="zh-CN" altLang="en-US" b="1" dirty="0"/>
              <a:t>由于两种高分子平行无规则地排列改变了结构单元的相互作用，也改变了分子间的相互作用，因此在溶液性质、结晶性质、力学性质方面和均聚物有明显不同。</a:t>
            </a:r>
          </a:p>
        </p:txBody>
      </p:sp>
      <p:sp>
        <p:nvSpPr>
          <p:cNvPr id="8" name="灯片编号占位符 5">
            <a:extLst>
              <a:ext uri="{FF2B5EF4-FFF2-40B4-BE49-F238E27FC236}">
                <a16:creationId xmlns:a16="http://schemas.microsoft.com/office/drawing/2014/main" id="{FAEB4C9A-D1C5-4E1A-A2E4-7FAB2A6B1B55}"/>
              </a:ext>
            </a:extLst>
          </p:cNvPr>
          <p:cNvSpPr>
            <a:spLocks noGrp="1"/>
          </p:cNvSpPr>
          <p:nvPr>
            <p:ph type="sldNum" sz="quarter" idx="12"/>
          </p:nvPr>
        </p:nvSpPr>
        <p:spPr/>
        <p:txBody>
          <a:bodyPr/>
          <a:lstStyle/>
          <a:p>
            <a:pPr>
              <a:defRPr/>
            </a:pPr>
            <a:fld id="{D5D58F96-729F-4FD8-BA36-AFEB2ED2E79A}" type="slidenum">
              <a:rPr lang="en-US" altLang="zh-CN"/>
              <a:pPr>
                <a:defRPr/>
              </a:pPr>
              <a:t>75</a:t>
            </a:fld>
            <a:endParaRPr lang="en-US" altLang="zh-CN"/>
          </a:p>
        </p:txBody>
      </p:sp>
      <p:sp>
        <p:nvSpPr>
          <p:cNvPr id="84997" name="Rectangle 4">
            <a:extLst>
              <a:ext uri="{FF2B5EF4-FFF2-40B4-BE49-F238E27FC236}">
                <a16:creationId xmlns:a16="http://schemas.microsoft.com/office/drawing/2014/main" id="{E78527E0-D336-478D-B1D4-BDB4DECBC54F}"/>
              </a:ext>
            </a:extLst>
          </p:cNvPr>
          <p:cNvSpPr>
            <a:spLocks noChangeArrowheads="1"/>
          </p:cNvSpPr>
          <p:nvPr/>
        </p:nvSpPr>
        <p:spPr bwMode="blackWhite">
          <a:xfrm>
            <a:off x="971550" y="2205038"/>
            <a:ext cx="7272338" cy="457200"/>
          </a:xfrm>
          <a:prstGeom prst="rect">
            <a:avLst/>
          </a:prstGeom>
          <a:solidFill>
            <a:schemeClr val="bg1"/>
          </a:soli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en-US" altLang="zh-CN" sz="2400">
                <a:solidFill>
                  <a:srgbClr val="FF0000"/>
                </a:solidFill>
                <a:latin typeface="Times New Roman" panose="02020603050405020304" pitchFamily="18" charset="0"/>
                <a:ea typeface="宋体" panose="02010600030101010101" pitchFamily="2" charset="-122"/>
              </a:rPr>
              <a:t>— A—B—A—A—B—A—A —A—B—B—A— B—</a:t>
            </a:r>
            <a:r>
              <a:rPr lang="en-US" altLang="zh-CN" sz="2400">
                <a:latin typeface="Times New Roman" panose="02020603050405020304" pitchFamily="18" charset="0"/>
                <a:ea typeface="宋体" panose="02010600030101010101" pitchFamily="2" charset="-122"/>
              </a:rPr>
              <a:t> </a:t>
            </a:r>
          </a:p>
        </p:txBody>
      </p:sp>
      <p:sp>
        <p:nvSpPr>
          <p:cNvPr id="84998" name="Rectangle 5">
            <a:extLst>
              <a:ext uri="{FF2B5EF4-FFF2-40B4-BE49-F238E27FC236}">
                <a16:creationId xmlns:a16="http://schemas.microsoft.com/office/drawing/2014/main" id="{4548781D-9B77-4A93-9C4D-4F6E1E660967}"/>
              </a:ext>
            </a:extLst>
          </p:cNvPr>
          <p:cNvSpPr>
            <a:spLocks noChangeArrowheads="1"/>
          </p:cNvSpPr>
          <p:nvPr/>
        </p:nvSpPr>
        <p:spPr bwMode="auto">
          <a:xfrm>
            <a:off x="466329" y="4312469"/>
            <a:ext cx="7777559"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2400"/>
              </a:lnSpc>
              <a:spcBef>
                <a:spcPct val="20000"/>
              </a:spcBef>
              <a:buClr>
                <a:schemeClr val="bg2"/>
              </a:buClr>
              <a:buSzPct val="75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例</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PP</a:t>
            </a:r>
            <a:r>
              <a:rPr lang="zh-CN" altLang="en-US" sz="2000" dirty="0">
                <a:latin typeface="微软雅黑" panose="020B0503020204020204" pitchFamily="34" charset="-122"/>
                <a:ea typeface="微软雅黑" panose="020B0503020204020204" pitchFamily="34" charset="-122"/>
              </a:rPr>
              <a:t>是塑料，乙烯与丙烯</a:t>
            </a:r>
            <a:r>
              <a:rPr lang="zh-CN" altLang="en-US" sz="2000" dirty="0">
                <a:solidFill>
                  <a:srgbClr val="FF0000"/>
                </a:solidFill>
                <a:latin typeface="微软雅黑" panose="020B0503020204020204" pitchFamily="34" charset="-122"/>
                <a:ea typeface="微软雅黑" panose="020B0503020204020204" pitchFamily="34" charset="-122"/>
              </a:rPr>
              <a:t>无规</a:t>
            </a:r>
            <a:r>
              <a:rPr lang="zh-CN" altLang="en-US" sz="2000" dirty="0">
                <a:latin typeface="微软雅黑" panose="020B0503020204020204" pitchFamily="34" charset="-122"/>
                <a:ea typeface="微软雅黑" panose="020B0503020204020204" pitchFamily="34" charset="-122"/>
              </a:rPr>
              <a:t>共聚的产物为橡胶。</a:t>
            </a:r>
          </a:p>
          <a:p>
            <a:pPr eaLnBrk="1" hangingPunct="1">
              <a:lnSpc>
                <a:spcPts val="2400"/>
              </a:lnSpc>
              <a:spcBef>
                <a:spcPct val="20000"/>
              </a:spcBef>
              <a:buClr>
                <a:schemeClr val="bg2"/>
              </a:buClr>
              <a:buSzPct val="75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例</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PTFE</a:t>
            </a:r>
            <a:r>
              <a:rPr lang="zh-CN" altLang="en-US" sz="2000" dirty="0">
                <a:latin typeface="微软雅黑" panose="020B0503020204020204" pitchFamily="34" charset="-122"/>
                <a:ea typeface="微软雅黑" panose="020B0503020204020204" pitchFamily="34" charset="-122"/>
              </a:rPr>
              <a:t>（聚四氟乙烯）是塑料，不能熔融加工，但四氟乙烯与六氟丙烯</a:t>
            </a:r>
            <a:r>
              <a:rPr lang="zh-CN" altLang="en-US" sz="2000" dirty="0">
                <a:solidFill>
                  <a:srgbClr val="FF0000"/>
                </a:solidFill>
                <a:latin typeface="微软雅黑" panose="020B0503020204020204" pitchFamily="34" charset="-122"/>
                <a:ea typeface="微软雅黑" panose="020B0503020204020204" pitchFamily="34" charset="-122"/>
              </a:rPr>
              <a:t>无规</a:t>
            </a:r>
            <a:r>
              <a:rPr lang="zh-CN" altLang="en-US" sz="2000" dirty="0">
                <a:latin typeface="微软雅黑" panose="020B0503020204020204" pitchFamily="34" charset="-122"/>
                <a:ea typeface="微软雅黑" panose="020B0503020204020204" pitchFamily="34" charset="-122"/>
              </a:rPr>
              <a:t>共聚物是热塑性的塑料。</a:t>
            </a:r>
          </a:p>
          <a:p>
            <a:pPr eaLnBrk="1" hangingPunct="1">
              <a:lnSpc>
                <a:spcPts val="2400"/>
              </a:lnSpc>
              <a:spcBef>
                <a:spcPct val="20000"/>
              </a:spcBef>
              <a:buClr>
                <a:schemeClr val="bg2"/>
              </a:buClr>
              <a:buSzPct val="75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例</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：甲基丙烯酸甲酯与少量苯乙烯</a:t>
            </a:r>
            <a:r>
              <a:rPr lang="zh-CN" altLang="en-US" sz="2000" dirty="0">
                <a:solidFill>
                  <a:srgbClr val="FF0000"/>
                </a:solidFill>
                <a:latin typeface="微软雅黑" panose="020B0503020204020204" pitchFamily="34" charset="-122"/>
                <a:ea typeface="微软雅黑" panose="020B0503020204020204" pitchFamily="34" charset="-122"/>
              </a:rPr>
              <a:t>无规</a:t>
            </a:r>
            <a:r>
              <a:rPr lang="zh-CN" altLang="en-US" sz="2000" dirty="0">
                <a:latin typeface="微软雅黑" panose="020B0503020204020204" pitchFamily="34" charset="-122"/>
                <a:ea typeface="微软雅黑" panose="020B0503020204020204" pitchFamily="34" charset="-122"/>
              </a:rPr>
              <a:t>共聚，改善树脂流动性</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C461300-C71C-425F-923E-5752BE8E9E59}"/>
              </a:ext>
            </a:extLst>
          </p:cNvPr>
          <p:cNvSpPr>
            <a:spLocks noGrp="1" noChangeArrowheads="1"/>
          </p:cNvSpPr>
          <p:nvPr>
            <p:ph type="title"/>
          </p:nvPr>
        </p:nvSpPr>
        <p:spPr/>
        <p:txBody>
          <a:bodyPr/>
          <a:lstStyle/>
          <a:p>
            <a:r>
              <a:rPr lang="zh-CN" altLang="en-US" b="1"/>
              <a:t>交替共聚</a:t>
            </a:r>
            <a:r>
              <a:rPr lang="zh-CN" altLang="en-US"/>
              <a:t>（</a:t>
            </a:r>
            <a:r>
              <a:rPr lang="en-US" altLang="zh-CN"/>
              <a:t>alternating</a:t>
            </a:r>
            <a:r>
              <a:rPr lang="zh-CN" altLang="en-US"/>
              <a:t>）</a:t>
            </a:r>
          </a:p>
        </p:txBody>
      </p:sp>
      <p:sp>
        <p:nvSpPr>
          <p:cNvPr id="86019" name="Rectangle 3">
            <a:extLst>
              <a:ext uri="{FF2B5EF4-FFF2-40B4-BE49-F238E27FC236}">
                <a16:creationId xmlns:a16="http://schemas.microsoft.com/office/drawing/2014/main" id="{BD636941-4519-433D-A9CB-A27CFE7DCC67}"/>
              </a:ext>
            </a:extLst>
          </p:cNvPr>
          <p:cNvSpPr>
            <a:spLocks noGrp="1" noChangeArrowheads="1"/>
          </p:cNvSpPr>
          <p:nvPr>
            <p:ph idx="1"/>
          </p:nvPr>
        </p:nvSpPr>
        <p:spPr bwMode="auto">
          <a:xfrm>
            <a:off x="457200" y="1600200"/>
            <a:ext cx="8229600" cy="2044700"/>
          </a:xfrm>
        </p:spPr>
        <p:txBody>
          <a:bodyPr wrap="square" numCol="1" anchor="t" anchorCtr="0" compatLnSpc="1">
            <a:prstTxWarp prst="textNoShape">
              <a:avLst/>
            </a:prstTxWarp>
          </a:bodyPr>
          <a:lstStyle/>
          <a:p>
            <a:pPr>
              <a:lnSpc>
                <a:spcPct val="80000"/>
              </a:lnSpc>
              <a:buFont typeface="Wingdings" panose="05000000000000000000" pitchFamily="2" charset="2"/>
              <a:buNone/>
            </a:pPr>
            <a:r>
              <a:rPr lang="en-US" altLang="zh-CN" dirty="0"/>
              <a:t> </a:t>
            </a:r>
            <a:r>
              <a:rPr lang="zh-CN" altLang="en-US" b="1" dirty="0"/>
              <a:t>两种结构单元交替排列。</a:t>
            </a:r>
            <a:r>
              <a:rPr lang="zh-CN" altLang="en-US" dirty="0"/>
              <a:t>                    </a:t>
            </a:r>
          </a:p>
          <a:p>
            <a:pPr>
              <a:lnSpc>
                <a:spcPct val="80000"/>
              </a:lnSpc>
              <a:buFont typeface="Wingdings" panose="05000000000000000000" pitchFamily="2" charset="2"/>
              <a:buNone/>
            </a:pPr>
            <a:endParaRPr lang="zh-CN" altLang="en-US" dirty="0"/>
          </a:p>
          <a:p>
            <a:pPr>
              <a:lnSpc>
                <a:spcPct val="80000"/>
              </a:lnSpc>
              <a:buFont typeface="Wingdings" panose="05000000000000000000" pitchFamily="2" charset="2"/>
              <a:buNone/>
            </a:pPr>
            <a:endParaRPr lang="zh-CN" altLang="en-US" dirty="0"/>
          </a:p>
          <a:p>
            <a:pPr>
              <a:lnSpc>
                <a:spcPct val="80000"/>
              </a:lnSpc>
              <a:buFont typeface="Wingdings" panose="05000000000000000000" pitchFamily="2" charset="2"/>
              <a:buNone/>
            </a:pPr>
            <a:r>
              <a:rPr lang="zh-CN" altLang="en-US" b="1" dirty="0"/>
              <a:t>   共聚物往往可改善高聚物某种使用性能。</a:t>
            </a:r>
          </a:p>
          <a:p>
            <a:pPr>
              <a:lnSpc>
                <a:spcPct val="80000"/>
              </a:lnSpc>
              <a:buFont typeface="Wingdings" panose="05000000000000000000" pitchFamily="2" charset="2"/>
              <a:buNone/>
            </a:pPr>
            <a:r>
              <a:rPr lang="zh-CN" altLang="en-US" b="1" dirty="0"/>
              <a:t>   </a:t>
            </a:r>
          </a:p>
        </p:txBody>
      </p:sp>
      <p:sp>
        <p:nvSpPr>
          <p:cNvPr id="8" name="灯片编号占位符 5">
            <a:extLst>
              <a:ext uri="{FF2B5EF4-FFF2-40B4-BE49-F238E27FC236}">
                <a16:creationId xmlns:a16="http://schemas.microsoft.com/office/drawing/2014/main" id="{5D86A988-429F-4F4D-9575-8F38005D8DF3}"/>
              </a:ext>
            </a:extLst>
          </p:cNvPr>
          <p:cNvSpPr>
            <a:spLocks noGrp="1"/>
          </p:cNvSpPr>
          <p:nvPr>
            <p:ph type="sldNum" sz="quarter" idx="12"/>
          </p:nvPr>
        </p:nvSpPr>
        <p:spPr/>
        <p:txBody>
          <a:bodyPr/>
          <a:lstStyle/>
          <a:p>
            <a:pPr>
              <a:defRPr/>
            </a:pPr>
            <a:fld id="{2C277834-3E65-4781-95CF-3FF38D8CC851}" type="slidenum">
              <a:rPr lang="en-US" altLang="zh-CN"/>
              <a:pPr>
                <a:defRPr/>
              </a:pPr>
              <a:t>76</a:t>
            </a:fld>
            <a:endParaRPr lang="en-US" altLang="zh-CN"/>
          </a:p>
        </p:txBody>
      </p:sp>
      <p:sp>
        <p:nvSpPr>
          <p:cNvPr id="86021" name="Rectangle 4">
            <a:extLst>
              <a:ext uri="{FF2B5EF4-FFF2-40B4-BE49-F238E27FC236}">
                <a16:creationId xmlns:a16="http://schemas.microsoft.com/office/drawing/2014/main" id="{EA27CD8E-C568-4F5F-9BCF-D32A380F4983}"/>
              </a:ext>
            </a:extLst>
          </p:cNvPr>
          <p:cNvSpPr>
            <a:spLocks noChangeArrowheads="1"/>
          </p:cNvSpPr>
          <p:nvPr/>
        </p:nvSpPr>
        <p:spPr bwMode="blackWhite">
          <a:xfrm>
            <a:off x="755650" y="2205038"/>
            <a:ext cx="7675563" cy="457200"/>
          </a:xfrm>
          <a:prstGeom prst="rect">
            <a:avLst/>
          </a:prstGeom>
          <a:solidFill>
            <a:schemeClr val="bg1"/>
          </a:solidFill>
          <a:ln>
            <a:noFill/>
          </a:ln>
          <a:effectLst/>
          <a:extLs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en-US" altLang="zh-CN" sz="2400">
                <a:solidFill>
                  <a:srgbClr val="FF0000"/>
                </a:solidFill>
                <a:latin typeface="Times New Roman" panose="02020603050405020304" pitchFamily="18" charset="0"/>
                <a:ea typeface="宋体" panose="02010600030101010101" pitchFamily="2" charset="-122"/>
              </a:rPr>
              <a:t>— A—B—A—B—A—B—A —B—A—B—A— B—</a:t>
            </a:r>
            <a:r>
              <a:rPr lang="en-US" altLang="zh-CN" sz="2400">
                <a:latin typeface="Times New Roman" panose="02020603050405020304" pitchFamily="18" charset="0"/>
                <a:ea typeface="宋体" panose="02010600030101010101" pitchFamily="2" charset="-122"/>
              </a:rPr>
              <a:t> </a:t>
            </a:r>
          </a:p>
        </p:txBody>
      </p:sp>
      <p:sp>
        <p:nvSpPr>
          <p:cNvPr id="86022" name="Text Box 5">
            <a:extLst>
              <a:ext uri="{FF2B5EF4-FFF2-40B4-BE49-F238E27FC236}">
                <a16:creationId xmlns:a16="http://schemas.microsoft.com/office/drawing/2014/main" id="{9DE92D7F-2D10-4340-BEE2-2185AE035C80}"/>
              </a:ext>
            </a:extLst>
          </p:cNvPr>
          <p:cNvSpPr txBox="1">
            <a:spLocks noChangeArrowheads="1"/>
          </p:cNvSpPr>
          <p:nvPr/>
        </p:nvSpPr>
        <p:spPr bwMode="blackWhite">
          <a:xfrm>
            <a:off x="684213" y="3500438"/>
            <a:ext cx="7920037" cy="2646878"/>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dirty="0">
                <a:latin typeface="微软雅黑" panose="020B0503020204020204" pitchFamily="34" charset="-122"/>
                <a:ea typeface="微软雅黑" panose="020B0503020204020204" pitchFamily="34" charset="-122"/>
              </a:rPr>
              <a:t>例</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：苯乙烯和丙烯腈进行</a:t>
            </a:r>
            <a:r>
              <a:rPr lang="zh-CN" altLang="en-US" sz="2000" dirty="0">
                <a:solidFill>
                  <a:srgbClr val="FF0000"/>
                </a:solidFill>
                <a:latin typeface="微软雅黑" panose="020B0503020204020204" pitchFamily="34" charset="-122"/>
                <a:ea typeface="微软雅黑" panose="020B0503020204020204" pitchFamily="34" charset="-122"/>
              </a:rPr>
              <a:t>交替</a:t>
            </a:r>
            <a:r>
              <a:rPr lang="zh-CN" altLang="en-US" sz="2000" dirty="0">
                <a:latin typeface="微软雅黑" panose="020B0503020204020204" pitchFamily="34" charset="-122"/>
                <a:ea typeface="微软雅黑" panose="020B0503020204020204" pitchFamily="34" charset="-122"/>
              </a:rPr>
              <a:t>共聚，使共聚物的冲击，耐热，耐化学腐蚀都有提高，可作耐油的机械零件。</a:t>
            </a:r>
          </a:p>
          <a:p>
            <a:pPr eaLnBrk="1" hangingPunct="1">
              <a:spcBef>
                <a:spcPct val="50000"/>
              </a:spcBef>
            </a:pPr>
            <a:r>
              <a:rPr lang="zh-CN" altLang="en-US" sz="2000" dirty="0">
                <a:latin typeface="微软雅黑" panose="020B0503020204020204" pitchFamily="34" charset="-122"/>
                <a:ea typeface="微软雅黑" panose="020B0503020204020204" pitchFamily="34" charset="-122"/>
              </a:rPr>
              <a:t>例</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：丁二烯和丙烯进行</a:t>
            </a:r>
            <a:r>
              <a:rPr lang="zh-CN" altLang="en-US" sz="2000" dirty="0">
                <a:solidFill>
                  <a:srgbClr val="FF0000"/>
                </a:solidFill>
                <a:latin typeface="微软雅黑" panose="020B0503020204020204" pitchFamily="34" charset="-122"/>
                <a:ea typeface="微软雅黑" panose="020B0503020204020204" pitchFamily="34" charset="-122"/>
              </a:rPr>
              <a:t>交替</a:t>
            </a:r>
            <a:r>
              <a:rPr lang="zh-CN" altLang="en-US" sz="2000" dirty="0">
                <a:latin typeface="微软雅黑" panose="020B0503020204020204" pitchFamily="34" charset="-122"/>
                <a:ea typeface="微软雅黑" panose="020B0503020204020204" pitchFamily="34" charset="-122"/>
              </a:rPr>
              <a:t>共聚，可以得到丁丙胶。</a:t>
            </a:r>
          </a:p>
          <a:p>
            <a:pPr eaLnBrk="1" hangingPunct="1">
              <a:spcBef>
                <a:spcPct val="50000"/>
              </a:spcBef>
            </a:pPr>
            <a:r>
              <a:rPr lang="zh-CN" altLang="en-US" sz="2000" dirty="0">
                <a:latin typeface="微软雅黑" panose="020B0503020204020204" pitchFamily="34" charset="-122"/>
                <a:ea typeface="微软雅黑" panose="020B0503020204020204" pitchFamily="34" charset="-122"/>
              </a:rPr>
              <a:t>例</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：苯乙烯与马来酸酐</a:t>
            </a:r>
            <a:r>
              <a:rPr lang="zh-CN" altLang="en-US" sz="2000" dirty="0">
                <a:solidFill>
                  <a:srgbClr val="FF0000"/>
                </a:solidFill>
                <a:latin typeface="微软雅黑" panose="020B0503020204020204" pitchFamily="34" charset="-122"/>
                <a:ea typeface="微软雅黑" panose="020B0503020204020204" pitchFamily="34" charset="-122"/>
              </a:rPr>
              <a:t>交替</a:t>
            </a:r>
            <a:r>
              <a:rPr lang="zh-CN" altLang="en-US" sz="2000" dirty="0">
                <a:latin typeface="微软雅黑" panose="020B0503020204020204" pitchFamily="34" charset="-122"/>
                <a:ea typeface="微软雅黑" panose="020B0503020204020204" pitchFamily="34" charset="-122"/>
              </a:rPr>
              <a:t>共聚，可作共混物的增容剂</a:t>
            </a:r>
          </a:p>
          <a:p>
            <a:pPr eaLnBrk="1" hangingPunct="1">
              <a:spcBef>
                <a:spcPct val="50000"/>
              </a:spcBef>
            </a:pPr>
            <a:endParaRPr lang="zh-CN" altLang="en-US" sz="2400" dirty="0">
              <a:latin typeface="微软雅黑" panose="020B0503020204020204" pitchFamily="34" charset="-122"/>
              <a:ea typeface="微软雅黑" panose="020B0503020204020204" pitchFamily="34" charset="-122"/>
            </a:endParaRPr>
          </a:p>
          <a:p>
            <a:pPr eaLnBrk="1" hangingPunct="1">
              <a:spcBef>
                <a:spcPct val="50000"/>
              </a:spcBef>
            </a:pP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1A97403A-891E-4328-B233-E46A07663723}"/>
              </a:ext>
            </a:extLst>
          </p:cNvPr>
          <p:cNvSpPr>
            <a:spLocks noGrp="1" noChangeArrowheads="1"/>
          </p:cNvSpPr>
          <p:nvPr>
            <p:ph type="title"/>
          </p:nvPr>
        </p:nvSpPr>
        <p:spPr/>
        <p:txBody>
          <a:bodyPr/>
          <a:lstStyle/>
          <a:p>
            <a:r>
              <a:rPr lang="zh-CN" altLang="en-US" b="1"/>
              <a:t>接枝共聚</a:t>
            </a:r>
            <a:r>
              <a:rPr lang="zh-CN" altLang="en-US"/>
              <a:t>（</a:t>
            </a:r>
            <a:r>
              <a:rPr lang="en-US" altLang="zh-CN"/>
              <a:t>graft</a:t>
            </a:r>
            <a:r>
              <a:rPr lang="zh-CN" altLang="en-US"/>
              <a:t>）</a:t>
            </a:r>
          </a:p>
        </p:txBody>
      </p:sp>
      <p:sp>
        <p:nvSpPr>
          <p:cNvPr id="8" name="灯片编号占位符 5">
            <a:extLst>
              <a:ext uri="{FF2B5EF4-FFF2-40B4-BE49-F238E27FC236}">
                <a16:creationId xmlns:a16="http://schemas.microsoft.com/office/drawing/2014/main" id="{20217D31-FD52-4B1A-BF04-BA4D2105EFE3}"/>
              </a:ext>
            </a:extLst>
          </p:cNvPr>
          <p:cNvSpPr>
            <a:spLocks noGrp="1"/>
          </p:cNvSpPr>
          <p:nvPr>
            <p:ph type="sldNum" sz="quarter" idx="12"/>
          </p:nvPr>
        </p:nvSpPr>
        <p:spPr/>
        <p:txBody>
          <a:bodyPr/>
          <a:lstStyle/>
          <a:p>
            <a:pPr>
              <a:defRPr/>
            </a:pPr>
            <a:fld id="{7015AFB7-94E9-4FC0-B2CF-03F848FFEF40}" type="slidenum">
              <a:rPr lang="en-US" altLang="zh-CN"/>
              <a:pPr>
                <a:defRPr/>
              </a:pPr>
              <a:t>77</a:t>
            </a:fld>
            <a:endParaRPr lang="en-US" altLang="zh-CN"/>
          </a:p>
        </p:txBody>
      </p:sp>
      <p:sp>
        <p:nvSpPr>
          <p:cNvPr id="87044" name="Rectangle 3">
            <a:extLst>
              <a:ext uri="{FF2B5EF4-FFF2-40B4-BE49-F238E27FC236}">
                <a16:creationId xmlns:a16="http://schemas.microsoft.com/office/drawing/2014/main" id="{194950DB-14D4-4590-ADF4-3DAA81604D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87045" name="Object 4">
            <a:extLst>
              <a:ext uri="{FF2B5EF4-FFF2-40B4-BE49-F238E27FC236}">
                <a16:creationId xmlns:a16="http://schemas.microsoft.com/office/drawing/2014/main" id="{6524AAD1-0716-4CD6-9042-3960B38E4B69}"/>
              </a:ext>
            </a:extLst>
          </p:cNvPr>
          <p:cNvGraphicFramePr>
            <a:graphicFrameLocks noChangeAspect="1"/>
          </p:cNvGraphicFramePr>
          <p:nvPr/>
        </p:nvGraphicFramePr>
        <p:xfrm>
          <a:off x="1476375" y="1628775"/>
          <a:ext cx="5975350" cy="1871663"/>
        </p:xfrm>
        <a:graphic>
          <a:graphicData uri="http://schemas.openxmlformats.org/presentationml/2006/ole">
            <mc:AlternateContent xmlns:mc="http://schemas.openxmlformats.org/markup-compatibility/2006">
              <mc:Choice xmlns:v="urn:schemas-microsoft-com:vml" Requires="v">
                <p:oleObj spid="_x0000_s87172" name="Document" r:id="rId3" imgW="2124075" imgH="1323975" progId="ChemWindow.Document">
                  <p:embed/>
                </p:oleObj>
              </mc:Choice>
              <mc:Fallback>
                <p:oleObj name="Document" r:id="rId3" imgW="2124075" imgH="1323975"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628775"/>
                        <a:ext cx="5975350" cy="18716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6" name="Text Box 5">
            <a:extLst>
              <a:ext uri="{FF2B5EF4-FFF2-40B4-BE49-F238E27FC236}">
                <a16:creationId xmlns:a16="http://schemas.microsoft.com/office/drawing/2014/main" id="{04849B03-CC55-41B1-BDF4-489E1BAB2D02}"/>
              </a:ext>
            </a:extLst>
          </p:cNvPr>
          <p:cNvSpPr txBox="1">
            <a:spLocks noChangeArrowheads="1"/>
          </p:cNvSpPr>
          <p:nvPr/>
        </p:nvSpPr>
        <p:spPr bwMode="blackWhite">
          <a:xfrm>
            <a:off x="395289" y="3716338"/>
            <a:ext cx="8209160" cy="2488438"/>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3000"/>
              </a:lnSpc>
              <a:spcBef>
                <a:spcPct val="20000"/>
              </a:spcBef>
              <a:buClr>
                <a:schemeClr val="bg2"/>
              </a:buClr>
              <a:buSzPct val="75000"/>
              <a:buFont typeface="Wingdings" panose="05000000000000000000" pitchFamily="2" charset="2"/>
              <a:buChar char="p"/>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ABS</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树脂（</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acrylonitrile-butadiene-styrene</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ts val="3000"/>
              </a:lnSpc>
              <a:spcBef>
                <a:spcPct val="20000"/>
              </a:spcBef>
              <a:buClr>
                <a:schemeClr val="bg2"/>
              </a:buClr>
              <a:buSzPct val="75000"/>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丙烯腈、丁二烯和苯乙烯的三元共聚物，共聚方式上是无规与接枝共聚相结合。</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ts val="3000"/>
              </a:lnSpc>
              <a:spcBef>
                <a:spcPct val="20000"/>
              </a:spcBef>
              <a:buClr>
                <a:schemeClr val="bg2"/>
              </a:buClr>
              <a:buSzPct val="75000"/>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可以丁苯橡胶为主链，将苯乙烯和丙烯腈接在支链上；也可以以丁腈橡胶为主链，将苯乙烯接在支链上；也可以以苯乙烯</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丙烯腈的共聚物为主链，将丁二烯和丙烯腈接在支链上。</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EDD1463-5B17-4659-AA71-B79A358ADF2C}"/>
              </a:ext>
            </a:extLst>
          </p:cNvPr>
          <p:cNvSpPr>
            <a:spLocks noGrp="1" noChangeArrowheads="1"/>
          </p:cNvSpPr>
          <p:nvPr>
            <p:ph type="title"/>
          </p:nvPr>
        </p:nvSpPr>
        <p:spPr>
          <a:xfrm>
            <a:off x="827088" y="188913"/>
            <a:ext cx="7705725" cy="1316037"/>
          </a:xfrm>
        </p:spPr>
        <p:txBody>
          <a:bodyPr/>
          <a:lstStyle/>
          <a:p>
            <a:r>
              <a:rPr lang="en-US" altLang="zh-CN" sz="3700" b="1"/>
              <a:t>ABS: Acrylonitrile-Butadiene-Styrene</a:t>
            </a:r>
          </a:p>
        </p:txBody>
      </p:sp>
      <p:sp>
        <p:nvSpPr>
          <p:cNvPr id="12" name="灯片编号占位符 5">
            <a:extLst>
              <a:ext uri="{FF2B5EF4-FFF2-40B4-BE49-F238E27FC236}">
                <a16:creationId xmlns:a16="http://schemas.microsoft.com/office/drawing/2014/main" id="{BDC3B08B-ADA8-44DD-B182-C8CACB5BB67E}"/>
              </a:ext>
            </a:extLst>
          </p:cNvPr>
          <p:cNvSpPr>
            <a:spLocks noGrp="1"/>
          </p:cNvSpPr>
          <p:nvPr>
            <p:ph type="sldNum" sz="quarter" idx="12"/>
          </p:nvPr>
        </p:nvSpPr>
        <p:spPr/>
        <p:txBody>
          <a:bodyPr/>
          <a:lstStyle/>
          <a:p>
            <a:pPr>
              <a:defRPr/>
            </a:pPr>
            <a:fld id="{424B2A8D-3B50-4581-8964-5596BDB0A63D}" type="slidenum">
              <a:rPr lang="en-US" altLang="zh-CN"/>
              <a:pPr>
                <a:defRPr/>
              </a:pPr>
              <a:t>78</a:t>
            </a:fld>
            <a:endParaRPr lang="en-US" altLang="zh-CN"/>
          </a:p>
        </p:txBody>
      </p:sp>
      <p:sp>
        <p:nvSpPr>
          <p:cNvPr id="173059" name="Text Box 3">
            <a:extLst>
              <a:ext uri="{FF2B5EF4-FFF2-40B4-BE49-F238E27FC236}">
                <a16:creationId xmlns:a16="http://schemas.microsoft.com/office/drawing/2014/main" id="{0B594D94-02B9-405A-99C6-17473578F86A}"/>
              </a:ext>
            </a:extLst>
          </p:cNvPr>
          <p:cNvSpPr txBox="1">
            <a:spLocks noChangeArrowheads="1"/>
          </p:cNvSpPr>
          <p:nvPr/>
        </p:nvSpPr>
        <p:spPr bwMode="blackWhite">
          <a:xfrm>
            <a:off x="502444" y="3789363"/>
            <a:ext cx="2376488" cy="249299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耐化学腐蚀</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高拉伸强度和硬度</a:t>
            </a:r>
          </a:p>
          <a:p>
            <a:pPr eaLnBrk="1" hangingPunct="1">
              <a:spcBef>
                <a:spcPct val="50000"/>
              </a:spcBef>
            </a:pP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Chemical resistance, high tensile strength and hardness</a:t>
            </a:r>
          </a:p>
        </p:txBody>
      </p:sp>
      <p:sp>
        <p:nvSpPr>
          <p:cNvPr id="173060" name="Text Box 4">
            <a:extLst>
              <a:ext uri="{FF2B5EF4-FFF2-40B4-BE49-F238E27FC236}">
                <a16:creationId xmlns:a16="http://schemas.microsoft.com/office/drawing/2014/main" id="{ED178B4C-F774-4A49-9B3A-A9E1B6BC091E}"/>
              </a:ext>
            </a:extLst>
          </p:cNvPr>
          <p:cNvSpPr txBox="1">
            <a:spLocks noChangeArrowheads="1"/>
          </p:cNvSpPr>
          <p:nvPr/>
        </p:nvSpPr>
        <p:spPr bwMode="blackWhite">
          <a:xfrm>
            <a:off x="3275013" y="3776663"/>
            <a:ext cx="2592387" cy="2123658"/>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弹性和高抗冲击性能</a:t>
            </a:r>
          </a:p>
          <a:p>
            <a:pPr eaLnBrk="1" hangingPunct="1">
              <a:spcBef>
                <a:spcPct val="50000"/>
              </a:spcBef>
            </a:pP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Rubberlike elasticity. High impact resistance</a:t>
            </a:r>
          </a:p>
        </p:txBody>
      </p:sp>
      <p:sp>
        <p:nvSpPr>
          <p:cNvPr id="173061" name="Text Box 5">
            <a:extLst>
              <a:ext uri="{FF2B5EF4-FFF2-40B4-BE49-F238E27FC236}">
                <a16:creationId xmlns:a16="http://schemas.microsoft.com/office/drawing/2014/main" id="{8CD52369-9E5D-44B6-84B8-DC52CD9205BF}"/>
              </a:ext>
            </a:extLst>
          </p:cNvPr>
          <p:cNvSpPr txBox="1">
            <a:spLocks noChangeArrowheads="1"/>
          </p:cNvSpPr>
          <p:nvPr/>
        </p:nvSpPr>
        <p:spPr bwMode="blackWhite">
          <a:xfrm>
            <a:off x="6659563" y="3789363"/>
            <a:ext cx="1871662" cy="2123658"/>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流动性好，良好的成型性能</a:t>
            </a:r>
          </a:p>
          <a:p>
            <a:pPr eaLnBrk="1" hangingPunct="1">
              <a:spcBef>
                <a:spcPct val="50000"/>
              </a:spcBef>
            </a:pP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Good formability</a:t>
            </a:r>
          </a:p>
        </p:txBody>
      </p:sp>
      <p:grpSp>
        <p:nvGrpSpPr>
          <p:cNvPr id="88071" name="Group 6">
            <a:extLst>
              <a:ext uri="{FF2B5EF4-FFF2-40B4-BE49-F238E27FC236}">
                <a16:creationId xmlns:a16="http://schemas.microsoft.com/office/drawing/2014/main" id="{61D362BB-31DE-4930-8ED7-9B25162117BF}"/>
              </a:ext>
            </a:extLst>
          </p:cNvPr>
          <p:cNvGrpSpPr>
            <a:grpSpLocks/>
          </p:cNvGrpSpPr>
          <p:nvPr/>
        </p:nvGrpSpPr>
        <p:grpSpPr bwMode="auto">
          <a:xfrm>
            <a:off x="395288" y="1844675"/>
            <a:ext cx="8497887" cy="1584325"/>
            <a:chOff x="249" y="1616"/>
            <a:chExt cx="5353" cy="998"/>
          </a:xfrm>
        </p:grpSpPr>
        <p:sp>
          <p:nvSpPr>
            <p:cNvPr id="88073" name="Rectangle 7">
              <a:extLst>
                <a:ext uri="{FF2B5EF4-FFF2-40B4-BE49-F238E27FC236}">
                  <a16:creationId xmlns:a16="http://schemas.microsoft.com/office/drawing/2014/main" id="{42A60F97-D2B9-422C-8BA9-B439CFB9C44F}"/>
                </a:ext>
              </a:extLst>
            </p:cNvPr>
            <p:cNvSpPr>
              <a:spLocks noChangeArrowheads="1"/>
            </p:cNvSpPr>
            <p:nvPr/>
          </p:nvSpPr>
          <p:spPr bwMode="auto">
            <a:xfrm>
              <a:off x="249" y="1616"/>
              <a:ext cx="5353" cy="99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88074" name="Object 8">
              <a:extLst>
                <a:ext uri="{FF2B5EF4-FFF2-40B4-BE49-F238E27FC236}">
                  <a16:creationId xmlns:a16="http://schemas.microsoft.com/office/drawing/2014/main" id="{6AD7FD59-0781-4463-AEA0-C6CA838422D4}"/>
                </a:ext>
              </a:extLst>
            </p:cNvPr>
            <p:cNvGraphicFramePr>
              <a:graphicFrameLocks noChangeAspect="1"/>
            </p:cNvGraphicFramePr>
            <p:nvPr/>
          </p:nvGraphicFramePr>
          <p:xfrm>
            <a:off x="385" y="1706"/>
            <a:ext cx="4944" cy="830"/>
          </p:xfrm>
          <a:graphic>
            <a:graphicData uri="http://schemas.openxmlformats.org/presentationml/2006/ole">
              <mc:AlternateContent xmlns:mc="http://schemas.openxmlformats.org/markup-compatibility/2006">
                <mc:Choice xmlns:v="urn:schemas-microsoft-com:vml" Requires="v">
                  <p:oleObj spid="_x0000_s88201" name="CS ChemDraw Drawing" r:id="rId4" imgW="5521960" imgH="929640" progId="ChemDraw.Document.6.0">
                    <p:embed/>
                  </p:oleObj>
                </mc:Choice>
                <mc:Fallback>
                  <p:oleObj name="CS ChemDraw Drawing" r:id="rId4" imgW="5521960" imgH="929640" progId="ChemDraw.Document.6.0">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 y="1706"/>
                          <a:ext cx="4944" cy="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8072" name="Line 9">
            <a:extLst>
              <a:ext uri="{FF2B5EF4-FFF2-40B4-BE49-F238E27FC236}">
                <a16:creationId xmlns:a16="http://schemas.microsoft.com/office/drawing/2014/main" id="{B698D76D-4110-43FC-8C09-D16B0257A19B}"/>
              </a:ext>
            </a:extLst>
          </p:cNvPr>
          <p:cNvSpPr>
            <a:spLocks noChangeShapeType="1"/>
          </p:cNvSpPr>
          <p:nvPr/>
        </p:nvSpPr>
        <p:spPr bwMode="blackWhite">
          <a:xfrm>
            <a:off x="1476375" y="3068638"/>
            <a:ext cx="0" cy="6477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cap="rnd">
                <a:solidFill>
                  <a:schemeClr val="bg1"/>
                </a:solidFill>
                <a:prstDash val="sysDot"/>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2A18B7DB-B370-47DC-AB04-9A17CB6565A0}"/>
              </a:ext>
            </a:extLst>
          </p:cNvPr>
          <p:cNvSpPr>
            <a:spLocks noGrp="1" noChangeArrowheads="1"/>
          </p:cNvSpPr>
          <p:nvPr>
            <p:ph type="title"/>
          </p:nvPr>
        </p:nvSpPr>
        <p:spPr/>
        <p:txBody>
          <a:bodyPr/>
          <a:lstStyle/>
          <a:p>
            <a:r>
              <a:rPr lang="zh-CN" altLang="en-US" b="1"/>
              <a:t>嵌段共聚</a:t>
            </a:r>
            <a:r>
              <a:rPr lang="zh-CN" altLang="en-US"/>
              <a:t>（</a:t>
            </a:r>
            <a:r>
              <a:rPr lang="en-US" altLang="zh-CN"/>
              <a:t>block</a:t>
            </a:r>
            <a:r>
              <a:rPr lang="zh-CN" altLang="en-US"/>
              <a:t>）</a:t>
            </a:r>
          </a:p>
        </p:txBody>
      </p:sp>
      <p:sp>
        <p:nvSpPr>
          <p:cNvPr id="90115" name="Rectangle 3">
            <a:extLst>
              <a:ext uri="{FF2B5EF4-FFF2-40B4-BE49-F238E27FC236}">
                <a16:creationId xmlns:a16="http://schemas.microsoft.com/office/drawing/2014/main" id="{A952DBAC-815E-4F6B-9C00-0A227C5B5F9C}"/>
              </a:ext>
            </a:extLst>
          </p:cNvPr>
          <p:cNvSpPr>
            <a:spLocks noGrp="1" noChangeArrowheads="1"/>
          </p:cNvSpPr>
          <p:nvPr>
            <p:ph idx="1"/>
          </p:nvPr>
        </p:nvSpPr>
        <p:spPr bwMode="auto">
          <a:xfrm>
            <a:off x="457200" y="1600200"/>
            <a:ext cx="8686800" cy="4530725"/>
          </a:xfrm>
        </p:spPr>
        <p:txBody>
          <a:bodyPr wrap="square" numCol="1" anchor="t" anchorCtr="0" compatLnSpc="1">
            <a:prstTxWarp prst="textNoShape">
              <a:avLst/>
            </a:prstTxWarp>
          </a:bodyPr>
          <a:lstStyle/>
          <a:p>
            <a:pPr>
              <a:buFont typeface="Wingdings" panose="05000000000000000000" pitchFamily="2" charset="2"/>
              <a:buNone/>
            </a:pPr>
            <a:endParaRPr lang="en-US" altLang="zh-CN" b="1"/>
          </a:p>
          <a:p>
            <a:pPr>
              <a:buFont typeface="Wingdings" panose="05000000000000000000" pitchFamily="2" charset="2"/>
              <a:buNone/>
            </a:pPr>
            <a:r>
              <a:rPr lang="en-US" altLang="zh-CN" b="1"/>
              <a:t>   </a:t>
            </a:r>
          </a:p>
          <a:p>
            <a:pPr>
              <a:buFont typeface="Wingdings" panose="05000000000000000000" pitchFamily="2" charset="2"/>
              <a:buNone/>
            </a:pPr>
            <a:r>
              <a:rPr lang="en-US" altLang="zh-CN" b="1">
                <a:solidFill>
                  <a:srgbClr val="FF3300"/>
                </a:solidFill>
                <a:latin typeface="楷体_GB2312" pitchFamily="49" charset="-122"/>
                <a:ea typeface="楷体_GB2312" pitchFamily="49" charset="-122"/>
              </a:rPr>
              <a:t>  SBS</a:t>
            </a:r>
            <a:r>
              <a:rPr lang="zh-CN" altLang="en-US" b="1">
                <a:solidFill>
                  <a:srgbClr val="FF3300"/>
                </a:solidFill>
                <a:latin typeface="楷体_GB2312" pitchFamily="49" charset="-122"/>
                <a:ea typeface="楷体_GB2312" pitchFamily="49" charset="-122"/>
              </a:rPr>
              <a:t>树脂</a:t>
            </a:r>
            <a:r>
              <a:rPr lang="zh-CN" altLang="en-US" b="1">
                <a:latin typeface="楷体_GB2312" pitchFamily="49" charset="-122"/>
                <a:ea typeface="楷体_GB2312" pitchFamily="49" charset="-122"/>
              </a:rPr>
              <a:t>是用阴离子聚合法制得的苯乙烯和丁二烯的三</a:t>
            </a:r>
            <a:r>
              <a:rPr lang="zh-CN" altLang="en-US" b="1">
                <a:solidFill>
                  <a:srgbClr val="FF0000"/>
                </a:solidFill>
                <a:latin typeface="楷体_GB2312" pitchFamily="49" charset="-122"/>
                <a:ea typeface="楷体_GB2312" pitchFamily="49" charset="-122"/>
              </a:rPr>
              <a:t>嵌段</a:t>
            </a:r>
            <a:r>
              <a:rPr lang="zh-CN" altLang="en-US" b="1">
                <a:latin typeface="楷体_GB2312" pitchFamily="49" charset="-122"/>
                <a:ea typeface="楷体_GB2312" pitchFamily="49" charset="-122"/>
              </a:rPr>
              <a:t>共聚物。其分子链的中段是聚丁二烯，两端是聚苯乙烯，</a:t>
            </a:r>
            <a:r>
              <a:rPr lang="en-US" altLang="zh-CN" b="1">
                <a:latin typeface="楷体_GB2312" pitchFamily="49" charset="-122"/>
                <a:ea typeface="楷体_GB2312" pitchFamily="49" charset="-122"/>
              </a:rPr>
              <a:t>SBS</a:t>
            </a:r>
            <a:r>
              <a:rPr lang="zh-CN" altLang="en-US" b="1">
                <a:latin typeface="楷体_GB2312" pitchFamily="49" charset="-122"/>
                <a:ea typeface="楷体_GB2312" pitchFamily="49" charset="-122"/>
              </a:rPr>
              <a:t>具有两相结构，橡胶相</a:t>
            </a:r>
            <a:r>
              <a:rPr lang="en-US" altLang="zh-CN" b="1">
                <a:latin typeface="楷体_GB2312" pitchFamily="49" charset="-122"/>
                <a:ea typeface="楷体_GB2312" pitchFamily="49" charset="-122"/>
              </a:rPr>
              <a:t>PB</a:t>
            </a:r>
            <a:r>
              <a:rPr lang="zh-CN" altLang="en-US" b="1">
                <a:latin typeface="楷体_GB2312" pitchFamily="49" charset="-122"/>
                <a:ea typeface="楷体_GB2312" pitchFamily="49" charset="-122"/>
              </a:rPr>
              <a:t>连续相，</a:t>
            </a:r>
            <a:r>
              <a:rPr lang="en-US" altLang="zh-CN" b="1">
                <a:latin typeface="楷体_GB2312" pitchFamily="49" charset="-122"/>
                <a:ea typeface="楷体_GB2312" pitchFamily="49" charset="-122"/>
              </a:rPr>
              <a:t>PS</a:t>
            </a:r>
            <a:r>
              <a:rPr lang="zh-CN" altLang="en-US" b="1">
                <a:latin typeface="楷体_GB2312" pitchFamily="49" charset="-122"/>
                <a:ea typeface="楷体_GB2312" pitchFamily="49" charset="-122"/>
              </a:rPr>
              <a:t>形成微区分散在橡胶相中，起物理交联作用。在</a:t>
            </a:r>
            <a:r>
              <a:rPr lang="en-US" altLang="zh-CN">
                <a:latin typeface="楷体_GB2312" pitchFamily="49" charset="-122"/>
                <a:ea typeface="楷体_GB2312" pitchFamily="49" charset="-122"/>
              </a:rPr>
              <a:t>120℃</a:t>
            </a:r>
            <a:r>
              <a:rPr lang="zh-CN" altLang="en-US" b="1">
                <a:latin typeface="楷体_GB2312" pitchFamily="49" charset="-122"/>
                <a:ea typeface="楷体_GB2312" pitchFamily="49" charset="-122"/>
              </a:rPr>
              <a:t>可熔融，可用注塑成形，冷到室温时，由于</a:t>
            </a:r>
            <a:r>
              <a:rPr lang="en-US" altLang="zh-CN">
                <a:latin typeface="楷体_GB2312" pitchFamily="49" charset="-122"/>
                <a:ea typeface="楷体_GB2312" pitchFamily="49" charset="-122"/>
              </a:rPr>
              <a:t>PS</a:t>
            </a:r>
            <a:r>
              <a:rPr lang="zh-CN" altLang="en-US" b="1">
                <a:latin typeface="楷体_GB2312" pitchFamily="49" charset="-122"/>
                <a:ea typeface="楷体_GB2312" pitchFamily="49" charset="-122"/>
              </a:rPr>
              <a:t>的玻璃化转变温度高于室温，分子两端的</a:t>
            </a:r>
            <a:r>
              <a:rPr lang="en-US" altLang="zh-CN">
                <a:latin typeface="楷体_GB2312" pitchFamily="49" charset="-122"/>
                <a:ea typeface="楷体_GB2312" pitchFamily="49" charset="-122"/>
              </a:rPr>
              <a:t>PS</a:t>
            </a:r>
            <a:r>
              <a:rPr lang="zh-CN" altLang="en-US" b="1">
                <a:latin typeface="楷体_GB2312" pitchFamily="49" charset="-122"/>
                <a:ea typeface="楷体_GB2312" pitchFamily="49" charset="-122"/>
              </a:rPr>
              <a:t>变硬，而分子链中间部分</a:t>
            </a:r>
            <a:r>
              <a:rPr lang="en-US" altLang="zh-CN">
                <a:latin typeface="楷体_GB2312" pitchFamily="49" charset="-122"/>
                <a:ea typeface="楷体_GB2312" pitchFamily="49" charset="-122"/>
              </a:rPr>
              <a:t>PB</a:t>
            </a:r>
            <a:r>
              <a:rPr lang="zh-CN" altLang="en-US" b="1">
                <a:latin typeface="楷体_GB2312" pitchFamily="49" charset="-122"/>
                <a:ea typeface="楷体_GB2312" pitchFamily="49" charset="-122"/>
              </a:rPr>
              <a:t>的玻璃化转变温度低于室温，仍具有弹性，显示高交联橡胶的特性。</a:t>
            </a:r>
          </a:p>
          <a:p>
            <a:pPr>
              <a:buFont typeface="Wingdings" panose="05000000000000000000" pitchFamily="2" charset="2"/>
              <a:buNone/>
            </a:pPr>
            <a:endParaRPr lang="zh-CN" altLang="en-US" b="1"/>
          </a:p>
          <a:p>
            <a:pPr>
              <a:buFont typeface="Wingdings" panose="05000000000000000000" pitchFamily="2" charset="2"/>
              <a:buNone/>
            </a:pPr>
            <a:endParaRPr lang="en-US" altLang="zh-CN" b="1"/>
          </a:p>
        </p:txBody>
      </p:sp>
      <p:sp>
        <p:nvSpPr>
          <p:cNvPr id="9" name="灯片编号占位符 5">
            <a:extLst>
              <a:ext uri="{FF2B5EF4-FFF2-40B4-BE49-F238E27FC236}">
                <a16:creationId xmlns:a16="http://schemas.microsoft.com/office/drawing/2014/main" id="{C8905237-5C72-4CBA-BAFD-2073C33B42FF}"/>
              </a:ext>
            </a:extLst>
          </p:cNvPr>
          <p:cNvSpPr>
            <a:spLocks noGrp="1"/>
          </p:cNvSpPr>
          <p:nvPr>
            <p:ph type="sldNum" sz="quarter" idx="12"/>
          </p:nvPr>
        </p:nvSpPr>
        <p:spPr/>
        <p:txBody>
          <a:bodyPr/>
          <a:lstStyle/>
          <a:p>
            <a:pPr>
              <a:defRPr/>
            </a:pPr>
            <a:fld id="{0587AE81-53CE-4AEE-8F49-AB2670F26821}" type="slidenum">
              <a:rPr lang="en-US" altLang="zh-CN"/>
              <a:pPr>
                <a:defRPr/>
              </a:pPr>
              <a:t>79</a:t>
            </a:fld>
            <a:endParaRPr lang="en-US" altLang="zh-CN"/>
          </a:p>
        </p:txBody>
      </p:sp>
      <p:sp>
        <p:nvSpPr>
          <p:cNvPr id="90117" name="Rectangle 4">
            <a:extLst>
              <a:ext uri="{FF2B5EF4-FFF2-40B4-BE49-F238E27FC236}">
                <a16:creationId xmlns:a16="http://schemas.microsoft.com/office/drawing/2014/main" id="{A22D63A5-1B31-4BA7-8A1A-8A69E6BB3E2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90118" name="Object 5">
            <a:extLst>
              <a:ext uri="{FF2B5EF4-FFF2-40B4-BE49-F238E27FC236}">
                <a16:creationId xmlns:a16="http://schemas.microsoft.com/office/drawing/2014/main" id="{33CF4914-281E-42C0-B084-DDA268B44AFF}"/>
              </a:ext>
            </a:extLst>
          </p:cNvPr>
          <p:cNvGraphicFramePr>
            <a:graphicFrameLocks noChangeAspect="1"/>
          </p:cNvGraphicFramePr>
          <p:nvPr>
            <p:extLst>
              <p:ext uri="{D42A27DB-BD31-4B8C-83A1-F6EECF244321}">
                <p14:modId xmlns:p14="http://schemas.microsoft.com/office/powerpoint/2010/main" val="4009189572"/>
              </p:ext>
            </p:extLst>
          </p:nvPr>
        </p:nvGraphicFramePr>
        <p:xfrm>
          <a:off x="799876" y="4827587"/>
          <a:ext cx="7920038" cy="860425"/>
        </p:xfrm>
        <a:graphic>
          <a:graphicData uri="http://schemas.openxmlformats.org/presentationml/2006/ole">
            <mc:AlternateContent xmlns:mc="http://schemas.openxmlformats.org/markup-compatibility/2006">
              <mc:Choice xmlns:v="urn:schemas-microsoft-com:vml" Requires="v">
                <p:oleObj spid="_x0000_s90245" name="Document" r:id="rId3" imgW="6877050" imgH="647700" progId="ChemWindow.Document">
                  <p:embed/>
                </p:oleObj>
              </mc:Choice>
              <mc:Fallback>
                <p:oleObj name="Document" r:id="rId3" imgW="6877050" imgH="647700" progId="ChemWindow.Document">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876" y="4827587"/>
                        <a:ext cx="7920038" cy="86042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07" name="Rectangle 7">
            <a:extLst>
              <a:ext uri="{FF2B5EF4-FFF2-40B4-BE49-F238E27FC236}">
                <a16:creationId xmlns:a16="http://schemas.microsoft.com/office/drawing/2014/main" id="{E84668F2-A144-4BD4-8211-7A074B0A26CC}"/>
              </a:ext>
            </a:extLst>
          </p:cNvPr>
          <p:cNvSpPr>
            <a:spLocks noChangeArrowheads="1"/>
          </p:cNvSpPr>
          <p:nvPr/>
        </p:nvSpPr>
        <p:spPr bwMode="blackWhite">
          <a:xfrm>
            <a:off x="1042988" y="1773238"/>
            <a:ext cx="6454775" cy="457200"/>
          </a:xfrm>
          <a:prstGeom prst="rect">
            <a:avLst/>
          </a:prstGeom>
          <a:noFill/>
          <a:ln>
            <a:noFill/>
          </a:ln>
          <a:effectLst/>
          <a:extLst>
            <a:ext uri="{909E8E84-426E-40DD-AFC4-6F175D3DCCD1}">
              <a14:hiddenFill xmlns:a14="http://schemas.microsoft.com/office/drawing/2010/main">
                <a:gradFill rotWithShape="0">
                  <a:gsLst>
                    <a:gs pos="0">
                      <a:srgbClr val="3366FF"/>
                    </a:gs>
                    <a:gs pos="50000">
                      <a:schemeClr val="bg1"/>
                    </a:gs>
                    <a:gs pos="100000">
                      <a:srgbClr val="3366FF"/>
                    </a:gs>
                  </a:gsLst>
                  <a:lin ang="2700000" scaled="1"/>
                </a:gra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ct val="30000"/>
              </a:spcBef>
              <a:spcAft>
                <a:spcPts val="0"/>
              </a:spcAft>
              <a:defRPr/>
            </a:pPr>
            <a:r>
              <a:rPr lang="en-US" altLang="zh-CN" sz="2400">
                <a:solidFill>
                  <a:srgbClr val="FF0000"/>
                </a:solidFill>
                <a:latin typeface="+mn-lt"/>
                <a:ea typeface="+mn-ea"/>
              </a:rPr>
              <a:t>— A—A — A—A—B — B—B—A—A — 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5">
            <a:extLst>
              <a:ext uri="{FF2B5EF4-FFF2-40B4-BE49-F238E27FC236}">
                <a16:creationId xmlns:a16="http://schemas.microsoft.com/office/drawing/2014/main" id="{88A3029A-B843-4232-9D9A-68DEAD94900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7E182B0D-46F8-44AB-8735-33355277111F}" type="slidenum">
              <a:rPr lang="zh-CN" altLang="zh-CN" smtClean="0"/>
              <a:pPr/>
              <a:t>8</a:t>
            </a:fld>
            <a:endParaRPr lang="zh-CN" altLang="zh-CN"/>
          </a:p>
        </p:txBody>
      </p:sp>
      <p:sp>
        <p:nvSpPr>
          <p:cNvPr id="10242" name="Rectangle 2">
            <a:extLst>
              <a:ext uri="{FF2B5EF4-FFF2-40B4-BE49-F238E27FC236}">
                <a16:creationId xmlns:a16="http://schemas.microsoft.com/office/drawing/2014/main" id="{5C89E4AF-DCC7-4BA4-9879-915F9C0131EB}"/>
              </a:ext>
            </a:extLst>
          </p:cNvPr>
          <p:cNvSpPr>
            <a:spLocks noGrp="1" noRot="1" noChangeArrowheads="1"/>
          </p:cNvSpPr>
          <p:nvPr>
            <p:ph type="title"/>
          </p:nvPr>
        </p:nvSpPr>
        <p:spPr/>
        <p:txBody>
          <a:bodyPr/>
          <a:lstStyle/>
          <a:p>
            <a:r>
              <a:rPr lang="zh-CN" altLang="en-US"/>
              <a:t>绪        论</a:t>
            </a:r>
          </a:p>
        </p:txBody>
      </p:sp>
      <p:sp>
        <p:nvSpPr>
          <p:cNvPr id="10243" name="Rectangle 3">
            <a:extLst>
              <a:ext uri="{FF2B5EF4-FFF2-40B4-BE49-F238E27FC236}">
                <a16:creationId xmlns:a16="http://schemas.microsoft.com/office/drawing/2014/main" id="{8FD04E99-44C4-4A6A-8D70-BFF57878E074}"/>
              </a:ext>
            </a:extLst>
          </p:cNvPr>
          <p:cNvSpPr>
            <a:spLocks noGrp="1" noRot="1" noChangeArrowheads="1"/>
          </p:cNvSpPr>
          <p:nvPr>
            <p:ph idx="1"/>
          </p:nvPr>
        </p:nvSpPr>
        <p:spPr>
          <a:xfrm>
            <a:off x="1190625" y="2914650"/>
            <a:ext cx="7473950" cy="2930525"/>
          </a:xfrm>
        </p:spPr>
        <p:txBody>
          <a:bodyPr/>
          <a:lstStyle/>
          <a:p>
            <a:r>
              <a:rPr lang="zh-CN" altLang="zh-CN" sz="4000"/>
              <a:t>1. </a:t>
            </a:r>
            <a:r>
              <a:rPr lang="zh-CN" altLang="en-US" sz="4000"/>
              <a:t>什么是高分子物理</a:t>
            </a:r>
          </a:p>
          <a:p>
            <a:r>
              <a:rPr lang="zh-CN" altLang="zh-CN" sz="4000"/>
              <a:t>2. </a:t>
            </a:r>
            <a:r>
              <a:rPr lang="zh-CN" altLang="en-US" sz="4000"/>
              <a:t>高分子科学的发展历程</a:t>
            </a:r>
          </a:p>
          <a:p>
            <a:r>
              <a:rPr lang="zh-CN" altLang="zh-CN" sz="4000"/>
              <a:t>3. </a:t>
            </a:r>
            <a:r>
              <a:rPr lang="zh-CN" altLang="en-US" sz="4000"/>
              <a:t>高分子物理的内容简介</a:t>
            </a:r>
          </a:p>
        </p:txBody>
      </p:sp>
      <p:sp>
        <p:nvSpPr>
          <p:cNvPr id="10244" name="Text Box 4">
            <a:extLst>
              <a:ext uri="{FF2B5EF4-FFF2-40B4-BE49-F238E27FC236}">
                <a16:creationId xmlns:a16="http://schemas.microsoft.com/office/drawing/2014/main" id="{A704F8EA-A4D6-48BC-A680-F85E5C299BEB}"/>
              </a:ext>
            </a:extLst>
          </p:cNvPr>
          <p:cNvSpPr txBox="1">
            <a:spLocks noChangeArrowheads="1"/>
          </p:cNvSpPr>
          <p:nvPr/>
        </p:nvSpPr>
        <p:spPr bwMode="auto">
          <a:xfrm>
            <a:off x="468313" y="1484313"/>
            <a:ext cx="57610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u"/>
            </a:pPr>
            <a:r>
              <a:rPr lang="zh-CN" altLang="en-US" sz="4000">
                <a:solidFill>
                  <a:srgbClr val="FF0000"/>
                </a:solidFill>
                <a:latin typeface="Tahoma" panose="020B0604030504040204" pitchFamily="34" charset="0"/>
              </a:rPr>
              <a:t>重点包括四个内容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4271C032-4487-4F17-92E3-AC6973B4462B}"/>
              </a:ext>
            </a:extLst>
          </p:cNvPr>
          <p:cNvSpPr>
            <a:spLocks noGrp="1" noChangeArrowheads="1"/>
          </p:cNvSpPr>
          <p:nvPr>
            <p:ph type="title"/>
          </p:nvPr>
        </p:nvSpPr>
        <p:spPr>
          <a:xfrm>
            <a:off x="1042988" y="549275"/>
            <a:ext cx="7010400" cy="700088"/>
          </a:xfrm>
        </p:spPr>
        <p:txBody>
          <a:bodyPr/>
          <a:lstStyle/>
          <a:p>
            <a:r>
              <a:rPr lang="en-US" altLang="zh-CN" sz="3700" b="1"/>
              <a:t>SBS</a:t>
            </a:r>
            <a:r>
              <a:rPr lang="en-US" altLang="zh-CN" sz="3700"/>
              <a:t> :  </a:t>
            </a:r>
            <a:r>
              <a:rPr lang="en-US" altLang="zh-CN" sz="3700" b="1"/>
              <a:t>Styrene-Butadiene-Styrene</a:t>
            </a:r>
          </a:p>
        </p:txBody>
      </p:sp>
      <p:sp>
        <p:nvSpPr>
          <p:cNvPr id="19" name="灯片编号占位符 6">
            <a:extLst>
              <a:ext uri="{FF2B5EF4-FFF2-40B4-BE49-F238E27FC236}">
                <a16:creationId xmlns:a16="http://schemas.microsoft.com/office/drawing/2014/main" id="{4F263A5C-8FAE-4E9B-97CE-B4594118FCDF}"/>
              </a:ext>
            </a:extLst>
          </p:cNvPr>
          <p:cNvSpPr>
            <a:spLocks noGrp="1"/>
          </p:cNvSpPr>
          <p:nvPr>
            <p:ph type="sldNum" sz="quarter" idx="12"/>
          </p:nvPr>
        </p:nvSpPr>
        <p:spPr/>
        <p:txBody>
          <a:bodyPr/>
          <a:lstStyle/>
          <a:p>
            <a:pPr>
              <a:defRPr/>
            </a:pPr>
            <a:fld id="{947980E5-1EFD-448B-B2A0-1955C12DBC96}" type="slidenum">
              <a:rPr lang="en-US" altLang="zh-CN"/>
              <a:pPr>
                <a:defRPr/>
              </a:pPr>
              <a:t>80</a:t>
            </a:fld>
            <a:endParaRPr lang="en-US" altLang="zh-CN"/>
          </a:p>
        </p:txBody>
      </p:sp>
      <p:sp>
        <p:nvSpPr>
          <p:cNvPr id="91140" name="Text Box 3">
            <a:extLst>
              <a:ext uri="{FF2B5EF4-FFF2-40B4-BE49-F238E27FC236}">
                <a16:creationId xmlns:a16="http://schemas.microsoft.com/office/drawing/2014/main" id="{8D928045-210F-43B8-ADFB-825715AA5458}"/>
              </a:ext>
            </a:extLst>
          </p:cNvPr>
          <p:cNvSpPr txBox="1">
            <a:spLocks noChangeArrowheads="1"/>
          </p:cNvSpPr>
          <p:nvPr/>
        </p:nvSpPr>
        <p:spPr bwMode="blackWhite">
          <a:xfrm>
            <a:off x="5580063" y="2852738"/>
            <a:ext cx="936625"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800">
                <a:latin typeface="Times New Roman" panose="02020603050405020304" pitchFamily="18" charset="0"/>
                <a:ea typeface="宋体" panose="02010600030101010101" pitchFamily="2" charset="-122"/>
              </a:rPr>
              <a:t>Hard</a:t>
            </a:r>
          </a:p>
        </p:txBody>
      </p:sp>
      <p:sp>
        <p:nvSpPr>
          <p:cNvPr id="91141" name="Text Box 4">
            <a:extLst>
              <a:ext uri="{FF2B5EF4-FFF2-40B4-BE49-F238E27FC236}">
                <a16:creationId xmlns:a16="http://schemas.microsoft.com/office/drawing/2014/main" id="{054AA815-F36E-4DC7-969D-2EEA26C20F9D}"/>
              </a:ext>
            </a:extLst>
          </p:cNvPr>
          <p:cNvSpPr txBox="1">
            <a:spLocks noChangeArrowheads="1"/>
          </p:cNvSpPr>
          <p:nvPr/>
        </p:nvSpPr>
        <p:spPr bwMode="blackWhite">
          <a:xfrm>
            <a:off x="1331913" y="2852738"/>
            <a:ext cx="1008062"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rnd">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800">
                <a:latin typeface="Times New Roman" panose="02020603050405020304" pitchFamily="18" charset="0"/>
                <a:ea typeface="宋体" panose="02010600030101010101" pitchFamily="2" charset="-122"/>
              </a:rPr>
              <a:t>Hard</a:t>
            </a:r>
          </a:p>
        </p:txBody>
      </p:sp>
      <p:sp>
        <p:nvSpPr>
          <p:cNvPr id="91142" name="Text Box 5">
            <a:extLst>
              <a:ext uri="{FF2B5EF4-FFF2-40B4-BE49-F238E27FC236}">
                <a16:creationId xmlns:a16="http://schemas.microsoft.com/office/drawing/2014/main" id="{601616CD-3622-42FA-A8F6-76BAB5C1A40F}"/>
              </a:ext>
            </a:extLst>
          </p:cNvPr>
          <p:cNvSpPr txBox="1">
            <a:spLocks noChangeArrowheads="1"/>
          </p:cNvSpPr>
          <p:nvPr/>
        </p:nvSpPr>
        <p:spPr bwMode="blackWhite">
          <a:xfrm>
            <a:off x="3348038" y="2852738"/>
            <a:ext cx="1008062"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800">
                <a:latin typeface="Times New Roman" panose="02020603050405020304" pitchFamily="18" charset="0"/>
                <a:ea typeface="宋体" panose="02010600030101010101" pitchFamily="2" charset="-122"/>
              </a:rPr>
              <a:t>Soft</a:t>
            </a:r>
          </a:p>
        </p:txBody>
      </p:sp>
      <p:grpSp>
        <p:nvGrpSpPr>
          <p:cNvPr id="91143" name="Group 6">
            <a:extLst>
              <a:ext uri="{FF2B5EF4-FFF2-40B4-BE49-F238E27FC236}">
                <a16:creationId xmlns:a16="http://schemas.microsoft.com/office/drawing/2014/main" id="{C65B94E6-A5B4-480C-8AF1-62F2323D0499}"/>
              </a:ext>
            </a:extLst>
          </p:cNvPr>
          <p:cNvGrpSpPr>
            <a:grpSpLocks/>
          </p:cNvGrpSpPr>
          <p:nvPr/>
        </p:nvGrpSpPr>
        <p:grpSpPr bwMode="auto">
          <a:xfrm>
            <a:off x="971550" y="1484313"/>
            <a:ext cx="5905500" cy="1368425"/>
            <a:chOff x="567" y="1752"/>
            <a:chExt cx="4672" cy="1043"/>
          </a:xfrm>
        </p:grpSpPr>
        <p:sp>
          <p:nvSpPr>
            <p:cNvPr id="91152" name="Rectangle 7">
              <a:extLst>
                <a:ext uri="{FF2B5EF4-FFF2-40B4-BE49-F238E27FC236}">
                  <a16:creationId xmlns:a16="http://schemas.microsoft.com/office/drawing/2014/main" id="{C6F26667-382C-4101-90C2-66F89B4E6735}"/>
                </a:ext>
              </a:extLst>
            </p:cNvPr>
            <p:cNvSpPr>
              <a:spLocks noChangeArrowheads="1"/>
            </p:cNvSpPr>
            <p:nvPr/>
          </p:nvSpPr>
          <p:spPr bwMode="auto">
            <a:xfrm>
              <a:off x="567" y="1752"/>
              <a:ext cx="4672" cy="104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91153" name="Object 8">
              <a:extLst>
                <a:ext uri="{FF2B5EF4-FFF2-40B4-BE49-F238E27FC236}">
                  <a16:creationId xmlns:a16="http://schemas.microsoft.com/office/drawing/2014/main" id="{794C4848-E2A1-4211-B73C-C037256B556C}"/>
                </a:ext>
              </a:extLst>
            </p:cNvPr>
            <p:cNvGraphicFramePr>
              <a:graphicFrameLocks noChangeAspect="1"/>
            </p:cNvGraphicFramePr>
            <p:nvPr/>
          </p:nvGraphicFramePr>
          <p:xfrm>
            <a:off x="612" y="1842"/>
            <a:ext cx="4490" cy="842"/>
          </p:xfrm>
          <a:graphic>
            <a:graphicData uri="http://schemas.openxmlformats.org/presentationml/2006/ole">
              <mc:AlternateContent xmlns:mc="http://schemas.openxmlformats.org/markup-compatibility/2006">
                <mc:Choice xmlns:v="urn:schemas-microsoft-com:vml" Requires="v">
                  <p:oleObj spid="_x0000_s91406" name="CS ChemDraw Drawing" r:id="rId4" imgW="4947920" imgH="929640" progId="ChemDraw.Document.6.0">
                    <p:embed/>
                  </p:oleObj>
                </mc:Choice>
                <mc:Fallback>
                  <p:oleObj name="CS ChemDraw Drawing" r:id="rId4" imgW="4947920" imgH="929640" progId="ChemDraw.Document.6.0">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 y="1842"/>
                          <a:ext cx="4490" cy="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1801" name="Group 9">
            <a:extLst>
              <a:ext uri="{FF2B5EF4-FFF2-40B4-BE49-F238E27FC236}">
                <a16:creationId xmlns:a16="http://schemas.microsoft.com/office/drawing/2014/main" id="{B3FA8918-8BC3-4944-B01C-02E558543C4E}"/>
              </a:ext>
            </a:extLst>
          </p:cNvPr>
          <p:cNvGrpSpPr>
            <a:grpSpLocks/>
          </p:cNvGrpSpPr>
          <p:nvPr/>
        </p:nvGrpSpPr>
        <p:grpSpPr bwMode="auto">
          <a:xfrm>
            <a:off x="3059113" y="3357563"/>
            <a:ext cx="3889375" cy="3167062"/>
            <a:chOff x="3334" y="1842"/>
            <a:chExt cx="2268" cy="1906"/>
          </a:xfrm>
        </p:grpSpPr>
        <p:sp>
          <p:nvSpPr>
            <p:cNvPr id="91150" name="Rectangle 10">
              <a:extLst>
                <a:ext uri="{FF2B5EF4-FFF2-40B4-BE49-F238E27FC236}">
                  <a16:creationId xmlns:a16="http://schemas.microsoft.com/office/drawing/2014/main" id="{9358509C-829C-4633-A3F5-7499503F9820}"/>
                </a:ext>
              </a:extLst>
            </p:cNvPr>
            <p:cNvSpPr>
              <a:spLocks noChangeArrowheads="1"/>
            </p:cNvSpPr>
            <p:nvPr/>
          </p:nvSpPr>
          <p:spPr bwMode="auto">
            <a:xfrm>
              <a:off x="3334" y="1842"/>
              <a:ext cx="2268" cy="190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91151" name="Object 11">
              <a:extLst>
                <a:ext uri="{FF2B5EF4-FFF2-40B4-BE49-F238E27FC236}">
                  <a16:creationId xmlns:a16="http://schemas.microsoft.com/office/drawing/2014/main" id="{9B1B6D8E-096F-4F5D-AECC-07604AEF9E95}"/>
                </a:ext>
              </a:extLst>
            </p:cNvPr>
            <p:cNvGraphicFramePr>
              <a:graphicFrameLocks noChangeAspect="1"/>
            </p:cNvGraphicFramePr>
            <p:nvPr/>
          </p:nvGraphicFramePr>
          <p:xfrm>
            <a:off x="3379" y="1888"/>
            <a:ext cx="2160" cy="1794"/>
          </p:xfrm>
          <a:graphic>
            <a:graphicData uri="http://schemas.openxmlformats.org/presentationml/2006/ole">
              <mc:AlternateContent xmlns:mc="http://schemas.openxmlformats.org/markup-compatibility/2006">
                <mc:Choice xmlns:v="urn:schemas-microsoft-com:vml" Requires="v">
                  <p:oleObj spid="_x0000_s91407" name="CS ChemDraw Drawing" r:id="rId6" imgW="4191000" imgH="3479800" progId="ChemDraw.Document.6.0">
                    <p:embed/>
                  </p:oleObj>
                </mc:Choice>
                <mc:Fallback>
                  <p:oleObj name="CS ChemDraw Drawing" r:id="rId6" imgW="4191000" imgH="3479800" progId="ChemDraw.Document.6.0">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9" y="1888"/>
                          <a:ext cx="2160" cy="1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1804" name="Line 12">
            <a:extLst>
              <a:ext uri="{FF2B5EF4-FFF2-40B4-BE49-F238E27FC236}">
                <a16:creationId xmlns:a16="http://schemas.microsoft.com/office/drawing/2014/main" id="{346F9CA7-7946-47DF-9237-7EBBA4544A33}"/>
              </a:ext>
            </a:extLst>
          </p:cNvPr>
          <p:cNvSpPr>
            <a:spLocks noChangeShapeType="1"/>
          </p:cNvSpPr>
          <p:nvPr/>
        </p:nvSpPr>
        <p:spPr bwMode="auto">
          <a:xfrm flipV="1">
            <a:off x="6156325" y="3573463"/>
            <a:ext cx="1295400" cy="7207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1805" name="Text Box 13">
            <a:extLst>
              <a:ext uri="{FF2B5EF4-FFF2-40B4-BE49-F238E27FC236}">
                <a16:creationId xmlns:a16="http://schemas.microsoft.com/office/drawing/2014/main" id="{E5DD2941-8A2D-41AB-9AC3-0ABB188E0F75}"/>
              </a:ext>
            </a:extLst>
          </p:cNvPr>
          <p:cNvSpPr txBox="1">
            <a:spLocks noChangeArrowheads="1"/>
          </p:cNvSpPr>
          <p:nvPr/>
        </p:nvSpPr>
        <p:spPr bwMode="auto">
          <a:xfrm>
            <a:off x="7451725" y="3284538"/>
            <a:ext cx="14398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微软雅黑" panose="020B0503020204020204" pitchFamily="34" charset="-122"/>
                <a:ea typeface="微软雅黑" panose="020B0503020204020204" pitchFamily="34" charset="-122"/>
              </a:rPr>
              <a:t>聚苯乙烯链段</a:t>
            </a:r>
          </a:p>
        </p:txBody>
      </p:sp>
      <p:sp>
        <p:nvSpPr>
          <p:cNvPr id="161806" name="Line 14">
            <a:extLst>
              <a:ext uri="{FF2B5EF4-FFF2-40B4-BE49-F238E27FC236}">
                <a16:creationId xmlns:a16="http://schemas.microsoft.com/office/drawing/2014/main" id="{40053F9B-1D0F-4103-B23A-EC6AC45AE346}"/>
              </a:ext>
            </a:extLst>
          </p:cNvPr>
          <p:cNvSpPr>
            <a:spLocks noChangeShapeType="1"/>
          </p:cNvSpPr>
          <p:nvPr/>
        </p:nvSpPr>
        <p:spPr bwMode="auto">
          <a:xfrm flipV="1">
            <a:off x="6156325" y="4797425"/>
            <a:ext cx="1368425" cy="215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1807" name="Text Box 15">
            <a:extLst>
              <a:ext uri="{FF2B5EF4-FFF2-40B4-BE49-F238E27FC236}">
                <a16:creationId xmlns:a16="http://schemas.microsoft.com/office/drawing/2014/main" id="{B4B410A9-5112-4744-A600-54A3E6F25680}"/>
              </a:ext>
            </a:extLst>
          </p:cNvPr>
          <p:cNvSpPr txBox="1">
            <a:spLocks noChangeArrowheads="1"/>
          </p:cNvSpPr>
          <p:nvPr/>
        </p:nvSpPr>
        <p:spPr bwMode="auto">
          <a:xfrm>
            <a:off x="7631113" y="4581525"/>
            <a:ext cx="1512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微软雅黑" panose="020B0503020204020204" pitchFamily="34" charset="-122"/>
                <a:ea typeface="微软雅黑" panose="020B0503020204020204" pitchFamily="34" charset="-122"/>
              </a:rPr>
              <a:t>聚丁二烯链段</a:t>
            </a:r>
          </a:p>
        </p:txBody>
      </p:sp>
      <p:sp>
        <p:nvSpPr>
          <p:cNvPr id="161808" name="Text Box 16">
            <a:extLst>
              <a:ext uri="{FF2B5EF4-FFF2-40B4-BE49-F238E27FC236}">
                <a16:creationId xmlns:a16="http://schemas.microsoft.com/office/drawing/2014/main" id="{AD69A505-13A7-4AA2-9AF1-2A3C5D7DA247}"/>
              </a:ext>
            </a:extLst>
          </p:cNvPr>
          <p:cNvSpPr txBox="1">
            <a:spLocks noChangeArrowheads="1"/>
          </p:cNvSpPr>
          <p:nvPr/>
        </p:nvSpPr>
        <p:spPr bwMode="auto">
          <a:xfrm>
            <a:off x="539750" y="4565650"/>
            <a:ext cx="2447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latin typeface="微软雅黑" panose="020B0503020204020204" pitchFamily="34" charset="-122"/>
                <a:ea typeface="微软雅黑" panose="020B0503020204020204" pitchFamily="34" charset="-122"/>
              </a:rPr>
              <a:t>热塑性弹性体</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B5CC707D-2666-4715-88CD-364817D4BA7A}"/>
              </a:ext>
            </a:extLst>
          </p:cNvPr>
          <p:cNvSpPr>
            <a:spLocks noGrp="1" noChangeArrowheads="1"/>
          </p:cNvSpPr>
          <p:nvPr>
            <p:ph type="title"/>
          </p:nvPr>
        </p:nvSpPr>
        <p:spPr>
          <a:extLst>
            <a:ext uri="{909E8E84-426E-40DD-AFC4-6F175D3DCCD1}">
              <a14:hiddenFill xmlns:a14="http://schemas.microsoft.com/office/drawing/2010/main">
                <a:gradFill rotWithShape="0">
                  <a:gsLst>
                    <a:gs pos="0">
                      <a:srgbClr val="FFFFFF"/>
                    </a:gs>
                    <a:gs pos="100000">
                      <a:srgbClr val="FFFF00"/>
                    </a:gs>
                  </a:gsLst>
                  <a:path path="shape">
                    <a:fillToRect l="50000" t="50000" r="50000" b="50000"/>
                  </a:path>
                </a:gradFill>
              </a14:hiddenFill>
            </a:ext>
          </a:extLst>
        </p:spPr>
        <p:txBody>
          <a:bodyPr/>
          <a:lstStyle/>
          <a:p>
            <a:r>
              <a:rPr lang="en-US" altLang="zh-CN" sz="3600">
                <a:solidFill>
                  <a:srgbClr val="FF3300"/>
                </a:solidFill>
              </a:rPr>
              <a:t> </a:t>
            </a:r>
            <a:r>
              <a:rPr lang="zh-CN" altLang="en-US" sz="3600" b="1"/>
              <a:t>热塑性弹性体</a:t>
            </a:r>
            <a:r>
              <a:rPr lang="en-US" altLang="zh-CN" sz="3600" b="1"/>
              <a:t>(TPE )</a:t>
            </a:r>
            <a:endParaRPr lang="en-US" altLang="zh-CN" b="1"/>
          </a:p>
        </p:txBody>
      </p:sp>
      <p:sp>
        <p:nvSpPr>
          <p:cNvPr id="7" name="灯片编号占位符 5">
            <a:extLst>
              <a:ext uri="{FF2B5EF4-FFF2-40B4-BE49-F238E27FC236}">
                <a16:creationId xmlns:a16="http://schemas.microsoft.com/office/drawing/2014/main" id="{593FA302-0C98-4362-8894-F562AD40F3FC}"/>
              </a:ext>
            </a:extLst>
          </p:cNvPr>
          <p:cNvSpPr>
            <a:spLocks noGrp="1"/>
          </p:cNvSpPr>
          <p:nvPr>
            <p:ph type="sldNum" sz="quarter" idx="12"/>
          </p:nvPr>
        </p:nvSpPr>
        <p:spPr/>
        <p:txBody>
          <a:bodyPr/>
          <a:lstStyle/>
          <a:p>
            <a:pPr>
              <a:defRPr/>
            </a:pPr>
            <a:fld id="{49D8027A-C7AF-4D67-BD4E-BD7D00C2BDC1}" type="slidenum">
              <a:rPr lang="en-US" altLang="zh-CN"/>
              <a:pPr>
                <a:defRPr/>
              </a:pPr>
              <a:t>81</a:t>
            </a:fld>
            <a:endParaRPr lang="en-US" altLang="zh-CN"/>
          </a:p>
        </p:txBody>
      </p:sp>
      <p:pic>
        <p:nvPicPr>
          <p:cNvPr id="93188" name="Picture 3" descr="image038">
            <a:extLst>
              <a:ext uri="{FF2B5EF4-FFF2-40B4-BE49-F238E27FC236}">
                <a16:creationId xmlns:a16="http://schemas.microsoft.com/office/drawing/2014/main" id="{C09D6DFD-AE0D-4FAE-81EC-8D7286F57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1484313"/>
            <a:ext cx="35544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 Box 4">
            <a:extLst>
              <a:ext uri="{FF2B5EF4-FFF2-40B4-BE49-F238E27FC236}">
                <a16:creationId xmlns:a16="http://schemas.microsoft.com/office/drawing/2014/main" id="{05D95B2A-322A-47C2-9C36-CA0CF739A616}"/>
              </a:ext>
            </a:extLst>
          </p:cNvPr>
          <p:cNvSpPr txBox="1">
            <a:spLocks noChangeArrowheads="1"/>
          </p:cNvSpPr>
          <p:nvPr/>
        </p:nvSpPr>
        <p:spPr bwMode="auto">
          <a:xfrm>
            <a:off x="323850" y="1844675"/>
            <a:ext cx="47244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Char char="•"/>
            </a:pPr>
            <a:r>
              <a:rPr kumimoji="1" lang="zh-CN" altLang="en-US" sz="2800" dirty="0">
                <a:solidFill>
                  <a:srgbClr val="FF3300"/>
                </a:solidFill>
                <a:latin typeface="Times New Roman" panose="02020603050405020304" pitchFamily="18" charset="0"/>
                <a:ea typeface="微软雅黑" panose="020B0503020204020204" pitchFamily="34" charset="-122"/>
                <a:cs typeface="Times New Roman" panose="02020603050405020304" pitchFamily="18" charset="0"/>
              </a:rPr>
              <a:t>热塑性弹性体</a:t>
            </a:r>
            <a:endParaRPr kumimoji="1" lang="en-US" altLang="zh-CN" sz="2800" dirty="0">
              <a:solidFill>
                <a:srgbClr val="FF33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50000"/>
              </a:spcBef>
            </a:pPr>
            <a:r>
              <a:rPr kumimoji="1" lang="en-US" altLang="zh-CN" sz="2800" dirty="0">
                <a:solidFill>
                  <a:srgbClr val="FF3300"/>
                </a:solidFill>
                <a:latin typeface="Times New Roman" panose="02020603050405020304" pitchFamily="18" charset="0"/>
                <a:ea typeface="微软雅黑" panose="020B0503020204020204" pitchFamily="34" charset="-122"/>
                <a:cs typeface="Times New Roman" panose="02020603050405020304" pitchFamily="18" charset="0"/>
              </a:rPr>
              <a:t>(TPE thermoplastic elastomer)</a:t>
            </a:r>
          </a:p>
          <a:p>
            <a:pPr eaLnBrk="1" hangingPunct="1">
              <a:spcBef>
                <a:spcPct val="50000"/>
              </a:spcBef>
            </a:pP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是一种在常温为橡胶高弹性、高温下又能塑化成型的高分子材料。它是不需要硫化的橡胶，被认为橡胶界有史以来最大的革命</a:t>
            </a:r>
            <a:r>
              <a:rPr kumimoji="1"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30F81238-B896-4399-955E-DF2184D8D1A5}"/>
              </a:ext>
            </a:extLst>
          </p:cNvPr>
          <p:cNvSpPr>
            <a:spLocks noGrp="1" noChangeArrowheads="1"/>
          </p:cNvSpPr>
          <p:nvPr>
            <p:ph type="title"/>
          </p:nvPr>
        </p:nvSpPr>
        <p:spPr/>
        <p:txBody>
          <a:bodyPr/>
          <a:lstStyle/>
          <a:p>
            <a:r>
              <a:rPr lang="en-US" altLang="zh-CN" sz="2800" b="1"/>
              <a:t>ABS: Acrylonitrile-Butadiene-Styrene</a:t>
            </a:r>
          </a:p>
        </p:txBody>
      </p:sp>
      <p:sp>
        <p:nvSpPr>
          <p:cNvPr id="14" name="灯片编号占位符 5">
            <a:extLst>
              <a:ext uri="{FF2B5EF4-FFF2-40B4-BE49-F238E27FC236}">
                <a16:creationId xmlns:a16="http://schemas.microsoft.com/office/drawing/2014/main" id="{46DEF3D7-E875-4143-A018-F9D5CC017C38}"/>
              </a:ext>
            </a:extLst>
          </p:cNvPr>
          <p:cNvSpPr>
            <a:spLocks noGrp="1"/>
          </p:cNvSpPr>
          <p:nvPr>
            <p:ph type="sldNum" sz="quarter" idx="12"/>
          </p:nvPr>
        </p:nvSpPr>
        <p:spPr/>
        <p:txBody>
          <a:bodyPr/>
          <a:lstStyle/>
          <a:p>
            <a:pPr>
              <a:defRPr/>
            </a:pPr>
            <a:fld id="{4DF1ADB9-9979-4397-9DF1-F6E3F5B12425}" type="slidenum">
              <a:rPr lang="en-US" altLang="zh-CN"/>
              <a:pPr>
                <a:defRPr/>
              </a:pPr>
              <a:t>82</a:t>
            </a:fld>
            <a:endParaRPr lang="en-US" altLang="zh-CN"/>
          </a:p>
        </p:txBody>
      </p:sp>
      <p:grpSp>
        <p:nvGrpSpPr>
          <p:cNvPr id="94212" name="Group 6">
            <a:extLst>
              <a:ext uri="{FF2B5EF4-FFF2-40B4-BE49-F238E27FC236}">
                <a16:creationId xmlns:a16="http://schemas.microsoft.com/office/drawing/2014/main" id="{CFC60272-927F-436E-86E3-9B3DFA7A8631}"/>
              </a:ext>
            </a:extLst>
          </p:cNvPr>
          <p:cNvGrpSpPr>
            <a:grpSpLocks/>
          </p:cNvGrpSpPr>
          <p:nvPr/>
        </p:nvGrpSpPr>
        <p:grpSpPr bwMode="auto">
          <a:xfrm>
            <a:off x="395288" y="1484313"/>
            <a:ext cx="8497887" cy="1584325"/>
            <a:chOff x="249" y="1616"/>
            <a:chExt cx="5353" cy="998"/>
          </a:xfrm>
        </p:grpSpPr>
        <p:sp>
          <p:nvSpPr>
            <p:cNvPr id="94219" name="Rectangle 7">
              <a:extLst>
                <a:ext uri="{FF2B5EF4-FFF2-40B4-BE49-F238E27FC236}">
                  <a16:creationId xmlns:a16="http://schemas.microsoft.com/office/drawing/2014/main" id="{3DCA6427-81C5-426F-912F-E52CC01AD369}"/>
                </a:ext>
              </a:extLst>
            </p:cNvPr>
            <p:cNvSpPr>
              <a:spLocks noChangeArrowheads="1"/>
            </p:cNvSpPr>
            <p:nvPr/>
          </p:nvSpPr>
          <p:spPr bwMode="auto">
            <a:xfrm>
              <a:off x="249" y="1616"/>
              <a:ext cx="5353" cy="99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94220" name="Object 8">
              <a:extLst>
                <a:ext uri="{FF2B5EF4-FFF2-40B4-BE49-F238E27FC236}">
                  <a16:creationId xmlns:a16="http://schemas.microsoft.com/office/drawing/2014/main" id="{0C2F90E1-6202-48DD-A744-E38CA58D7D2B}"/>
                </a:ext>
              </a:extLst>
            </p:cNvPr>
            <p:cNvGraphicFramePr>
              <a:graphicFrameLocks noChangeAspect="1"/>
            </p:cNvGraphicFramePr>
            <p:nvPr/>
          </p:nvGraphicFramePr>
          <p:xfrm>
            <a:off x="385" y="1706"/>
            <a:ext cx="4944" cy="830"/>
          </p:xfrm>
          <a:graphic>
            <a:graphicData uri="http://schemas.openxmlformats.org/presentationml/2006/ole">
              <mc:AlternateContent xmlns:mc="http://schemas.openxmlformats.org/markup-compatibility/2006">
                <mc:Choice xmlns:v="urn:schemas-microsoft-com:vml" Requires="v">
                  <p:oleObj spid="_x0000_s94473" name="CS ChemDraw Drawing" r:id="rId4" imgW="5521960" imgH="929640" progId="ChemDraw.Document.6.0">
                    <p:embed/>
                  </p:oleObj>
                </mc:Choice>
                <mc:Fallback>
                  <p:oleObj name="CS ChemDraw Drawing" r:id="rId4" imgW="5521960" imgH="929640" progId="ChemDraw.Document.6.0">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 y="1706"/>
                          <a:ext cx="4944" cy="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4213" name="Line 9">
            <a:extLst>
              <a:ext uri="{FF2B5EF4-FFF2-40B4-BE49-F238E27FC236}">
                <a16:creationId xmlns:a16="http://schemas.microsoft.com/office/drawing/2014/main" id="{356CE6F6-C091-4A51-B6AC-2793E83AA75D}"/>
              </a:ext>
            </a:extLst>
          </p:cNvPr>
          <p:cNvSpPr>
            <a:spLocks noChangeShapeType="1"/>
          </p:cNvSpPr>
          <p:nvPr/>
        </p:nvSpPr>
        <p:spPr bwMode="blackWhite">
          <a:xfrm>
            <a:off x="1476375" y="3068638"/>
            <a:ext cx="0" cy="6477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cap="rnd">
                <a:solidFill>
                  <a:schemeClr val="bg1"/>
                </a:solidFill>
                <a:prstDash val="sysDot"/>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4214" name="Rectangle 10">
            <a:extLst>
              <a:ext uri="{FF2B5EF4-FFF2-40B4-BE49-F238E27FC236}">
                <a16:creationId xmlns:a16="http://schemas.microsoft.com/office/drawing/2014/main" id="{FDC45602-03B2-41F9-84B9-1F28F2E92459}"/>
              </a:ext>
            </a:extLst>
          </p:cNvPr>
          <p:cNvSpPr>
            <a:spLocks noChangeArrowheads="1"/>
          </p:cNvSpPr>
          <p:nvPr/>
        </p:nvSpPr>
        <p:spPr bwMode="auto">
          <a:xfrm>
            <a:off x="900113" y="3213100"/>
            <a:ext cx="701040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700">
                <a:solidFill>
                  <a:schemeClr val="tx2"/>
                </a:solidFill>
                <a:latin typeface="Garamond" panose="02020404030301010803" pitchFamily="18" charset="0"/>
                <a:ea typeface="宋体" panose="02010600030101010101" pitchFamily="2" charset="-122"/>
              </a:rPr>
              <a:t>SBS :  </a:t>
            </a:r>
            <a:r>
              <a:rPr lang="en-US" altLang="zh-CN" sz="3700">
                <a:latin typeface="Garamond" panose="02020404030301010803" pitchFamily="18" charset="0"/>
                <a:ea typeface="宋体" panose="02010600030101010101" pitchFamily="2" charset="-122"/>
              </a:rPr>
              <a:t>Styrene-Butadiene-Styrene</a:t>
            </a:r>
          </a:p>
        </p:txBody>
      </p:sp>
      <p:grpSp>
        <p:nvGrpSpPr>
          <p:cNvPr id="94215" name="Group 11">
            <a:extLst>
              <a:ext uri="{FF2B5EF4-FFF2-40B4-BE49-F238E27FC236}">
                <a16:creationId xmlns:a16="http://schemas.microsoft.com/office/drawing/2014/main" id="{E898863C-BBBB-4115-8491-5C78CD4849FF}"/>
              </a:ext>
            </a:extLst>
          </p:cNvPr>
          <p:cNvGrpSpPr>
            <a:grpSpLocks/>
          </p:cNvGrpSpPr>
          <p:nvPr/>
        </p:nvGrpSpPr>
        <p:grpSpPr bwMode="auto">
          <a:xfrm>
            <a:off x="684213" y="3933825"/>
            <a:ext cx="7704137" cy="1368425"/>
            <a:chOff x="567" y="1752"/>
            <a:chExt cx="4672" cy="1043"/>
          </a:xfrm>
        </p:grpSpPr>
        <p:sp>
          <p:nvSpPr>
            <p:cNvPr id="94217" name="Rectangle 12">
              <a:extLst>
                <a:ext uri="{FF2B5EF4-FFF2-40B4-BE49-F238E27FC236}">
                  <a16:creationId xmlns:a16="http://schemas.microsoft.com/office/drawing/2014/main" id="{7F670A7C-1885-45D9-A6F0-0C981F462949}"/>
                </a:ext>
              </a:extLst>
            </p:cNvPr>
            <p:cNvSpPr>
              <a:spLocks noChangeArrowheads="1"/>
            </p:cNvSpPr>
            <p:nvPr/>
          </p:nvSpPr>
          <p:spPr bwMode="auto">
            <a:xfrm>
              <a:off x="567" y="1752"/>
              <a:ext cx="4672" cy="104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94218" name="Object 13">
              <a:extLst>
                <a:ext uri="{FF2B5EF4-FFF2-40B4-BE49-F238E27FC236}">
                  <a16:creationId xmlns:a16="http://schemas.microsoft.com/office/drawing/2014/main" id="{C9C55146-3090-40B0-9F9C-FB05C58F7835}"/>
                </a:ext>
              </a:extLst>
            </p:cNvPr>
            <p:cNvGraphicFramePr>
              <a:graphicFrameLocks noChangeAspect="1"/>
            </p:cNvGraphicFramePr>
            <p:nvPr/>
          </p:nvGraphicFramePr>
          <p:xfrm>
            <a:off x="612" y="1842"/>
            <a:ext cx="4490" cy="842"/>
          </p:xfrm>
          <a:graphic>
            <a:graphicData uri="http://schemas.openxmlformats.org/presentationml/2006/ole">
              <mc:AlternateContent xmlns:mc="http://schemas.openxmlformats.org/markup-compatibility/2006">
                <mc:Choice xmlns:v="urn:schemas-microsoft-com:vml" Requires="v">
                  <p:oleObj spid="_x0000_s94474" name="CS ChemDraw Drawing" r:id="rId6" imgW="4947920" imgH="929640" progId="ChemDraw.Document.4.0">
                    <p:embed/>
                  </p:oleObj>
                </mc:Choice>
                <mc:Fallback>
                  <p:oleObj name="CS ChemDraw Drawing" r:id="rId6" imgW="4947920" imgH="929640" progId="ChemDraw.Document.4.0">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 y="1842"/>
                          <a:ext cx="4490" cy="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4216" name="Text Box 14">
            <a:extLst>
              <a:ext uri="{FF2B5EF4-FFF2-40B4-BE49-F238E27FC236}">
                <a16:creationId xmlns:a16="http://schemas.microsoft.com/office/drawing/2014/main" id="{8B9E203F-AB4D-4C1E-974D-0713AFA58970}"/>
              </a:ext>
            </a:extLst>
          </p:cNvPr>
          <p:cNvSpPr txBox="1">
            <a:spLocks noChangeArrowheads="1"/>
          </p:cNvSpPr>
          <p:nvPr/>
        </p:nvSpPr>
        <p:spPr bwMode="blackWhite">
          <a:xfrm>
            <a:off x="648533" y="5837238"/>
            <a:ext cx="7345363" cy="519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cap="rnd" algn="ctr">
                <a:solidFill>
                  <a:schemeClr val="bg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latin typeface="微软雅黑" panose="020B0503020204020204" pitchFamily="34" charset="-122"/>
                <a:ea typeface="微软雅黑" panose="020B0503020204020204" pitchFamily="34" charset="-122"/>
              </a:rPr>
              <a:t>思考：</a:t>
            </a:r>
            <a:r>
              <a:rPr lang="en-US" altLang="zh-CN" sz="2800">
                <a:latin typeface="微软雅黑" panose="020B0503020204020204" pitchFamily="34" charset="-122"/>
                <a:ea typeface="微软雅黑" panose="020B0503020204020204" pitchFamily="34" charset="-122"/>
              </a:rPr>
              <a:t>BSB</a:t>
            </a:r>
            <a:r>
              <a:rPr lang="zh-CN" altLang="en-US" sz="2800">
                <a:latin typeface="微软雅黑" panose="020B0503020204020204" pitchFamily="34" charset="-122"/>
                <a:ea typeface="微软雅黑" panose="020B0503020204020204" pitchFamily="34" charset="-122"/>
              </a:rPr>
              <a:t>是热塑性弹性体吗？</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D1CE924-D7C7-4585-B542-3F8F0EA05775}"/>
              </a:ext>
            </a:extLst>
          </p:cNvPr>
          <p:cNvSpPr>
            <a:spLocks noGrp="1"/>
          </p:cNvSpPr>
          <p:nvPr>
            <p:ph type="sldNum" sz="quarter" idx="12"/>
          </p:nvPr>
        </p:nvSpPr>
        <p:spPr/>
        <p:txBody>
          <a:bodyPr/>
          <a:lstStyle/>
          <a:p>
            <a:pPr>
              <a:defRPr/>
            </a:pPr>
            <a:fld id="{0A115CCD-81B2-4ED6-B80E-9BC6FF73B63D}" type="slidenum">
              <a:rPr lang="en-US" altLang="zh-CN"/>
              <a:pPr>
                <a:defRPr/>
              </a:pPr>
              <a:t>83</a:t>
            </a:fld>
            <a:endParaRPr lang="en-US" altLang="zh-CN"/>
          </a:p>
        </p:txBody>
      </p:sp>
      <p:sp>
        <p:nvSpPr>
          <p:cNvPr id="96259" name="矩形 4">
            <a:extLst>
              <a:ext uri="{FF2B5EF4-FFF2-40B4-BE49-F238E27FC236}">
                <a16:creationId xmlns:a16="http://schemas.microsoft.com/office/drawing/2014/main" id="{3E557C11-E367-4E1C-82B6-ED52099037BF}"/>
              </a:ext>
            </a:extLst>
          </p:cNvPr>
          <p:cNvSpPr>
            <a:spLocks noChangeArrowheads="1"/>
          </p:cNvSpPr>
          <p:nvPr/>
        </p:nvSpPr>
        <p:spPr bwMode="auto">
          <a:xfrm>
            <a:off x="539750" y="1700808"/>
            <a:ext cx="80645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不是。</a:t>
            </a:r>
            <a:endParaRPr lang="en-US" altLang="zh-CN" sz="2800">
              <a:latin typeface="微软雅黑" panose="020B0503020204020204" pitchFamily="34" charset="-122"/>
              <a:ea typeface="微软雅黑" panose="020B0503020204020204" pitchFamily="34" charset="-122"/>
            </a:endParaRPr>
          </a:p>
          <a:p>
            <a:pPr eaLnBrk="1" hangingPunct="1"/>
            <a:endParaRPr lang="en-US" altLang="zh-CN" sz="2800">
              <a:latin typeface="微软雅黑" panose="020B0503020204020204" pitchFamily="34" charset="-122"/>
              <a:ea typeface="微软雅黑" panose="020B0503020204020204" pitchFamily="34" charset="-122"/>
            </a:endParaRPr>
          </a:p>
          <a:p>
            <a:pPr eaLnBrk="1" hangingPunct="1"/>
            <a:r>
              <a:rPr lang="zh-CN" altLang="en-US" sz="2800">
                <a:latin typeface="微软雅黑" panose="020B0503020204020204" pitchFamily="34" charset="-122"/>
                <a:ea typeface="微软雅黑" panose="020B0503020204020204" pitchFamily="34" charset="-122"/>
              </a:rPr>
              <a:t>分子链的中段是</a:t>
            </a:r>
            <a:r>
              <a:rPr lang="zh-CN" altLang="en-US" sz="2800">
                <a:latin typeface="微软雅黑" panose="020B0503020204020204" pitchFamily="34" charset="-122"/>
                <a:ea typeface="微软雅黑" panose="020B0503020204020204" pitchFamily="34" charset="-122"/>
                <a:hlinkClick r:id="rId2"/>
              </a:rPr>
              <a:t>聚苯乙烯</a:t>
            </a:r>
            <a:r>
              <a:rPr lang="zh-CN" altLang="en-US" sz="2800">
                <a:latin typeface="微软雅黑" panose="020B0503020204020204" pitchFamily="34" charset="-122"/>
                <a:ea typeface="微软雅黑" panose="020B0503020204020204" pitchFamily="34" charset="-122"/>
              </a:rPr>
              <a:t>硬段，两端是聚丁二烯软段，相当于橡胶链的一端被固定在交联点上，另一端是自由活动的链端，而不是一个交联网。由于端链对弹性没有贡献，所以不能成为热塑性弹性体。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a:extLst>
              <a:ext uri="{FF2B5EF4-FFF2-40B4-BE49-F238E27FC236}">
                <a16:creationId xmlns:a16="http://schemas.microsoft.com/office/drawing/2014/main" id="{A887D6FE-312D-48F2-8C61-4A15FF29943B}"/>
              </a:ext>
            </a:extLst>
          </p:cNvPr>
          <p:cNvSpPr>
            <a:spLocks noGrp="1" noChangeArrowheads="1"/>
          </p:cNvSpPr>
          <p:nvPr>
            <p:ph type="ctrTitle"/>
          </p:nvPr>
        </p:nvSpPr>
        <p:spPr>
          <a:xfrm>
            <a:off x="1258888" y="1628775"/>
            <a:ext cx="6802437" cy="1206500"/>
          </a:xfrm>
        </p:spPr>
        <p:txBody>
          <a:bodyPr rtlCol="0">
            <a:normAutofit fontScale="90000"/>
          </a:bodyPr>
          <a:lstStyle/>
          <a:p>
            <a:pPr fontAlgn="auto">
              <a:spcAft>
                <a:spcPts val="0"/>
              </a:spcAft>
              <a:defRPr/>
            </a:pPr>
            <a:r>
              <a:rPr lang="en-US" altLang="zh-CN" sz="5000" b="1"/>
              <a:t>1.2 </a:t>
            </a:r>
            <a:r>
              <a:rPr lang="zh-CN" altLang="en-US" sz="5000" b="1"/>
              <a:t>高分子链的远程结构</a:t>
            </a:r>
          </a:p>
        </p:txBody>
      </p:sp>
      <p:sp>
        <p:nvSpPr>
          <p:cNvPr id="94212" name="Rectangle 3">
            <a:extLst>
              <a:ext uri="{FF2B5EF4-FFF2-40B4-BE49-F238E27FC236}">
                <a16:creationId xmlns:a16="http://schemas.microsoft.com/office/drawing/2014/main" id="{3D72C8E8-C2CF-417F-A066-B93EB883F954}"/>
              </a:ext>
            </a:extLst>
          </p:cNvPr>
          <p:cNvSpPr>
            <a:spLocks noGrp="1" noChangeArrowheads="1"/>
          </p:cNvSpPr>
          <p:nvPr>
            <p:ph type="subTitle" idx="1"/>
          </p:nvPr>
        </p:nvSpPr>
        <p:spPr>
          <a:xfrm>
            <a:off x="2195513" y="3357563"/>
            <a:ext cx="5256212" cy="792162"/>
          </a:xfrm>
        </p:spPr>
        <p:txBody>
          <a:bodyPr>
            <a:normAutofit fontScale="92500"/>
          </a:bodyPr>
          <a:lstStyle/>
          <a:p>
            <a:pPr fontAlgn="auto">
              <a:spcAft>
                <a:spcPts val="0"/>
              </a:spcAft>
              <a:defRPr/>
            </a:pPr>
            <a:r>
              <a:rPr lang="en-US" altLang="zh-CN" sz="3600" b="1">
                <a:latin typeface="Arial Narrow" panose="020B0606020202030204" pitchFamily="34" charset="0"/>
              </a:rPr>
              <a:t>Macromolecular Conformation</a:t>
            </a:r>
          </a:p>
        </p:txBody>
      </p:sp>
      <p:sp>
        <p:nvSpPr>
          <p:cNvPr id="6" name="Rectangle 6">
            <a:extLst>
              <a:ext uri="{FF2B5EF4-FFF2-40B4-BE49-F238E27FC236}">
                <a16:creationId xmlns:a16="http://schemas.microsoft.com/office/drawing/2014/main" id="{F0D1AFD1-EE39-4D28-97DF-AF1FBED5CF62}"/>
              </a:ext>
            </a:extLst>
          </p:cNvPr>
          <p:cNvSpPr>
            <a:spLocks noGrp="1" noChangeArrowheads="1"/>
          </p:cNvSpPr>
          <p:nvPr>
            <p:ph type="sldNum" sz="quarter" idx="12"/>
          </p:nvPr>
        </p:nvSpPr>
        <p:spPr/>
        <p:txBody>
          <a:bodyPr/>
          <a:lstStyle/>
          <a:p>
            <a:pPr>
              <a:defRPr/>
            </a:pPr>
            <a:fld id="{B9CE2753-56E5-4304-A070-A85B827A3EDF}" type="slidenum">
              <a:rPr lang="en-US" altLang="zh-CN"/>
              <a:pPr>
                <a:defRPr/>
              </a:pPr>
              <a:t>84</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6825A225-3904-41B1-9CA0-A5A47E457A5F}"/>
              </a:ext>
            </a:extLst>
          </p:cNvPr>
          <p:cNvSpPr>
            <a:spLocks noGrp="1" noChangeArrowheads="1"/>
          </p:cNvSpPr>
          <p:nvPr>
            <p:ph type="title"/>
          </p:nvPr>
        </p:nvSpPr>
        <p:spPr/>
        <p:txBody>
          <a:bodyPr/>
          <a:lstStyle/>
          <a:p>
            <a:r>
              <a:rPr lang="zh-CN" altLang="en-US" b="1"/>
              <a:t>主要内容</a:t>
            </a:r>
          </a:p>
        </p:txBody>
      </p:sp>
      <p:sp>
        <p:nvSpPr>
          <p:cNvPr id="198659" name="Rectangle 3">
            <a:extLst>
              <a:ext uri="{FF2B5EF4-FFF2-40B4-BE49-F238E27FC236}">
                <a16:creationId xmlns:a16="http://schemas.microsoft.com/office/drawing/2014/main" id="{E9ACE047-F387-48B8-8E62-0B36C4ADC78C}"/>
              </a:ext>
            </a:extLst>
          </p:cNvPr>
          <p:cNvSpPr>
            <a:spLocks noGrp="1" noChangeArrowheads="1"/>
          </p:cNvSpPr>
          <p:nvPr>
            <p:ph idx="1"/>
          </p:nvPr>
        </p:nvSpPr>
        <p:spPr bwMode="auto">
          <a:xfrm>
            <a:off x="1331913" y="1981200"/>
            <a:ext cx="7354887" cy="4256088"/>
          </a:xfrm>
        </p:spPr>
        <p:txBody>
          <a:bodyPr wrap="square" numCol="1" anchor="t" anchorCtr="0" compatLnSpc="1">
            <a:prstTxWarp prst="textNoShape">
              <a:avLst/>
            </a:prstTxWarp>
          </a:bodyPr>
          <a:lstStyle/>
          <a:p>
            <a:pPr>
              <a:lnSpc>
                <a:spcPct val="120000"/>
              </a:lnSpc>
            </a:pPr>
            <a:r>
              <a:rPr lang="zh-CN" altLang="en-US" b="1"/>
              <a:t>远程结构是指整个高分子链的结构</a:t>
            </a:r>
            <a:r>
              <a:rPr lang="en-US" altLang="zh-CN" b="1"/>
              <a:t>, </a:t>
            </a:r>
            <a:r>
              <a:rPr lang="zh-CN" altLang="en-US" b="1"/>
              <a:t>是高分子链结构的第二个层次。远程结构包括高分子链的大小</a:t>
            </a:r>
            <a:r>
              <a:rPr lang="en-US" altLang="zh-CN" b="1"/>
              <a:t>(</a:t>
            </a:r>
            <a:r>
              <a:rPr lang="zh-CN" altLang="en-US" b="1"/>
              <a:t>质量</a:t>
            </a:r>
            <a:r>
              <a:rPr lang="en-US" altLang="zh-CN" b="1"/>
              <a:t>)</a:t>
            </a:r>
            <a:r>
              <a:rPr lang="zh-CN" altLang="en-US" b="1"/>
              <a:t>和形态</a:t>
            </a:r>
            <a:r>
              <a:rPr lang="en-US" altLang="zh-CN" b="1"/>
              <a:t>(</a:t>
            </a:r>
            <a:r>
              <a:rPr lang="zh-CN" altLang="en-US" b="1"/>
              <a:t>构象</a:t>
            </a:r>
            <a:r>
              <a:rPr lang="en-US" altLang="zh-CN" b="1"/>
              <a:t>)</a:t>
            </a:r>
            <a:r>
              <a:rPr lang="zh-CN" altLang="en-US" b="1"/>
              <a:t>两个方面。</a:t>
            </a:r>
          </a:p>
          <a:p>
            <a:pPr>
              <a:lnSpc>
                <a:spcPct val="120000"/>
              </a:lnSpc>
            </a:pPr>
            <a:r>
              <a:rPr lang="zh-CN" altLang="en-US" b="1"/>
              <a:t>高分子链的大小</a:t>
            </a:r>
            <a:r>
              <a:rPr lang="en-US" altLang="zh-CN" b="1"/>
              <a:t>: </a:t>
            </a:r>
          </a:p>
          <a:p>
            <a:pPr lvl="1">
              <a:lnSpc>
                <a:spcPct val="120000"/>
              </a:lnSpc>
            </a:pPr>
            <a:r>
              <a:rPr lang="zh-CN" altLang="en-US" b="1"/>
              <a:t>相对分子质量</a:t>
            </a:r>
            <a:r>
              <a:rPr lang="en-US" altLang="zh-CN" b="1"/>
              <a:t>(</a:t>
            </a:r>
            <a:r>
              <a:rPr lang="zh-CN" altLang="en-US" b="1"/>
              <a:t>分子量</a:t>
            </a:r>
            <a:r>
              <a:rPr lang="en-US" altLang="zh-CN" b="1"/>
              <a:t>)</a:t>
            </a:r>
          </a:p>
          <a:p>
            <a:pPr lvl="1">
              <a:lnSpc>
                <a:spcPct val="120000"/>
              </a:lnSpc>
            </a:pPr>
            <a:r>
              <a:rPr lang="zh-CN" altLang="en-US" b="1"/>
              <a:t>相对分子质量分布</a:t>
            </a:r>
            <a:r>
              <a:rPr lang="en-US" altLang="zh-CN" b="1"/>
              <a:t>(</a:t>
            </a:r>
            <a:r>
              <a:rPr lang="zh-CN" altLang="en-US" b="1"/>
              <a:t>分子量分布</a:t>
            </a:r>
            <a:r>
              <a:rPr lang="en-US" altLang="zh-CN" b="1"/>
              <a:t>)</a:t>
            </a:r>
          </a:p>
          <a:p>
            <a:pPr>
              <a:lnSpc>
                <a:spcPct val="120000"/>
              </a:lnSpc>
            </a:pPr>
            <a:r>
              <a:rPr lang="zh-CN" altLang="en-US" b="1"/>
              <a:t>高分子链的形态</a:t>
            </a:r>
            <a:r>
              <a:rPr lang="en-US" altLang="zh-CN" b="1"/>
              <a:t>: </a:t>
            </a:r>
            <a:r>
              <a:rPr lang="zh-CN" altLang="en-US" b="1"/>
              <a:t>构象</a:t>
            </a:r>
          </a:p>
        </p:txBody>
      </p:sp>
      <p:sp>
        <p:nvSpPr>
          <p:cNvPr id="7" name="灯片编号占位符 5">
            <a:extLst>
              <a:ext uri="{FF2B5EF4-FFF2-40B4-BE49-F238E27FC236}">
                <a16:creationId xmlns:a16="http://schemas.microsoft.com/office/drawing/2014/main" id="{4F1749E8-1375-4BA7-A092-DE7A330CB5D9}"/>
              </a:ext>
            </a:extLst>
          </p:cNvPr>
          <p:cNvSpPr>
            <a:spLocks noGrp="1"/>
          </p:cNvSpPr>
          <p:nvPr>
            <p:ph type="sldNum" sz="quarter" idx="12"/>
          </p:nvPr>
        </p:nvSpPr>
        <p:spPr/>
        <p:txBody>
          <a:bodyPr/>
          <a:lstStyle/>
          <a:p>
            <a:pPr>
              <a:defRPr/>
            </a:pPr>
            <a:fld id="{D48CB5DF-4557-4EDE-9EC0-022751641136}" type="slidenum">
              <a:rPr lang="en-US" altLang="zh-CN"/>
              <a:pPr>
                <a:defRPr/>
              </a:pPr>
              <a:t>85</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D55DF63D-0797-40FF-90E8-5E367CCEAA75}"/>
              </a:ext>
            </a:extLst>
          </p:cNvPr>
          <p:cNvSpPr>
            <a:spLocks noGrp="1" noChangeArrowheads="1"/>
          </p:cNvSpPr>
          <p:nvPr>
            <p:ph type="title"/>
          </p:nvPr>
        </p:nvSpPr>
        <p:spPr/>
        <p:txBody>
          <a:bodyPr/>
          <a:lstStyle/>
          <a:p>
            <a:r>
              <a:rPr lang="zh-CN" altLang="en-US" b="1"/>
              <a:t>高分子链的形态</a:t>
            </a:r>
          </a:p>
        </p:txBody>
      </p:sp>
      <p:sp>
        <p:nvSpPr>
          <p:cNvPr id="199683" name="Rectangle 3">
            <a:extLst>
              <a:ext uri="{FF2B5EF4-FFF2-40B4-BE49-F238E27FC236}">
                <a16:creationId xmlns:a16="http://schemas.microsoft.com/office/drawing/2014/main" id="{AD3BDBE1-6FF8-4949-99DF-C91C6161ACE9}"/>
              </a:ext>
            </a:extLst>
          </p:cNvPr>
          <p:cNvSpPr>
            <a:spLocks noGrp="1" noChangeArrowheads="1"/>
          </p:cNvSpPr>
          <p:nvPr>
            <p:ph idx="1"/>
          </p:nvPr>
        </p:nvSpPr>
        <p:spPr bwMode="auto">
          <a:xfrm>
            <a:off x="971550" y="1557338"/>
            <a:ext cx="7715250" cy="3816350"/>
          </a:xfrm>
        </p:spPr>
        <p:txBody>
          <a:bodyPr wrap="square" numCol="1" anchor="t" anchorCtr="0" compatLnSpc="1">
            <a:prstTxWarp prst="textNoShape">
              <a:avLst/>
            </a:prstTxWarp>
          </a:bodyPr>
          <a:lstStyle/>
          <a:p>
            <a:r>
              <a:rPr lang="zh-CN" altLang="en-US" b="1"/>
              <a:t>构象：由于单键内旋转而产生的分子在空间的    不同形态。</a:t>
            </a:r>
          </a:p>
          <a:p>
            <a:endParaRPr lang="zh-CN" altLang="en-US" b="1"/>
          </a:p>
          <a:p>
            <a:r>
              <a:rPr lang="zh-CN" altLang="en-US" b="1"/>
              <a:t>高分子链的形态有微构象与宏构象之分：</a:t>
            </a:r>
          </a:p>
          <a:p>
            <a:pPr lvl="1"/>
            <a:r>
              <a:rPr lang="zh-CN" altLang="en-US" sz="2800" b="1"/>
              <a:t>微构象：指高分子主链键构象</a:t>
            </a:r>
          </a:p>
          <a:p>
            <a:pPr lvl="1"/>
            <a:r>
              <a:rPr lang="zh-CN" altLang="en-US" sz="2800" b="1"/>
              <a:t>宏构象：指整个高分子链的形态</a:t>
            </a:r>
          </a:p>
          <a:p>
            <a:endParaRPr lang="zh-CN" altLang="en-US" b="1"/>
          </a:p>
          <a:p>
            <a:r>
              <a:rPr lang="zh-CN" altLang="en-US" b="1"/>
              <a:t>构象的改变并不需要化学键的断裂，只要化学键的旋转就可实现。</a:t>
            </a:r>
          </a:p>
          <a:p>
            <a:endParaRPr lang="en-US" altLang="zh-CN" b="1"/>
          </a:p>
        </p:txBody>
      </p:sp>
      <p:sp>
        <p:nvSpPr>
          <p:cNvPr id="7" name="灯片编号占位符 5">
            <a:extLst>
              <a:ext uri="{FF2B5EF4-FFF2-40B4-BE49-F238E27FC236}">
                <a16:creationId xmlns:a16="http://schemas.microsoft.com/office/drawing/2014/main" id="{91EFFA3B-C4DA-4C83-9789-2067D534D2A7}"/>
              </a:ext>
            </a:extLst>
          </p:cNvPr>
          <p:cNvSpPr>
            <a:spLocks noGrp="1"/>
          </p:cNvSpPr>
          <p:nvPr>
            <p:ph type="sldNum" sz="quarter" idx="12"/>
          </p:nvPr>
        </p:nvSpPr>
        <p:spPr/>
        <p:txBody>
          <a:bodyPr/>
          <a:lstStyle/>
          <a:p>
            <a:pPr>
              <a:defRPr/>
            </a:pPr>
            <a:fld id="{6CBB6CE0-5D1B-4CC5-B538-153081796C32}" type="slidenum">
              <a:rPr lang="en-US" altLang="zh-CN"/>
              <a:pPr>
                <a:defRPr/>
              </a:pPr>
              <a:t>86</a:t>
            </a:fld>
            <a:endParaRPr lang="en-US" altLang="zh-CN"/>
          </a:p>
        </p:txBody>
      </p:sp>
      <p:sp>
        <p:nvSpPr>
          <p:cNvPr id="199684" name="Text Box 4">
            <a:extLst>
              <a:ext uri="{FF2B5EF4-FFF2-40B4-BE49-F238E27FC236}">
                <a16:creationId xmlns:a16="http://schemas.microsoft.com/office/drawing/2014/main" id="{2217485C-55CC-4A88-9997-E9F597FDCB0C}"/>
              </a:ext>
            </a:extLst>
          </p:cNvPr>
          <p:cNvSpPr txBox="1">
            <a:spLocks noChangeArrowheads="1"/>
          </p:cNvSpPr>
          <p:nvPr/>
        </p:nvSpPr>
        <p:spPr bwMode="auto">
          <a:xfrm>
            <a:off x="2124075" y="6092825"/>
            <a:ext cx="4824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a:solidFill>
                  <a:srgbClr val="CC3300"/>
                </a:solidFill>
                <a:latin typeface="Arial" panose="020B0604020202020204" pitchFamily="34" charset="0"/>
                <a:ea typeface="华文隶书" panose="02010800040101010101" pitchFamily="2" charset="-122"/>
              </a:rPr>
              <a:t>什么样的化学键可以旋转？</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EB4E40F6-6D02-4937-9BB7-71F68DDD3D78}"/>
              </a:ext>
            </a:extLst>
          </p:cNvPr>
          <p:cNvSpPr>
            <a:spLocks noGrp="1" noChangeArrowheads="1"/>
          </p:cNvSpPr>
          <p:nvPr>
            <p:ph type="title"/>
          </p:nvPr>
        </p:nvSpPr>
        <p:spPr/>
        <p:txBody>
          <a:bodyPr/>
          <a:lstStyle/>
          <a:p>
            <a:r>
              <a:rPr lang="en-US" altLang="zh-CN"/>
              <a:t> </a:t>
            </a:r>
            <a:r>
              <a:rPr lang="zh-CN" altLang="en-US" b="1"/>
              <a:t>低分子的内旋转</a:t>
            </a:r>
          </a:p>
        </p:txBody>
      </p:sp>
      <p:sp>
        <p:nvSpPr>
          <p:cNvPr id="100355" name="Rectangle 3">
            <a:extLst>
              <a:ext uri="{FF2B5EF4-FFF2-40B4-BE49-F238E27FC236}">
                <a16:creationId xmlns:a16="http://schemas.microsoft.com/office/drawing/2014/main" id="{334FCA0F-3B35-4708-AE6C-03F0B40C59CA}"/>
              </a:ext>
            </a:extLst>
          </p:cNvPr>
          <p:cNvSpPr>
            <a:spLocks noGrp="1" noChangeArrowheads="1"/>
          </p:cNvSpPr>
          <p:nvPr>
            <p:ph idx="1"/>
          </p:nvPr>
        </p:nvSpPr>
        <p:spPr bwMode="auto">
          <a:xfrm>
            <a:off x="628650" y="1825625"/>
            <a:ext cx="7886700" cy="4351338"/>
          </a:xfrm>
        </p:spPr>
        <p:txBody>
          <a:bodyPr wrap="square" numCol="1" anchor="t" anchorCtr="0" compatLnSpc="1">
            <a:prstTxWarp prst="textNoShape">
              <a:avLst/>
            </a:prstTxWarp>
            <a:normAutofit/>
          </a:bodyPr>
          <a:lstStyle/>
          <a:p>
            <a:pPr>
              <a:tabLst>
                <a:tab pos="5832475" algn="l"/>
              </a:tabLst>
            </a:pPr>
            <a:r>
              <a:rPr lang="zh-CN" altLang="en-US" sz="2400" b="1" dirty="0"/>
              <a:t>从有机化学中知，</a:t>
            </a:r>
            <a:r>
              <a:rPr lang="en-US" altLang="zh-CN" sz="2400" dirty="0"/>
              <a:t>C</a:t>
            </a:r>
            <a:r>
              <a:rPr lang="en-US" altLang="zh-CN" sz="2400" dirty="0">
                <a:latin typeface="Arial" panose="020B0604020202020204" pitchFamily="34" charset="0"/>
              </a:rPr>
              <a:t>—</a:t>
            </a:r>
            <a:r>
              <a:rPr lang="en-US" altLang="zh-CN" sz="2400" dirty="0"/>
              <a:t>C</a:t>
            </a:r>
            <a:r>
              <a:rPr lang="zh-CN" altLang="en-US" sz="2400" dirty="0"/>
              <a:t>，</a:t>
            </a:r>
            <a:r>
              <a:rPr lang="en-US" altLang="zh-CN" sz="2400" dirty="0"/>
              <a:t>C</a:t>
            </a:r>
            <a:r>
              <a:rPr lang="en-US" altLang="zh-CN" sz="2400" dirty="0">
                <a:latin typeface="Arial" panose="020B0604020202020204" pitchFamily="34" charset="0"/>
              </a:rPr>
              <a:t>—</a:t>
            </a:r>
            <a:r>
              <a:rPr lang="en-US" altLang="zh-CN" sz="2400" dirty="0"/>
              <a:t>O</a:t>
            </a:r>
            <a:r>
              <a:rPr lang="zh-CN" altLang="en-US" sz="2400" dirty="0"/>
              <a:t>，</a:t>
            </a:r>
            <a:r>
              <a:rPr lang="en-US" altLang="zh-CN" sz="2400" dirty="0"/>
              <a:t>C</a:t>
            </a:r>
            <a:r>
              <a:rPr lang="en-US" altLang="zh-CN" sz="2400" dirty="0">
                <a:latin typeface="Arial" panose="020B0604020202020204" pitchFamily="34" charset="0"/>
              </a:rPr>
              <a:t>—</a:t>
            </a:r>
            <a:r>
              <a:rPr lang="en-US" altLang="zh-CN" sz="2400" dirty="0"/>
              <a:t>N</a:t>
            </a:r>
            <a:r>
              <a:rPr lang="zh-CN" altLang="en-US" sz="2400" b="1" dirty="0"/>
              <a:t>等单键是</a:t>
            </a:r>
            <a:r>
              <a:rPr lang="zh-CN" altLang="en-US" sz="2400" b="1" dirty="0">
                <a:sym typeface="Symbol" panose="05050102010706020507" pitchFamily="18" charset="2"/>
              </a:rPr>
              <a:t></a:t>
            </a:r>
            <a:r>
              <a:rPr lang="zh-CN" altLang="en-US" sz="2400" b="1" dirty="0"/>
              <a:t>键，其电子云的分布是轴形对称的。因此由键相连的两个原子可以相对旋转（内旋转）而不影响其电子云的分布。</a:t>
            </a:r>
            <a:r>
              <a:rPr lang="zh-CN" altLang="en-US" sz="2400" b="1" dirty="0">
                <a:solidFill>
                  <a:srgbClr val="CC3300"/>
                </a:solidFill>
              </a:rPr>
              <a:t>单键内旋转</a:t>
            </a:r>
            <a:r>
              <a:rPr lang="zh-CN" altLang="en-US" sz="2400" b="1" dirty="0"/>
              <a:t>的结果是使分子内与这两个原子相连的原子或基团在空间的位置发生变化</a:t>
            </a:r>
            <a:r>
              <a:rPr lang="en-US" altLang="zh-CN" sz="2400" b="1" dirty="0"/>
              <a:t>.</a:t>
            </a:r>
          </a:p>
          <a:p>
            <a:pPr>
              <a:tabLst>
                <a:tab pos="5832475" algn="l"/>
              </a:tabLst>
            </a:pPr>
            <a:endParaRPr lang="en-US" altLang="zh-CN" sz="2400" b="1" dirty="0"/>
          </a:p>
          <a:p>
            <a:pPr>
              <a:tabLst>
                <a:tab pos="5832475" algn="l"/>
              </a:tabLst>
            </a:pPr>
            <a:r>
              <a:rPr lang="zh-CN" altLang="en-US" sz="2400" b="1" dirty="0"/>
              <a:t>例如乙烷：如果</a:t>
            </a:r>
            <a:r>
              <a:rPr lang="en-US" altLang="zh-CN" sz="2400" dirty="0"/>
              <a:t>C</a:t>
            </a:r>
            <a:r>
              <a:rPr lang="en-US" altLang="zh-CN" sz="2400" dirty="0">
                <a:latin typeface="Arial" panose="020B0604020202020204" pitchFamily="34" charset="0"/>
              </a:rPr>
              <a:t>—</a:t>
            </a:r>
            <a:r>
              <a:rPr lang="en-US" altLang="zh-CN" sz="2400" dirty="0"/>
              <a:t>C</a:t>
            </a:r>
            <a:r>
              <a:rPr lang="zh-CN" altLang="en-US" sz="2400" b="1" dirty="0"/>
              <a:t>发生内旋转，则分子内与</a:t>
            </a:r>
            <a:r>
              <a:rPr lang="en-US" altLang="zh-CN" sz="2400" dirty="0"/>
              <a:t>C</a:t>
            </a:r>
            <a:r>
              <a:rPr lang="zh-CN" altLang="en-US" sz="2400" b="1" dirty="0"/>
              <a:t>相连的</a:t>
            </a:r>
            <a:r>
              <a:rPr lang="en-US" altLang="zh-CN" sz="2400" dirty="0"/>
              <a:t>H</a:t>
            </a:r>
            <a:r>
              <a:rPr lang="zh-CN" altLang="en-US" sz="2400" b="1" dirty="0"/>
              <a:t>的相对位置就要发生变化（如下图）</a:t>
            </a:r>
          </a:p>
        </p:txBody>
      </p:sp>
      <p:sp>
        <p:nvSpPr>
          <p:cNvPr id="8" name="灯片编号占位符 5">
            <a:extLst>
              <a:ext uri="{FF2B5EF4-FFF2-40B4-BE49-F238E27FC236}">
                <a16:creationId xmlns:a16="http://schemas.microsoft.com/office/drawing/2014/main" id="{55FB7DE8-FA60-4EB4-9908-973363DAFF95}"/>
              </a:ext>
            </a:extLst>
          </p:cNvPr>
          <p:cNvSpPr>
            <a:spLocks noGrp="1"/>
          </p:cNvSpPr>
          <p:nvPr>
            <p:ph type="sldNum" sz="quarter" idx="12"/>
          </p:nvPr>
        </p:nvSpPr>
        <p:spPr/>
        <p:txBody>
          <a:bodyPr/>
          <a:lstStyle/>
          <a:p>
            <a:pPr>
              <a:defRPr/>
            </a:pPr>
            <a:fld id="{0F78A37A-AB01-418B-A35F-DDEA3B1E4251}" type="slidenum">
              <a:rPr lang="en-US" altLang="zh-CN"/>
              <a:pPr>
                <a:defRPr/>
              </a:pPr>
              <a:t>87</a:t>
            </a:fld>
            <a:endParaRPr lang="en-US" altLang="zh-CN"/>
          </a:p>
        </p:txBody>
      </p:sp>
      <p:sp>
        <p:nvSpPr>
          <p:cNvPr id="100357" name="Rectangle 4">
            <a:extLst>
              <a:ext uri="{FF2B5EF4-FFF2-40B4-BE49-F238E27FC236}">
                <a16:creationId xmlns:a16="http://schemas.microsoft.com/office/drawing/2014/main" id="{6806E828-3AF4-4AC7-987C-9DFFCEC50DF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4" name="Rectangle 16">
            <a:extLst>
              <a:ext uri="{FF2B5EF4-FFF2-40B4-BE49-F238E27FC236}">
                <a16:creationId xmlns:a16="http://schemas.microsoft.com/office/drawing/2014/main" id="{A83F86AC-F75B-470C-B55A-734D93E4BE23}"/>
              </a:ext>
            </a:extLst>
          </p:cNvPr>
          <p:cNvSpPr>
            <a:spLocks noGrp="1" noChangeArrowheads="1"/>
          </p:cNvSpPr>
          <p:nvPr>
            <p:ph type="title"/>
          </p:nvPr>
        </p:nvSpPr>
        <p:spPr/>
        <p:txBody>
          <a:bodyPr/>
          <a:lstStyle/>
          <a:p>
            <a:r>
              <a:rPr lang="zh-CN" altLang="en-US" b="1"/>
              <a:t>内旋转的能量</a:t>
            </a:r>
          </a:p>
        </p:txBody>
      </p:sp>
      <p:sp>
        <p:nvSpPr>
          <p:cNvPr id="25" name="灯片编号占位符 5">
            <a:extLst>
              <a:ext uri="{FF2B5EF4-FFF2-40B4-BE49-F238E27FC236}">
                <a16:creationId xmlns:a16="http://schemas.microsoft.com/office/drawing/2014/main" id="{49989011-3EBE-4CD2-A2C4-2AEAB3FD6EF3}"/>
              </a:ext>
            </a:extLst>
          </p:cNvPr>
          <p:cNvSpPr>
            <a:spLocks noGrp="1"/>
          </p:cNvSpPr>
          <p:nvPr>
            <p:ph type="sldNum" sz="quarter" idx="12"/>
          </p:nvPr>
        </p:nvSpPr>
        <p:spPr/>
        <p:txBody>
          <a:bodyPr/>
          <a:lstStyle/>
          <a:p>
            <a:pPr>
              <a:defRPr/>
            </a:pPr>
            <a:fld id="{B1197D45-85DB-4BEC-8574-5A4973395815}" type="slidenum">
              <a:rPr lang="en-US" altLang="zh-CN"/>
              <a:pPr>
                <a:defRPr/>
              </a:pPr>
              <a:t>88</a:t>
            </a:fld>
            <a:endParaRPr lang="en-US" altLang="zh-CN"/>
          </a:p>
        </p:txBody>
      </p:sp>
      <p:grpSp>
        <p:nvGrpSpPr>
          <p:cNvPr id="201730" name="Group 2">
            <a:extLst>
              <a:ext uri="{FF2B5EF4-FFF2-40B4-BE49-F238E27FC236}">
                <a16:creationId xmlns:a16="http://schemas.microsoft.com/office/drawing/2014/main" id="{E2048EF1-F45B-4BCB-8B84-F1DADD4DBF7E}"/>
              </a:ext>
            </a:extLst>
          </p:cNvPr>
          <p:cNvGrpSpPr>
            <a:grpSpLocks/>
          </p:cNvGrpSpPr>
          <p:nvPr/>
        </p:nvGrpSpPr>
        <p:grpSpPr bwMode="auto">
          <a:xfrm>
            <a:off x="827088" y="2276475"/>
            <a:ext cx="1727200" cy="1944688"/>
            <a:chOff x="2472" y="1706"/>
            <a:chExt cx="1088" cy="1225"/>
          </a:xfrm>
        </p:grpSpPr>
        <p:sp>
          <p:nvSpPr>
            <p:cNvPr id="101398" name="Rectangle 3">
              <a:extLst>
                <a:ext uri="{FF2B5EF4-FFF2-40B4-BE49-F238E27FC236}">
                  <a16:creationId xmlns:a16="http://schemas.microsoft.com/office/drawing/2014/main" id="{B4E514B4-4CDB-4F62-A9F9-809CB86F5264}"/>
                </a:ext>
              </a:extLst>
            </p:cNvPr>
            <p:cNvSpPr>
              <a:spLocks noChangeArrowheads="1"/>
            </p:cNvSpPr>
            <p:nvPr/>
          </p:nvSpPr>
          <p:spPr bwMode="auto">
            <a:xfrm>
              <a:off x="2472" y="1706"/>
              <a:ext cx="1088" cy="12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1399" name="Object 4">
              <a:extLst>
                <a:ext uri="{FF2B5EF4-FFF2-40B4-BE49-F238E27FC236}">
                  <a16:creationId xmlns:a16="http://schemas.microsoft.com/office/drawing/2014/main" id="{3EC0A2D3-1679-41F8-B34A-683915707AD8}"/>
                </a:ext>
              </a:extLst>
            </p:cNvPr>
            <p:cNvGraphicFramePr>
              <a:graphicFrameLocks noChangeAspect="1"/>
            </p:cNvGraphicFramePr>
            <p:nvPr/>
          </p:nvGraphicFramePr>
          <p:xfrm>
            <a:off x="2517" y="1748"/>
            <a:ext cx="1003" cy="1138"/>
          </p:xfrm>
          <a:graphic>
            <a:graphicData uri="http://schemas.openxmlformats.org/presentationml/2006/ole">
              <mc:AlternateContent xmlns:mc="http://schemas.openxmlformats.org/markup-compatibility/2006">
                <mc:Choice xmlns:v="urn:schemas-microsoft-com:vml" Requires="v">
                  <p:oleObj spid="_x0000_s102025" name="CS ChemDraw Drawing" r:id="rId3" imgW="1155192" imgH="1310640" progId="ChemDraw.Document.6.0">
                    <p:embed/>
                  </p:oleObj>
                </mc:Choice>
                <mc:Fallback>
                  <p:oleObj name="CS ChemDraw Drawing" r:id="rId3" imgW="1155192" imgH="1310640"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 y="1748"/>
                          <a:ext cx="1003" cy="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1733" name="Group 5">
            <a:extLst>
              <a:ext uri="{FF2B5EF4-FFF2-40B4-BE49-F238E27FC236}">
                <a16:creationId xmlns:a16="http://schemas.microsoft.com/office/drawing/2014/main" id="{8DCAF9FF-AFF1-4AE6-9B14-F966FF6D216D}"/>
              </a:ext>
            </a:extLst>
          </p:cNvPr>
          <p:cNvGrpSpPr>
            <a:grpSpLocks/>
          </p:cNvGrpSpPr>
          <p:nvPr/>
        </p:nvGrpSpPr>
        <p:grpSpPr bwMode="auto">
          <a:xfrm>
            <a:off x="755650" y="4364038"/>
            <a:ext cx="1871663" cy="936625"/>
            <a:chOff x="930" y="2296"/>
            <a:chExt cx="1179" cy="590"/>
          </a:xfrm>
        </p:grpSpPr>
        <p:sp>
          <p:nvSpPr>
            <p:cNvPr id="101396" name="Rectangle 6">
              <a:extLst>
                <a:ext uri="{FF2B5EF4-FFF2-40B4-BE49-F238E27FC236}">
                  <a16:creationId xmlns:a16="http://schemas.microsoft.com/office/drawing/2014/main" id="{B15A0C22-2FA5-4B5D-AEEF-34F469D49477}"/>
                </a:ext>
              </a:extLst>
            </p:cNvPr>
            <p:cNvSpPr>
              <a:spLocks noChangeArrowheads="1"/>
            </p:cNvSpPr>
            <p:nvPr/>
          </p:nvSpPr>
          <p:spPr bwMode="auto">
            <a:xfrm>
              <a:off x="930" y="2296"/>
              <a:ext cx="1179" cy="59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1397" name="Object 7">
              <a:extLst>
                <a:ext uri="{FF2B5EF4-FFF2-40B4-BE49-F238E27FC236}">
                  <a16:creationId xmlns:a16="http://schemas.microsoft.com/office/drawing/2014/main" id="{0C261BCC-05F5-4EA1-A65F-473E26238C9B}"/>
                </a:ext>
              </a:extLst>
            </p:cNvPr>
            <p:cNvGraphicFramePr>
              <a:graphicFrameLocks noChangeAspect="1"/>
            </p:cNvGraphicFramePr>
            <p:nvPr/>
          </p:nvGraphicFramePr>
          <p:xfrm>
            <a:off x="975" y="2341"/>
            <a:ext cx="1102" cy="479"/>
          </p:xfrm>
          <a:graphic>
            <a:graphicData uri="http://schemas.openxmlformats.org/presentationml/2006/ole">
              <mc:AlternateContent xmlns:mc="http://schemas.openxmlformats.org/markup-compatibility/2006">
                <mc:Choice xmlns:v="urn:schemas-microsoft-com:vml" Requires="v">
                  <p:oleObj spid="_x0000_s102026" name="CS ChemDraw Drawing" r:id="rId5" imgW="1751076" imgH="760476" progId="ChemDraw.Document.6.0">
                    <p:embed/>
                  </p:oleObj>
                </mc:Choice>
                <mc:Fallback>
                  <p:oleObj name="CS ChemDraw Drawing" r:id="rId5" imgW="1751076" imgH="760476"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 y="2341"/>
                          <a:ext cx="1102" cy="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1736" name="Group 8">
            <a:extLst>
              <a:ext uri="{FF2B5EF4-FFF2-40B4-BE49-F238E27FC236}">
                <a16:creationId xmlns:a16="http://schemas.microsoft.com/office/drawing/2014/main" id="{DD982969-E952-4468-ACEE-BA29F3003E0F}"/>
              </a:ext>
            </a:extLst>
          </p:cNvPr>
          <p:cNvGrpSpPr>
            <a:grpSpLocks/>
          </p:cNvGrpSpPr>
          <p:nvPr/>
        </p:nvGrpSpPr>
        <p:grpSpPr bwMode="auto">
          <a:xfrm>
            <a:off x="3635375" y="2276475"/>
            <a:ext cx="2087563" cy="1943100"/>
            <a:chOff x="2381" y="845"/>
            <a:chExt cx="1315" cy="1224"/>
          </a:xfrm>
        </p:grpSpPr>
        <p:sp>
          <p:nvSpPr>
            <p:cNvPr id="101394" name="Rectangle 9">
              <a:extLst>
                <a:ext uri="{FF2B5EF4-FFF2-40B4-BE49-F238E27FC236}">
                  <a16:creationId xmlns:a16="http://schemas.microsoft.com/office/drawing/2014/main" id="{D0124211-C098-43DF-B4F0-BA03FE435064}"/>
                </a:ext>
              </a:extLst>
            </p:cNvPr>
            <p:cNvSpPr>
              <a:spLocks noChangeArrowheads="1"/>
            </p:cNvSpPr>
            <p:nvPr/>
          </p:nvSpPr>
          <p:spPr bwMode="auto">
            <a:xfrm>
              <a:off x="2381" y="845"/>
              <a:ext cx="1315" cy="12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1395" name="Object 10">
              <a:extLst>
                <a:ext uri="{FF2B5EF4-FFF2-40B4-BE49-F238E27FC236}">
                  <a16:creationId xmlns:a16="http://schemas.microsoft.com/office/drawing/2014/main" id="{E3DC8176-5BEA-4F6D-AE9E-F40D362A7B30}"/>
                </a:ext>
              </a:extLst>
            </p:cNvPr>
            <p:cNvGraphicFramePr>
              <a:graphicFrameLocks noChangeAspect="1"/>
            </p:cNvGraphicFramePr>
            <p:nvPr/>
          </p:nvGraphicFramePr>
          <p:xfrm>
            <a:off x="2426" y="890"/>
            <a:ext cx="1270" cy="1148"/>
          </p:xfrm>
          <a:graphic>
            <a:graphicData uri="http://schemas.openxmlformats.org/presentationml/2006/ole">
              <mc:AlternateContent xmlns:mc="http://schemas.openxmlformats.org/markup-compatibility/2006">
                <mc:Choice xmlns:v="urn:schemas-microsoft-com:vml" Requires="v">
                  <p:oleObj spid="_x0000_s102027" name="CS ChemDraw Drawing" r:id="rId7" imgW="1489513" imgH="1348017" progId="ChemDraw.Document.6.0">
                    <p:embed/>
                  </p:oleObj>
                </mc:Choice>
                <mc:Fallback>
                  <p:oleObj name="CS ChemDraw Drawing" r:id="rId7" imgW="1489513" imgH="1348017" progId="ChemDraw.Document.6.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6" y="890"/>
                          <a:ext cx="1270" cy="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1739" name="Group 11">
            <a:extLst>
              <a:ext uri="{FF2B5EF4-FFF2-40B4-BE49-F238E27FC236}">
                <a16:creationId xmlns:a16="http://schemas.microsoft.com/office/drawing/2014/main" id="{E82CEEE3-F873-4260-AC5F-65EA112DCFE3}"/>
              </a:ext>
            </a:extLst>
          </p:cNvPr>
          <p:cNvGrpSpPr>
            <a:grpSpLocks/>
          </p:cNvGrpSpPr>
          <p:nvPr/>
        </p:nvGrpSpPr>
        <p:grpSpPr bwMode="auto">
          <a:xfrm>
            <a:off x="3708400" y="4352925"/>
            <a:ext cx="1944688" cy="947738"/>
            <a:chOff x="2489" y="2296"/>
            <a:chExt cx="1225" cy="597"/>
          </a:xfrm>
        </p:grpSpPr>
        <p:sp>
          <p:nvSpPr>
            <p:cNvPr id="101392" name="Rectangle 12">
              <a:extLst>
                <a:ext uri="{FF2B5EF4-FFF2-40B4-BE49-F238E27FC236}">
                  <a16:creationId xmlns:a16="http://schemas.microsoft.com/office/drawing/2014/main" id="{64A866C0-239C-4722-AC68-93CEFE0040CC}"/>
                </a:ext>
              </a:extLst>
            </p:cNvPr>
            <p:cNvSpPr>
              <a:spLocks noChangeArrowheads="1"/>
            </p:cNvSpPr>
            <p:nvPr/>
          </p:nvSpPr>
          <p:spPr bwMode="auto">
            <a:xfrm>
              <a:off x="2489" y="2303"/>
              <a:ext cx="1225" cy="59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1393" name="Object 13">
              <a:extLst>
                <a:ext uri="{FF2B5EF4-FFF2-40B4-BE49-F238E27FC236}">
                  <a16:creationId xmlns:a16="http://schemas.microsoft.com/office/drawing/2014/main" id="{25805058-20C4-43B5-AC91-ABF1AD4818FA}"/>
                </a:ext>
              </a:extLst>
            </p:cNvPr>
            <p:cNvGraphicFramePr>
              <a:graphicFrameLocks noChangeAspect="1"/>
            </p:cNvGraphicFramePr>
            <p:nvPr/>
          </p:nvGraphicFramePr>
          <p:xfrm>
            <a:off x="2517" y="2296"/>
            <a:ext cx="1154" cy="576"/>
          </p:xfrm>
          <a:graphic>
            <a:graphicData uri="http://schemas.openxmlformats.org/presentationml/2006/ole">
              <mc:AlternateContent xmlns:mc="http://schemas.openxmlformats.org/markup-compatibility/2006">
                <mc:Choice xmlns:v="urn:schemas-microsoft-com:vml" Requires="v">
                  <p:oleObj spid="_x0000_s102028" name="CS ChemDraw Drawing" r:id="rId9" imgW="1830321" imgH="914400" progId="ChemDraw.Document.6.0">
                    <p:embed/>
                  </p:oleObj>
                </mc:Choice>
                <mc:Fallback>
                  <p:oleObj name="CS ChemDraw Drawing" r:id="rId9" imgW="1830321" imgH="914400" progId="ChemDraw.Document.6.0">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7" y="2296"/>
                          <a:ext cx="1154"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1742" name="Rectangle 14">
            <a:extLst>
              <a:ext uri="{FF2B5EF4-FFF2-40B4-BE49-F238E27FC236}">
                <a16:creationId xmlns:a16="http://schemas.microsoft.com/office/drawing/2014/main" id="{98EC5A7A-1578-41CF-BBBF-2522FBA0FA5D}"/>
              </a:ext>
            </a:extLst>
          </p:cNvPr>
          <p:cNvSpPr>
            <a:spLocks noChangeArrowheads="1"/>
          </p:cNvSpPr>
          <p:nvPr/>
        </p:nvSpPr>
        <p:spPr bwMode="auto">
          <a:xfrm>
            <a:off x="159542" y="5373688"/>
            <a:ext cx="29813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400">
                <a:latin typeface="+mj-ea"/>
                <a:ea typeface="+mj-ea"/>
              </a:rPr>
              <a:t>Staggered position</a:t>
            </a:r>
            <a:br>
              <a:rPr lang="en-US" altLang="zh-CN" sz="2400">
                <a:latin typeface="+mj-ea"/>
                <a:ea typeface="+mj-ea"/>
              </a:rPr>
            </a:br>
            <a:r>
              <a:rPr lang="zh-CN" altLang="en-US" sz="2400">
                <a:latin typeface="+mj-ea"/>
                <a:ea typeface="+mj-ea"/>
              </a:rPr>
              <a:t>交叉式</a:t>
            </a:r>
          </a:p>
        </p:txBody>
      </p:sp>
      <p:sp>
        <p:nvSpPr>
          <p:cNvPr id="201743" name="Rectangle 15">
            <a:extLst>
              <a:ext uri="{FF2B5EF4-FFF2-40B4-BE49-F238E27FC236}">
                <a16:creationId xmlns:a16="http://schemas.microsoft.com/office/drawing/2014/main" id="{822FB6C9-70E2-4B58-8E2C-CE5FDE6378B9}"/>
              </a:ext>
            </a:extLst>
          </p:cNvPr>
          <p:cNvSpPr>
            <a:spLocks noChangeArrowheads="1"/>
          </p:cNvSpPr>
          <p:nvPr/>
        </p:nvSpPr>
        <p:spPr bwMode="auto">
          <a:xfrm>
            <a:off x="3203575" y="5373688"/>
            <a:ext cx="2736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400">
                <a:latin typeface="+mj-ea"/>
                <a:ea typeface="+mj-ea"/>
              </a:rPr>
              <a:t>Eclipsed position </a:t>
            </a:r>
          </a:p>
          <a:p>
            <a:pPr algn="ctr" eaLnBrk="1" hangingPunct="1"/>
            <a:r>
              <a:rPr lang="zh-CN" altLang="en-US" sz="2400">
                <a:latin typeface="+mj-ea"/>
                <a:ea typeface="+mj-ea"/>
              </a:rPr>
              <a:t>叠同式</a:t>
            </a:r>
          </a:p>
        </p:txBody>
      </p:sp>
      <p:grpSp>
        <p:nvGrpSpPr>
          <p:cNvPr id="201745" name="Group 17">
            <a:extLst>
              <a:ext uri="{FF2B5EF4-FFF2-40B4-BE49-F238E27FC236}">
                <a16:creationId xmlns:a16="http://schemas.microsoft.com/office/drawing/2014/main" id="{CA426750-6165-46E1-9C99-80C0E5315147}"/>
              </a:ext>
            </a:extLst>
          </p:cNvPr>
          <p:cNvGrpSpPr>
            <a:grpSpLocks/>
          </p:cNvGrpSpPr>
          <p:nvPr/>
        </p:nvGrpSpPr>
        <p:grpSpPr bwMode="auto">
          <a:xfrm>
            <a:off x="5802313" y="2878138"/>
            <a:ext cx="2449512" cy="1847850"/>
            <a:chOff x="3878" y="1933"/>
            <a:chExt cx="1497" cy="1180"/>
          </a:xfrm>
        </p:grpSpPr>
        <p:sp>
          <p:nvSpPr>
            <p:cNvPr id="101390" name="Rectangle 18">
              <a:extLst>
                <a:ext uri="{FF2B5EF4-FFF2-40B4-BE49-F238E27FC236}">
                  <a16:creationId xmlns:a16="http://schemas.microsoft.com/office/drawing/2014/main" id="{B9146D4F-AD7A-44AA-8139-43ED18A83227}"/>
                </a:ext>
              </a:extLst>
            </p:cNvPr>
            <p:cNvSpPr>
              <a:spLocks noChangeArrowheads="1"/>
            </p:cNvSpPr>
            <p:nvPr/>
          </p:nvSpPr>
          <p:spPr bwMode="auto">
            <a:xfrm>
              <a:off x="3878" y="1933"/>
              <a:ext cx="1497" cy="118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1391" name="Object 19">
              <a:extLst>
                <a:ext uri="{FF2B5EF4-FFF2-40B4-BE49-F238E27FC236}">
                  <a16:creationId xmlns:a16="http://schemas.microsoft.com/office/drawing/2014/main" id="{06FD9132-16E5-4E7C-9664-B3F5C8F4A758}"/>
                </a:ext>
              </a:extLst>
            </p:cNvPr>
            <p:cNvGraphicFramePr>
              <a:graphicFrameLocks noChangeAspect="1"/>
            </p:cNvGraphicFramePr>
            <p:nvPr/>
          </p:nvGraphicFramePr>
          <p:xfrm>
            <a:off x="3969" y="1979"/>
            <a:ext cx="1315" cy="1057"/>
          </p:xfrm>
          <a:graphic>
            <a:graphicData uri="http://schemas.openxmlformats.org/presentationml/2006/ole">
              <mc:AlternateContent xmlns:mc="http://schemas.openxmlformats.org/markup-compatibility/2006">
                <mc:Choice xmlns:v="urn:schemas-microsoft-com:vml" Requires="v">
                  <p:oleObj spid="_x0000_s102029" name="CS ChemDraw Drawing" r:id="rId11" imgW="838200" imgH="675640" progId="ChemDraw.Document.6.0">
                    <p:embed/>
                  </p:oleObj>
                </mc:Choice>
                <mc:Fallback>
                  <p:oleObj name="CS ChemDraw Drawing" r:id="rId11" imgW="838200" imgH="675640" progId="ChemDraw.Document.6.0">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9" y="1979"/>
                          <a:ext cx="1315" cy="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1748" name="Text Box 20">
            <a:extLst>
              <a:ext uri="{FF2B5EF4-FFF2-40B4-BE49-F238E27FC236}">
                <a16:creationId xmlns:a16="http://schemas.microsoft.com/office/drawing/2014/main" id="{996A21E9-3326-44F3-935E-50E2225DF2F1}"/>
              </a:ext>
            </a:extLst>
          </p:cNvPr>
          <p:cNvSpPr txBox="1">
            <a:spLocks noChangeArrowheads="1"/>
          </p:cNvSpPr>
          <p:nvPr/>
        </p:nvSpPr>
        <p:spPr bwMode="auto">
          <a:xfrm>
            <a:off x="6084888" y="5160963"/>
            <a:ext cx="244792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a:latin typeface="+mj-ea"/>
                <a:ea typeface="+mj-ea"/>
              </a:rPr>
              <a:t>原子半径</a:t>
            </a:r>
          </a:p>
          <a:p>
            <a:pPr eaLnBrk="1" hangingPunct="1">
              <a:spcBef>
                <a:spcPct val="50000"/>
              </a:spcBef>
            </a:pPr>
            <a:r>
              <a:rPr lang="zh-CN" altLang="en-US" sz="2400">
                <a:latin typeface="+mj-ea"/>
                <a:ea typeface="+mj-ea"/>
              </a:rPr>
              <a:t>范德华斥力半径</a:t>
            </a:r>
          </a:p>
        </p:txBody>
      </p:sp>
      <p:sp>
        <p:nvSpPr>
          <p:cNvPr id="201749" name="Text Box 21">
            <a:extLst>
              <a:ext uri="{FF2B5EF4-FFF2-40B4-BE49-F238E27FC236}">
                <a16:creationId xmlns:a16="http://schemas.microsoft.com/office/drawing/2014/main" id="{F5EB1EBF-2D7B-4EDE-9B21-41D814A7D52B}"/>
              </a:ext>
            </a:extLst>
          </p:cNvPr>
          <p:cNvSpPr txBox="1">
            <a:spLocks noChangeArrowheads="1"/>
          </p:cNvSpPr>
          <p:nvPr/>
        </p:nvSpPr>
        <p:spPr bwMode="auto">
          <a:xfrm>
            <a:off x="1619250" y="1628775"/>
            <a:ext cx="25923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3200">
                <a:latin typeface="+mj-ea"/>
                <a:ea typeface="+mj-ea"/>
              </a:rPr>
              <a:t>以乙烷为例</a:t>
            </a:r>
            <a:r>
              <a:rPr lang="en-US" altLang="zh-CN" sz="3200">
                <a:latin typeface="+mj-ea"/>
                <a:ea typeface="+mj-ea"/>
              </a:rPr>
              <a:t>:</a:t>
            </a:r>
          </a:p>
        </p:txBody>
      </p:sp>
      <p:sp>
        <p:nvSpPr>
          <p:cNvPr id="201750" name="Text Box 22">
            <a:extLst>
              <a:ext uri="{FF2B5EF4-FFF2-40B4-BE49-F238E27FC236}">
                <a16:creationId xmlns:a16="http://schemas.microsoft.com/office/drawing/2014/main" id="{CDF8B41C-93E9-4B23-B126-82A16F0762EE}"/>
              </a:ext>
            </a:extLst>
          </p:cNvPr>
          <p:cNvSpPr txBox="1">
            <a:spLocks noChangeArrowheads="1"/>
          </p:cNvSpPr>
          <p:nvPr/>
        </p:nvSpPr>
        <p:spPr bwMode="auto">
          <a:xfrm>
            <a:off x="6084888" y="1814513"/>
            <a:ext cx="21605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dirty="0">
                <a:solidFill>
                  <a:srgbClr val="CC3300"/>
                </a:solidFill>
                <a:latin typeface="+mj-ea"/>
                <a:ea typeface="+mj-ea"/>
              </a:rPr>
              <a:t>哪一种构象的能量低</a:t>
            </a:r>
            <a:r>
              <a:rPr lang="en-US" altLang="zh-CN" sz="2400" dirty="0">
                <a:solidFill>
                  <a:srgbClr val="CC3300"/>
                </a:solidFill>
                <a:latin typeface="+mj-ea"/>
                <a:ea typeface="+mj-ea"/>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1">
            <a:extLst>
              <a:ext uri="{FF2B5EF4-FFF2-40B4-BE49-F238E27FC236}">
                <a16:creationId xmlns:a16="http://schemas.microsoft.com/office/drawing/2014/main" id="{6CF20D9D-D753-4EFC-B95D-8B954F92D8F3}"/>
              </a:ext>
            </a:extLst>
          </p:cNvPr>
          <p:cNvSpPr>
            <a:spLocks noGrp="1" noChangeArrowheads="1"/>
          </p:cNvSpPr>
          <p:nvPr>
            <p:ph type="title"/>
          </p:nvPr>
        </p:nvSpPr>
        <p:spPr/>
        <p:txBody>
          <a:bodyPr/>
          <a:lstStyle/>
          <a:p>
            <a:r>
              <a:rPr lang="zh-CN" altLang="en-US" b="1"/>
              <a:t>乙烷分子内旋转位能曲线与构象能</a:t>
            </a:r>
          </a:p>
        </p:txBody>
      </p:sp>
      <p:sp>
        <p:nvSpPr>
          <p:cNvPr id="36" name="灯片编号占位符 4">
            <a:extLst>
              <a:ext uri="{FF2B5EF4-FFF2-40B4-BE49-F238E27FC236}">
                <a16:creationId xmlns:a16="http://schemas.microsoft.com/office/drawing/2014/main" id="{B991E5A3-D1FD-4F8A-9386-8FF2E4AB8861}"/>
              </a:ext>
            </a:extLst>
          </p:cNvPr>
          <p:cNvSpPr>
            <a:spLocks noGrp="1"/>
          </p:cNvSpPr>
          <p:nvPr>
            <p:ph type="sldNum" sz="quarter" idx="12"/>
          </p:nvPr>
        </p:nvSpPr>
        <p:spPr/>
        <p:txBody>
          <a:bodyPr/>
          <a:lstStyle/>
          <a:p>
            <a:pPr>
              <a:defRPr/>
            </a:pPr>
            <a:fld id="{631EB5A0-9048-4AD9-B0FC-FB4CA03FF4D2}" type="slidenum">
              <a:rPr lang="en-US" altLang="zh-CN"/>
              <a:pPr>
                <a:defRPr/>
              </a:pPr>
              <a:t>89</a:t>
            </a:fld>
            <a:endParaRPr lang="en-US" altLang="zh-CN"/>
          </a:p>
        </p:txBody>
      </p:sp>
      <p:grpSp>
        <p:nvGrpSpPr>
          <p:cNvPr id="102404" name="Group 2">
            <a:extLst>
              <a:ext uri="{FF2B5EF4-FFF2-40B4-BE49-F238E27FC236}">
                <a16:creationId xmlns:a16="http://schemas.microsoft.com/office/drawing/2014/main" id="{9506246A-5177-4FA0-A265-5156151A2D55}"/>
              </a:ext>
            </a:extLst>
          </p:cNvPr>
          <p:cNvGrpSpPr>
            <a:grpSpLocks/>
          </p:cNvGrpSpPr>
          <p:nvPr/>
        </p:nvGrpSpPr>
        <p:grpSpPr bwMode="auto">
          <a:xfrm>
            <a:off x="3708400" y="1557338"/>
            <a:ext cx="4949825" cy="4129087"/>
            <a:chOff x="2075" y="1253"/>
            <a:chExt cx="3390" cy="2601"/>
          </a:xfrm>
        </p:grpSpPr>
        <p:sp>
          <p:nvSpPr>
            <p:cNvPr id="102417" name="Freeform 3">
              <a:extLst>
                <a:ext uri="{FF2B5EF4-FFF2-40B4-BE49-F238E27FC236}">
                  <a16:creationId xmlns:a16="http://schemas.microsoft.com/office/drawing/2014/main" id="{BBAC041E-018C-4C0D-BE01-6C4BA7AED8CE}"/>
                </a:ext>
              </a:extLst>
            </p:cNvPr>
            <p:cNvSpPr>
              <a:spLocks/>
            </p:cNvSpPr>
            <p:nvPr/>
          </p:nvSpPr>
          <p:spPr bwMode="auto">
            <a:xfrm flipV="1">
              <a:off x="2517" y="1979"/>
              <a:ext cx="2676" cy="1406"/>
            </a:xfrm>
            <a:custGeom>
              <a:avLst/>
              <a:gdLst>
                <a:gd name="T0" fmla="*/ 0 w 3435"/>
                <a:gd name="T1" fmla="*/ 1 h 1456"/>
                <a:gd name="T2" fmla="*/ 59 w 3435"/>
                <a:gd name="T3" fmla="*/ 121 h 1456"/>
                <a:gd name="T4" fmla="*/ 98 w 3435"/>
                <a:gd name="T5" fmla="*/ 450 h 1456"/>
                <a:gd name="T6" fmla="*/ 150 w 3435"/>
                <a:gd name="T7" fmla="*/ 858 h 1456"/>
                <a:gd name="T8" fmla="*/ 219 w 3435"/>
                <a:gd name="T9" fmla="*/ 1199 h 1456"/>
                <a:gd name="T10" fmla="*/ 279 w 3435"/>
                <a:gd name="T11" fmla="*/ 1308 h 1456"/>
                <a:gd name="T12" fmla="*/ 323 w 3435"/>
                <a:gd name="T13" fmla="*/ 1192 h 1456"/>
                <a:gd name="T14" fmla="*/ 386 w 3435"/>
                <a:gd name="T15" fmla="*/ 858 h 1456"/>
                <a:gd name="T16" fmla="*/ 450 w 3435"/>
                <a:gd name="T17" fmla="*/ 409 h 1456"/>
                <a:gd name="T18" fmla="*/ 482 w 3435"/>
                <a:gd name="T19" fmla="*/ 154 h 1456"/>
                <a:gd name="T20" fmla="*/ 543 w 3435"/>
                <a:gd name="T21" fmla="*/ 6 h 1456"/>
                <a:gd name="T22" fmla="*/ 600 w 3435"/>
                <a:gd name="T23" fmla="*/ 162 h 1456"/>
                <a:gd name="T24" fmla="*/ 652 w 3435"/>
                <a:gd name="T25" fmla="*/ 516 h 1456"/>
                <a:gd name="T26" fmla="*/ 707 w 3435"/>
                <a:gd name="T27" fmla="*/ 904 h 1456"/>
                <a:gd name="T28" fmla="*/ 746 w 3435"/>
                <a:gd name="T29" fmla="*/ 1158 h 1456"/>
                <a:gd name="T30" fmla="*/ 814 w 3435"/>
                <a:gd name="T31" fmla="*/ 1308 h 1456"/>
                <a:gd name="T32" fmla="*/ 879 w 3435"/>
                <a:gd name="T33" fmla="*/ 1144 h 1456"/>
                <a:gd name="T34" fmla="*/ 933 w 3435"/>
                <a:gd name="T35" fmla="*/ 812 h 1456"/>
                <a:gd name="T36" fmla="*/ 993 w 3435"/>
                <a:gd name="T37" fmla="*/ 343 h 1456"/>
                <a:gd name="T38" fmla="*/ 1031 w 3435"/>
                <a:gd name="T39" fmla="*/ 113 h 1456"/>
                <a:gd name="T40" fmla="*/ 1094 w 3435"/>
                <a:gd name="T41" fmla="*/ 1 h 1456"/>
                <a:gd name="T42" fmla="*/ 1144 w 3435"/>
                <a:gd name="T43" fmla="*/ 104 h 1456"/>
                <a:gd name="T44" fmla="*/ 1188 w 3435"/>
                <a:gd name="T45" fmla="*/ 359 h 1456"/>
                <a:gd name="T46" fmla="*/ 1243 w 3435"/>
                <a:gd name="T47" fmla="*/ 858 h 1456"/>
                <a:gd name="T48" fmla="*/ 1300 w 3435"/>
                <a:gd name="T49" fmla="*/ 1141 h 1456"/>
                <a:gd name="T50" fmla="*/ 1373 w 3435"/>
                <a:gd name="T51" fmla="*/ 1308 h 1456"/>
                <a:gd name="T52" fmla="*/ 1434 w 3435"/>
                <a:gd name="T53" fmla="*/ 1143 h 1456"/>
                <a:gd name="T54" fmla="*/ 1486 w 3435"/>
                <a:gd name="T55" fmla="*/ 836 h 1456"/>
                <a:gd name="T56" fmla="*/ 1533 w 3435"/>
                <a:gd name="T57" fmla="*/ 400 h 1456"/>
                <a:gd name="T58" fmla="*/ 1567 w 3435"/>
                <a:gd name="T59" fmla="*/ 137 h 1456"/>
                <a:gd name="T60" fmla="*/ 1624 w 3435"/>
                <a:gd name="T61" fmla="*/ 14 h 14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435" h="1456">
                  <a:moveTo>
                    <a:pt x="0" y="1"/>
                  </a:moveTo>
                  <a:cubicBezTo>
                    <a:pt x="21" y="23"/>
                    <a:pt x="90" y="51"/>
                    <a:pt x="125" y="134"/>
                  </a:cubicBezTo>
                  <a:cubicBezTo>
                    <a:pt x="160" y="217"/>
                    <a:pt x="176" y="363"/>
                    <a:pt x="208" y="500"/>
                  </a:cubicBezTo>
                  <a:cubicBezTo>
                    <a:pt x="240" y="637"/>
                    <a:pt x="274" y="815"/>
                    <a:pt x="317" y="954"/>
                  </a:cubicBezTo>
                  <a:cubicBezTo>
                    <a:pt x="360" y="1093"/>
                    <a:pt x="419" y="1249"/>
                    <a:pt x="464" y="1332"/>
                  </a:cubicBezTo>
                  <a:cubicBezTo>
                    <a:pt x="509" y="1415"/>
                    <a:pt x="553" y="1454"/>
                    <a:pt x="589" y="1453"/>
                  </a:cubicBezTo>
                  <a:cubicBezTo>
                    <a:pt x="625" y="1452"/>
                    <a:pt x="645" y="1406"/>
                    <a:pt x="683" y="1323"/>
                  </a:cubicBezTo>
                  <a:cubicBezTo>
                    <a:pt x="721" y="1240"/>
                    <a:pt x="771" y="1099"/>
                    <a:pt x="816" y="954"/>
                  </a:cubicBezTo>
                  <a:cubicBezTo>
                    <a:pt x="861" y="809"/>
                    <a:pt x="918" y="586"/>
                    <a:pt x="952" y="455"/>
                  </a:cubicBezTo>
                  <a:cubicBezTo>
                    <a:pt x="986" y="324"/>
                    <a:pt x="988" y="246"/>
                    <a:pt x="1021" y="171"/>
                  </a:cubicBezTo>
                  <a:cubicBezTo>
                    <a:pt x="1054" y="96"/>
                    <a:pt x="1108" y="5"/>
                    <a:pt x="1149" y="6"/>
                  </a:cubicBezTo>
                  <a:cubicBezTo>
                    <a:pt x="1190" y="7"/>
                    <a:pt x="1230" y="86"/>
                    <a:pt x="1268" y="180"/>
                  </a:cubicBezTo>
                  <a:cubicBezTo>
                    <a:pt x="1306" y="274"/>
                    <a:pt x="1340" y="436"/>
                    <a:pt x="1378" y="573"/>
                  </a:cubicBezTo>
                  <a:cubicBezTo>
                    <a:pt x="1416" y="710"/>
                    <a:pt x="1464" y="884"/>
                    <a:pt x="1497" y="1003"/>
                  </a:cubicBezTo>
                  <a:cubicBezTo>
                    <a:pt x="1530" y="1122"/>
                    <a:pt x="1541" y="1211"/>
                    <a:pt x="1579" y="1286"/>
                  </a:cubicBezTo>
                  <a:cubicBezTo>
                    <a:pt x="1617" y="1361"/>
                    <a:pt x="1676" y="1456"/>
                    <a:pt x="1723" y="1453"/>
                  </a:cubicBezTo>
                  <a:cubicBezTo>
                    <a:pt x="1770" y="1450"/>
                    <a:pt x="1818" y="1363"/>
                    <a:pt x="1859" y="1271"/>
                  </a:cubicBezTo>
                  <a:cubicBezTo>
                    <a:pt x="1900" y="1179"/>
                    <a:pt x="1932" y="1050"/>
                    <a:pt x="1972" y="902"/>
                  </a:cubicBezTo>
                  <a:cubicBezTo>
                    <a:pt x="2012" y="754"/>
                    <a:pt x="2065" y="510"/>
                    <a:pt x="2100" y="381"/>
                  </a:cubicBezTo>
                  <a:cubicBezTo>
                    <a:pt x="2135" y="252"/>
                    <a:pt x="2147" y="188"/>
                    <a:pt x="2182" y="125"/>
                  </a:cubicBezTo>
                  <a:cubicBezTo>
                    <a:pt x="2217" y="62"/>
                    <a:pt x="2273" y="2"/>
                    <a:pt x="2313" y="1"/>
                  </a:cubicBezTo>
                  <a:cubicBezTo>
                    <a:pt x="2353" y="0"/>
                    <a:pt x="2387" y="50"/>
                    <a:pt x="2420" y="116"/>
                  </a:cubicBezTo>
                  <a:cubicBezTo>
                    <a:pt x="2453" y="182"/>
                    <a:pt x="2477" y="259"/>
                    <a:pt x="2512" y="399"/>
                  </a:cubicBezTo>
                  <a:cubicBezTo>
                    <a:pt x="2547" y="539"/>
                    <a:pt x="2591" y="809"/>
                    <a:pt x="2630" y="954"/>
                  </a:cubicBezTo>
                  <a:cubicBezTo>
                    <a:pt x="2669" y="1099"/>
                    <a:pt x="2704" y="1185"/>
                    <a:pt x="2749" y="1268"/>
                  </a:cubicBezTo>
                  <a:cubicBezTo>
                    <a:pt x="2794" y="1351"/>
                    <a:pt x="2856" y="1453"/>
                    <a:pt x="2903" y="1453"/>
                  </a:cubicBezTo>
                  <a:cubicBezTo>
                    <a:pt x="2950" y="1453"/>
                    <a:pt x="2993" y="1357"/>
                    <a:pt x="3033" y="1270"/>
                  </a:cubicBezTo>
                  <a:cubicBezTo>
                    <a:pt x="3073" y="1183"/>
                    <a:pt x="3107" y="1067"/>
                    <a:pt x="3142" y="929"/>
                  </a:cubicBezTo>
                  <a:cubicBezTo>
                    <a:pt x="3177" y="791"/>
                    <a:pt x="3214" y="573"/>
                    <a:pt x="3243" y="444"/>
                  </a:cubicBezTo>
                  <a:cubicBezTo>
                    <a:pt x="3272" y="315"/>
                    <a:pt x="3284" y="223"/>
                    <a:pt x="3316" y="152"/>
                  </a:cubicBezTo>
                  <a:cubicBezTo>
                    <a:pt x="3348" y="81"/>
                    <a:pt x="3410" y="44"/>
                    <a:pt x="3435" y="1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8" name="Line 4">
              <a:extLst>
                <a:ext uri="{FF2B5EF4-FFF2-40B4-BE49-F238E27FC236}">
                  <a16:creationId xmlns:a16="http://schemas.microsoft.com/office/drawing/2014/main" id="{300C7B83-2EDB-4759-9279-4E08F5C29538}"/>
                </a:ext>
              </a:extLst>
            </p:cNvPr>
            <p:cNvSpPr>
              <a:spLocks noChangeShapeType="1"/>
            </p:cNvSpPr>
            <p:nvPr/>
          </p:nvSpPr>
          <p:spPr bwMode="auto">
            <a:xfrm>
              <a:off x="3851" y="2006"/>
              <a:ext cx="0" cy="13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9" name="Line 5">
              <a:extLst>
                <a:ext uri="{FF2B5EF4-FFF2-40B4-BE49-F238E27FC236}">
                  <a16:creationId xmlns:a16="http://schemas.microsoft.com/office/drawing/2014/main" id="{DFD49FC7-FD04-490F-8E66-C3652350246D}"/>
                </a:ext>
              </a:extLst>
            </p:cNvPr>
            <p:cNvSpPr>
              <a:spLocks noChangeShapeType="1"/>
            </p:cNvSpPr>
            <p:nvPr/>
          </p:nvSpPr>
          <p:spPr bwMode="auto">
            <a:xfrm flipH="1">
              <a:off x="2336" y="1979"/>
              <a:ext cx="63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2420" name="Group 6">
              <a:extLst>
                <a:ext uri="{FF2B5EF4-FFF2-40B4-BE49-F238E27FC236}">
                  <a16:creationId xmlns:a16="http://schemas.microsoft.com/office/drawing/2014/main" id="{DD7B4B9D-AE04-4D98-99D7-8AAD0149606C}"/>
                </a:ext>
              </a:extLst>
            </p:cNvPr>
            <p:cNvGrpSpPr>
              <a:grpSpLocks/>
            </p:cNvGrpSpPr>
            <p:nvPr/>
          </p:nvGrpSpPr>
          <p:grpSpPr bwMode="auto">
            <a:xfrm>
              <a:off x="2201" y="1253"/>
              <a:ext cx="3264" cy="2601"/>
              <a:chOff x="2201" y="1253"/>
              <a:chExt cx="3264" cy="2601"/>
            </a:xfrm>
          </p:grpSpPr>
          <p:grpSp>
            <p:nvGrpSpPr>
              <p:cNvPr id="102424" name="Group 7">
                <a:extLst>
                  <a:ext uri="{FF2B5EF4-FFF2-40B4-BE49-F238E27FC236}">
                    <a16:creationId xmlns:a16="http://schemas.microsoft.com/office/drawing/2014/main" id="{AFEB4108-0391-4ABB-8A05-473CABD6E109}"/>
                  </a:ext>
                </a:extLst>
              </p:cNvPr>
              <p:cNvGrpSpPr>
                <a:grpSpLocks/>
              </p:cNvGrpSpPr>
              <p:nvPr/>
            </p:nvGrpSpPr>
            <p:grpSpPr bwMode="auto">
              <a:xfrm>
                <a:off x="2304" y="1253"/>
                <a:ext cx="3161" cy="2422"/>
                <a:chOff x="2304" y="1253"/>
                <a:chExt cx="3161" cy="2422"/>
              </a:xfrm>
            </p:grpSpPr>
            <p:sp>
              <p:nvSpPr>
                <p:cNvPr id="102427" name="Rectangle 8">
                  <a:extLst>
                    <a:ext uri="{FF2B5EF4-FFF2-40B4-BE49-F238E27FC236}">
                      <a16:creationId xmlns:a16="http://schemas.microsoft.com/office/drawing/2014/main" id="{D3FDBB85-ECDA-4EA3-8F05-F356EDC86EDB}"/>
                    </a:ext>
                  </a:extLst>
                </p:cNvPr>
                <p:cNvSpPr>
                  <a:spLocks noChangeArrowheads="1"/>
                </p:cNvSpPr>
                <p:nvPr/>
              </p:nvSpPr>
              <p:spPr bwMode="auto">
                <a:xfrm>
                  <a:off x="2517" y="1253"/>
                  <a:ext cx="2676" cy="213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102428" name="Text Box 9">
                  <a:extLst>
                    <a:ext uri="{FF2B5EF4-FFF2-40B4-BE49-F238E27FC236}">
                      <a16:creationId xmlns:a16="http://schemas.microsoft.com/office/drawing/2014/main" id="{7D1A962A-1F2A-49B2-8CF8-39068A1B4860}"/>
                    </a:ext>
                  </a:extLst>
                </p:cNvPr>
                <p:cNvSpPr txBox="1">
                  <a:spLocks noChangeArrowheads="1"/>
                </p:cNvSpPr>
                <p:nvPr/>
              </p:nvSpPr>
              <p:spPr bwMode="auto">
                <a:xfrm>
                  <a:off x="3728" y="3443"/>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0</a:t>
                  </a:r>
                </a:p>
              </p:txBody>
            </p:sp>
            <p:sp>
              <p:nvSpPr>
                <p:cNvPr id="102429" name="Text Box 10">
                  <a:extLst>
                    <a:ext uri="{FF2B5EF4-FFF2-40B4-BE49-F238E27FC236}">
                      <a16:creationId xmlns:a16="http://schemas.microsoft.com/office/drawing/2014/main" id="{EFA3B0B6-134D-4ABD-B42B-A72C8094E446}"/>
                    </a:ext>
                  </a:extLst>
                </p:cNvPr>
                <p:cNvSpPr txBox="1">
                  <a:spLocks noChangeArrowheads="1"/>
                </p:cNvSpPr>
                <p:nvPr/>
              </p:nvSpPr>
              <p:spPr bwMode="auto">
                <a:xfrm>
                  <a:off x="4137" y="3443"/>
                  <a:ext cx="36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60</a:t>
                  </a:r>
                  <a:r>
                    <a:rPr lang="en-US" altLang="zh-CN" baseline="30000">
                      <a:latin typeface="Arial" panose="020B0604020202020204" pitchFamily="34" charset="0"/>
                      <a:ea typeface="宋体" panose="02010600030101010101" pitchFamily="2" charset="-122"/>
                    </a:rPr>
                    <a:t>o</a:t>
                  </a:r>
                </a:p>
              </p:txBody>
            </p:sp>
            <p:sp>
              <p:nvSpPr>
                <p:cNvPr id="102430" name="Text Box 11">
                  <a:extLst>
                    <a:ext uri="{FF2B5EF4-FFF2-40B4-BE49-F238E27FC236}">
                      <a16:creationId xmlns:a16="http://schemas.microsoft.com/office/drawing/2014/main" id="{D0FA471F-38F9-4D98-BB03-453248C0F625}"/>
                    </a:ext>
                  </a:extLst>
                </p:cNvPr>
                <p:cNvSpPr txBox="1">
                  <a:spLocks noChangeArrowheads="1"/>
                </p:cNvSpPr>
                <p:nvPr/>
              </p:nvSpPr>
              <p:spPr bwMode="auto">
                <a:xfrm>
                  <a:off x="4558" y="3439"/>
                  <a:ext cx="4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120</a:t>
                  </a:r>
                  <a:r>
                    <a:rPr lang="en-US" altLang="zh-CN" baseline="30000">
                      <a:latin typeface="Arial" panose="020B0604020202020204" pitchFamily="34" charset="0"/>
                      <a:ea typeface="宋体" panose="02010600030101010101" pitchFamily="2" charset="-122"/>
                    </a:rPr>
                    <a:t>o</a:t>
                  </a:r>
                </a:p>
              </p:txBody>
            </p:sp>
            <p:sp>
              <p:nvSpPr>
                <p:cNvPr id="102431" name="Text Box 12">
                  <a:extLst>
                    <a:ext uri="{FF2B5EF4-FFF2-40B4-BE49-F238E27FC236}">
                      <a16:creationId xmlns:a16="http://schemas.microsoft.com/office/drawing/2014/main" id="{05AAF53F-03FB-4255-90C9-A78715216B68}"/>
                    </a:ext>
                  </a:extLst>
                </p:cNvPr>
                <p:cNvSpPr txBox="1">
                  <a:spLocks noChangeArrowheads="1"/>
                </p:cNvSpPr>
                <p:nvPr/>
              </p:nvSpPr>
              <p:spPr bwMode="auto">
                <a:xfrm>
                  <a:off x="5012" y="3439"/>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180</a:t>
                  </a:r>
                  <a:r>
                    <a:rPr lang="en-US" altLang="zh-CN" baseline="30000">
                      <a:latin typeface="Arial" panose="020B0604020202020204" pitchFamily="34" charset="0"/>
                      <a:ea typeface="宋体" panose="02010600030101010101" pitchFamily="2" charset="-122"/>
                    </a:rPr>
                    <a:t>o</a:t>
                  </a:r>
                </a:p>
              </p:txBody>
            </p:sp>
            <p:sp>
              <p:nvSpPr>
                <p:cNvPr id="102432" name="Text Box 13">
                  <a:extLst>
                    <a:ext uri="{FF2B5EF4-FFF2-40B4-BE49-F238E27FC236}">
                      <a16:creationId xmlns:a16="http://schemas.microsoft.com/office/drawing/2014/main" id="{B58041A1-E2C2-4D3F-B839-38C19A77D814}"/>
                    </a:ext>
                  </a:extLst>
                </p:cNvPr>
                <p:cNvSpPr txBox="1">
                  <a:spLocks noChangeArrowheads="1"/>
                </p:cNvSpPr>
                <p:nvPr/>
              </p:nvSpPr>
              <p:spPr bwMode="auto">
                <a:xfrm>
                  <a:off x="3243" y="3444"/>
                  <a:ext cx="4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-60</a:t>
                  </a:r>
                  <a:r>
                    <a:rPr lang="en-US" altLang="zh-CN" baseline="30000">
                      <a:latin typeface="Arial" panose="020B0604020202020204" pitchFamily="34" charset="0"/>
                      <a:ea typeface="宋体" panose="02010600030101010101" pitchFamily="2" charset="-122"/>
                    </a:rPr>
                    <a:t>o</a:t>
                  </a:r>
                </a:p>
              </p:txBody>
            </p:sp>
            <p:sp>
              <p:nvSpPr>
                <p:cNvPr id="102433" name="Text Box 14">
                  <a:extLst>
                    <a:ext uri="{FF2B5EF4-FFF2-40B4-BE49-F238E27FC236}">
                      <a16:creationId xmlns:a16="http://schemas.microsoft.com/office/drawing/2014/main" id="{C5A93710-79AA-4439-906E-36BE04CFBCCD}"/>
                    </a:ext>
                  </a:extLst>
                </p:cNvPr>
                <p:cNvSpPr txBox="1">
                  <a:spLocks noChangeArrowheads="1"/>
                </p:cNvSpPr>
                <p:nvPr/>
              </p:nvSpPr>
              <p:spPr bwMode="auto">
                <a:xfrm>
                  <a:off x="2744" y="3444"/>
                  <a:ext cx="5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-120</a:t>
                  </a:r>
                  <a:r>
                    <a:rPr lang="en-US" altLang="zh-CN" baseline="30000">
                      <a:latin typeface="Arial" panose="020B0604020202020204" pitchFamily="34" charset="0"/>
                      <a:ea typeface="宋体" panose="02010600030101010101" pitchFamily="2" charset="-122"/>
                    </a:rPr>
                    <a:t>o</a:t>
                  </a:r>
                </a:p>
              </p:txBody>
            </p:sp>
            <p:sp>
              <p:nvSpPr>
                <p:cNvPr id="102434" name="Text Box 15">
                  <a:extLst>
                    <a:ext uri="{FF2B5EF4-FFF2-40B4-BE49-F238E27FC236}">
                      <a16:creationId xmlns:a16="http://schemas.microsoft.com/office/drawing/2014/main" id="{E4CBFC59-507A-4326-BAE2-56631E5100C0}"/>
                    </a:ext>
                  </a:extLst>
                </p:cNvPr>
                <p:cNvSpPr txBox="1">
                  <a:spLocks noChangeArrowheads="1"/>
                </p:cNvSpPr>
                <p:nvPr/>
              </p:nvSpPr>
              <p:spPr bwMode="auto">
                <a:xfrm>
                  <a:off x="2304" y="3444"/>
                  <a:ext cx="53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-180</a:t>
                  </a:r>
                  <a:r>
                    <a:rPr lang="en-US" altLang="zh-CN" baseline="30000">
                      <a:latin typeface="Arial" panose="020B0604020202020204" pitchFamily="34" charset="0"/>
                      <a:ea typeface="宋体" panose="02010600030101010101" pitchFamily="2" charset="-122"/>
                    </a:rPr>
                    <a:t>o</a:t>
                  </a:r>
                </a:p>
              </p:txBody>
            </p:sp>
          </p:grpSp>
          <p:sp>
            <p:nvSpPr>
              <p:cNvPr id="102425" name="Text Box 16">
                <a:extLst>
                  <a:ext uri="{FF2B5EF4-FFF2-40B4-BE49-F238E27FC236}">
                    <a16:creationId xmlns:a16="http://schemas.microsoft.com/office/drawing/2014/main" id="{97E27528-8737-4E7C-ACD9-04E228288EF5}"/>
                  </a:ext>
                </a:extLst>
              </p:cNvPr>
              <p:cNvSpPr txBox="1">
                <a:spLocks noChangeArrowheads="1"/>
              </p:cNvSpPr>
              <p:nvPr/>
            </p:nvSpPr>
            <p:spPr bwMode="auto">
              <a:xfrm rot="-5400000">
                <a:off x="2086" y="1368"/>
                <a:ext cx="544"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i="1">
                    <a:latin typeface="Times New Roman" panose="02020603050405020304" pitchFamily="18" charset="0"/>
                    <a:ea typeface="宋体" panose="02010600030101010101" pitchFamily="2" charset="-122"/>
                  </a:rPr>
                  <a:t>u</a:t>
                </a:r>
                <a:r>
                  <a:rPr lang="en-US" altLang="zh-CN" sz="2400">
                    <a:latin typeface="Symbol" panose="05050102010706020507" pitchFamily="18" charset="2"/>
                    <a:ea typeface="宋体" panose="02010600030101010101" pitchFamily="2" charset="-122"/>
                  </a:rPr>
                  <a:t>(</a:t>
                </a:r>
                <a:r>
                  <a:rPr lang="en-US" altLang="zh-CN" sz="2400" i="1">
                    <a:latin typeface="Symbol" panose="05050102010706020507" pitchFamily="18" charset="2"/>
                    <a:ea typeface="宋体" panose="02010600030101010101" pitchFamily="2" charset="-122"/>
                  </a:rPr>
                  <a:t>j </a:t>
                </a:r>
                <a:r>
                  <a:rPr lang="en-US" altLang="zh-CN" sz="2400">
                    <a:latin typeface="Symbol" panose="05050102010706020507" pitchFamily="18" charset="2"/>
                    <a:ea typeface="宋体" panose="02010600030101010101" pitchFamily="2" charset="-122"/>
                  </a:rPr>
                  <a:t>)</a:t>
                </a:r>
              </a:p>
            </p:txBody>
          </p:sp>
          <p:sp>
            <p:nvSpPr>
              <p:cNvPr id="102426" name="Text Box 17">
                <a:extLst>
                  <a:ext uri="{FF2B5EF4-FFF2-40B4-BE49-F238E27FC236}">
                    <a16:creationId xmlns:a16="http://schemas.microsoft.com/office/drawing/2014/main" id="{5229703E-81EA-40C8-A382-DB8ED1E09C77}"/>
                  </a:ext>
                </a:extLst>
              </p:cNvPr>
              <p:cNvSpPr txBox="1">
                <a:spLocks noChangeArrowheads="1"/>
              </p:cNvSpPr>
              <p:nvPr/>
            </p:nvSpPr>
            <p:spPr bwMode="auto">
              <a:xfrm>
                <a:off x="3696" y="3566"/>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i="1">
                    <a:latin typeface="Symbol" panose="05050102010706020507" pitchFamily="18" charset="2"/>
                    <a:ea typeface="宋体" panose="02010600030101010101" pitchFamily="2" charset="-122"/>
                  </a:rPr>
                  <a:t>j</a:t>
                </a:r>
              </a:p>
            </p:txBody>
          </p:sp>
        </p:grpSp>
        <p:sp>
          <p:nvSpPr>
            <p:cNvPr id="102421" name="Line 18">
              <a:extLst>
                <a:ext uri="{FF2B5EF4-FFF2-40B4-BE49-F238E27FC236}">
                  <a16:creationId xmlns:a16="http://schemas.microsoft.com/office/drawing/2014/main" id="{0C95C8C2-06B7-4AA5-9C08-1EFB00F4AF11}"/>
                </a:ext>
              </a:extLst>
            </p:cNvPr>
            <p:cNvSpPr>
              <a:spLocks noChangeShapeType="1"/>
            </p:cNvSpPr>
            <p:nvPr/>
          </p:nvSpPr>
          <p:spPr bwMode="auto">
            <a:xfrm flipH="1">
              <a:off x="2381" y="3385"/>
              <a:ext cx="13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22" name="Line 19">
              <a:extLst>
                <a:ext uri="{FF2B5EF4-FFF2-40B4-BE49-F238E27FC236}">
                  <a16:creationId xmlns:a16="http://schemas.microsoft.com/office/drawing/2014/main" id="{E5452A20-D44F-4D2E-87E1-6EF1D9F65069}"/>
                </a:ext>
              </a:extLst>
            </p:cNvPr>
            <p:cNvSpPr>
              <a:spLocks noChangeShapeType="1"/>
            </p:cNvSpPr>
            <p:nvPr/>
          </p:nvSpPr>
          <p:spPr bwMode="auto">
            <a:xfrm>
              <a:off x="2381" y="1979"/>
              <a:ext cx="0" cy="1406"/>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23" name="Rectangle 20">
              <a:extLst>
                <a:ext uri="{FF2B5EF4-FFF2-40B4-BE49-F238E27FC236}">
                  <a16:creationId xmlns:a16="http://schemas.microsoft.com/office/drawing/2014/main" id="{8CEB74F3-DDFA-4EB2-8823-C219A01A1D08}"/>
                </a:ext>
              </a:extLst>
            </p:cNvPr>
            <p:cNvSpPr>
              <a:spLocks noChangeArrowheads="1"/>
            </p:cNvSpPr>
            <p:nvPr/>
          </p:nvSpPr>
          <p:spPr bwMode="auto">
            <a:xfrm>
              <a:off x="2075" y="2512"/>
              <a:ext cx="3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Symbol" panose="05050102010706020507" pitchFamily="18" charset="2"/>
                  <a:ea typeface="宋体" panose="02010600030101010101" pitchFamily="2" charset="-122"/>
                </a:rPr>
                <a:t>D</a:t>
              </a:r>
              <a:r>
                <a:rPr lang="en-US" altLang="zh-CN" sz="2400" i="1">
                  <a:latin typeface="Symbol" panose="05050102010706020507" pitchFamily="18" charset="2"/>
                  <a:ea typeface="宋体" panose="02010600030101010101" pitchFamily="2" charset="-122"/>
                </a:rPr>
                <a:t>e</a:t>
              </a:r>
            </a:p>
          </p:txBody>
        </p:sp>
      </p:grpSp>
      <p:grpSp>
        <p:nvGrpSpPr>
          <p:cNvPr id="202774" name="Group 22">
            <a:extLst>
              <a:ext uri="{FF2B5EF4-FFF2-40B4-BE49-F238E27FC236}">
                <a16:creationId xmlns:a16="http://schemas.microsoft.com/office/drawing/2014/main" id="{84D3EB1E-E1C6-4AB7-8930-29DBAE806A53}"/>
              </a:ext>
            </a:extLst>
          </p:cNvPr>
          <p:cNvGrpSpPr>
            <a:grpSpLocks/>
          </p:cNvGrpSpPr>
          <p:nvPr/>
        </p:nvGrpSpPr>
        <p:grpSpPr bwMode="auto">
          <a:xfrm>
            <a:off x="422276" y="3716339"/>
            <a:ext cx="3384550" cy="1087438"/>
            <a:chOff x="175" y="1117"/>
            <a:chExt cx="2132" cy="685"/>
          </a:xfrm>
        </p:grpSpPr>
        <p:graphicFrame>
          <p:nvGraphicFramePr>
            <p:cNvPr id="102415" name="Object 23">
              <a:extLst>
                <a:ext uri="{FF2B5EF4-FFF2-40B4-BE49-F238E27FC236}">
                  <a16:creationId xmlns:a16="http://schemas.microsoft.com/office/drawing/2014/main" id="{96D4CC9E-492C-4DB9-B394-1DCE19DFF4AD}"/>
                </a:ext>
              </a:extLst>
            </p:cNvPr>
            <p:cNvGraphicFramePr>
              <a:graphicFrameLocks noChangeAspect="1"/>
            </p:cNvGraphicFramePr>
            <p:nvPr>
              <p:extLst>
                <p:ext uri="{D42A27DB-BD31-4B8C-83A1-F6EECF244321}">
                  <p14:modId xmlns:p14="http://schemas.microsoft.com/office/powerpoint/2010/main" val="1857672952"/>
                </p:ext>
              </p:extLst>
            </p:nvPr>
          </p:nvGraphicFramePr>
          <p:xfrm>
            <a:off x="295" y="1117"/>
            <a:ext cx="1892" cy="310"/>
          </p:xfrm>
          <a:graphic>
            <a:graphicData uri="http://schemas.openxmlformats.org/presentationml/2006/ole">
              <mc:AlternateContent xmlns:mc="http://schemas.openxmlformats.org/markup-compatibility/2006">
                <mc:Choice xmlns:v="urn:schemas-microsoft-com:vml" Requires="v">
                  <p:oleObj spid="_x0000_s102935" name="公式" r:id="rId3" imgW="1397000" imgH="228600" progId="Equation.3">
                    <p:embed/>
                  </p:oleObj>
                </mc:Choice>
                <mc:Fallback>
                  <p:oleObj name="公式" r:id="rId3" imgW="1397000" imgH="228600"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1117"/>
                          <a:ext cx="1892" cy="31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2776" name="Text Box 24">
              <a:extLst>
                <a:ext uri="{FF2B5EF4-FFF2-40B4-BE49-F238E27FC236}">
                  <a16:creationId xmlns:a16="http://schemas.microsoft.com/office/drawing/2014/main" id="{E88A0E36-F170-49CB-BD42-2B97011F4CD9}"/>
                </a:ext>
              </a:extLst>
            </p:cNvPr>
            <p:cNvSpPr txBox="1">
              <a:spLocks noChangeArrowheads="1"/>
            </p:cNvSpPr>
            <p:nvPr/>
          </p:nvSpPr>
          <p:spPr bwMode="auto">
            <a:xfrm>
              <a:off x="175" y="1514"/>
              <a:ext cx="21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zh-CN" altLang="en-US" sz="2400" dirty="0">
                  <a:latin typeface="+mj-ea"/>
                  <a:ea typeface="+mj-ea"/>
                </a:rPr>
                <a:t>此时为顺式，位能最高。</a:t>
              </a:r>
            </a:p>
          </p:txBody>
        </p:sp>
      </p:grpSp>
      <p:grpSp>
        <p:nvGrpSpPr>
          <p:cNvPr id="202777" name="Group 25">
            <a:extLst>
              <a:ext uri="{FF2B5EF4-FFF2-40B4-BE49-F238E27FC236}">
                <a16:creationId xmlns:a16="http://schemas.microsoft.com/office/drawing/2014/main" id="{3D2F86DD-0766-460D-B642-CDEE6AE22C39}"/>
              </a:ext>
            </a:extLst>
          </p:cNvPr>
          <p:cNvGrpSpPr>
            <a:grpSpLocks/>
          </p:cNvGrpSpPr>
          <p:nvPr/>
        </p:nvGrpSpPr>
        <p:grpSpPr bwMode="auto">
          <a:xfrm>
            <a:off x="3132138" y="5681663"/>
            <a:ext cx="3313112" cy="1176337"/>
            <a:chOff x="249" y="1979"/>
            <a:chExt cx="2087" cy="741"/>
          </a:xfrm>
        </p:grpSpPr>
        <p:graphicFrame>
          <p:nvGraphicFramePr>
            <p:cNvPr id="102413" name="Object 26">
              <a:extLst>
                <a:ext uri="{FF2B5EF4-FFF2-40B4-BE49-F238E27FC236}">
                  <a16:creationId xmlns:a16="http://schemas.microsoft.com/office/drawing/2014/main" id="{F27F70E7-5104-4FDA-92B9-9F92571C7C85}"/>
                </a:ext>
              </a:extLst>
            </p:cNvPr>
            <p:cNvGraphicFramePr>
              <a:graphicFrameLocks noChangeAspect="1"/>
            </p:cNvGraphicFramePr>
            <p:nvPr>
              <p:extLst>
                <p:ext uri="{D42A27DB-BD31-4B8C-83A1-F6EECF244321}">
                  <p14:modId xmlns:p14="http://schemas.microsoft.com/office/powerpoint/2010/main" val="2432756973"/>
                </p:ext>
              </p:extLst>
            </p:nvPr>
          </p:nvGraphicFramePr>
          <p:xfrm>
            <a:off x="431" y="1979"/>
            <a:ext cx="1588" cy="315"/>
          </p:xfrm>
          <a:graphic>
            <a:graphicData uri="http://schemas.openxmlformats.org/presentationml/2006/ole">
              <mc:AlternateContent xmlns:mc="http://schemas.openxmlformats.org/markup-compatibility/2006">
                <mc:Choice xmlns:v="urn:schemas-microsoft-com:vml" Requires="v">
                  <p:oleObj spid="_x0000_s102936" name="公式" r:id="rId5" imgW="1155700" imgH="228600" progId="Equation.3">
                    <p:embed/>
                  </p:oleObj>
                </mc:Choice>
                <mc:Fallback>
                  <p:oleObj name="公式" r:id="rId5" imgW="1155700" imgH="228600" progId="Equation.3">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 y="1979"/>
                          <a:ext cx="1588" cy="31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2779" name="Rectangle 27">
              <a:extLst>
                <a:ext uri="{FF2B5EF4-FFF2-40B4-BE49-F238E27FC236}">
                  <a16:creationId xmlns:a16="http://schemas.microsoft.com/office/drawing/2014/main" id="{FB4BAE2C-7682-4653-B3C0-105332E7D8D7}"/>
                </a:ext>
              </a:extLst>
            </p:cNvPr>
            <p:cNvSpPr>
              <a:spLocks noChangeArrowheads="1"/>
            </p:cNvSpPr>
            <p:nvPr/>
          </p:nvSpPr>
          <p:spPr bwMode="auto">
            <a:xfrm>
              <a:off x="249" y="2432"/>
              <a:ext cx="20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zh-CN" altLang="en-US" sz="2400" dirty="0">
                  <a:latin typeface="微软雅黑" panose="020B0503020204020204" pitchFamily="34" charset="-122"/>
                  <a:ea typeface="微软雅黑" panose="020B0503020204020204" pitchFamily="34" charset="-122"/>
                </a:rPr>
                <a:t>此时为反式，位能最低。</a:t>
              </a:r>
            </a:p>
          </p:txBody>
        </p:sp>
      </p:grpSp>
      <p:grpSp>
        <p:nvGrpSpPr>
          <p:cNvPr id="202780" name="Group 28">
            <a:extLst>
              <a:ext uri="{FF2B5EF4-FFF2-40B4-BE49-F238E27FC236}">
                <a16:creationId xmlns:a16="http://schemas.microsoft.com/office/drawing/2014/main" id="{433F969A-877B-427D-9C3E-5A8B8194DF21}"/>
              </a:ext>
            </a:extLst>
          </p:cNvPr>
          <p:cNvGrpSpPr>
            <a:grpSpLocks/>
          </p:cNvGrpSpPr>
          <p:nvPr/>
        </p:nvGrpSpPr>
        <p:grpSpPr bwMode="auto">
          <a:xfrm>
            <a:off x="900113" y="1484313"/>
            <a:ext cx="2087562" cy="1943100"/>
            <a:chOff x="2381" y="845"/>
            <a:chExt cx="1315" cy="1224"/>
          </a:xfrm>
        </p:grpSpPr>
        <p:sp>
          <p:nvSpPr>
            <p:cNvPr id="102411" name="Rectangle 29">
              <a:extLst>
                <a:ext uri="{FF2B5EF4-FFF2-40B4-BE49-F238E27FC236}">
                  <a16:creationId xmlns:a16="http://schemas.microsoft.com/office/drawing/2014/main" id="{31870AF1-A05D-4071-816C-71A95446CE5C}"/>
                </a:ext>
              </a:extLst>
            </p:cNvPr>
            <p:cNvSpPr>
              <a:spLocks noChangeArrowheads="1"/>
            </p:cNvSpPr>
            <p:nvPr/>
          </p:nvSpPr>
          <p:spPr bwMode="auto">
            <a:xfrm>
              <a:off x="2381" y="845"/>
              <a:ext cx="1315" cy="12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2412" name="Object 30">
              <a:extLst>
                <a:ext uri="{FF2B5EF4-FFF2-40B4-BE49-F238E27FC236}">
                  <a16:creationId xmlns:a16="http://schemas.microsoft.com/office/drawing/2014/main" id="{9D8E5F5C-E403-4C3A-9EAE-48C0A060838C}"/>
                </a:ext>
              </a:extLst>
            </p:cNvPr>
            <p:cNvGraphicFramePr>
              <a:graphicFrameLocks noChangeAspect="1"/>
            </p:cNvGraphicFramePr>
            <p:nvPr/>
          </p:nvGraphicFramePr>
          <p:xfrm>
            <a:off x="2426" y="890"/>
            <a:ext cx="1270" cy="1148"/>
          </p:xfrm>
          <a:graphic>
            <a:graphicData uri="http://schemas.openxmlformats.org/presentationml/2006/ole">
              <mc:AlternateContent xmlns:mc="http://schemas.openxmlformats.org/markup-compatibility/2006">
                <mc:Choice xmlns:v="urn:schemas-microsoft-com:vml" Requires="v">
                  <p:oleObj spid="_x0000_s102937" name="CS ChemDraw Drawing" r:id="rId7" imgW="1489513" imgH="1348017" progId="ChemDraw.Document.6.0">
                    <p:embed/>
                  </p:oleObj>
                </mc:Choice>
                <mc:Fallback>
                  <p:oleObj name="CS ChemDraw Drawing" r:id="rId7" imgW="1489513" imgH="1348017" progId="ChemDraw.Document.6.0">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6" y="890"/>
                          <a:ext cx="1270" cy="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2783" name="Group 31">
            <a:extLst>
              <a:ext uri="{FF2B5EF4-FFF2-40B4-BE49-F238E27FC236}">
                <a16:creationId xmlns:a16="http://schemas.microsoft.com/office/drawing/2014/main" id="{981D23A4-40A5-4C84-9D57-53EBC9453B93}"/>
              </a:ext>
            </a:extLst>
          </p:cNvPr>
          <p:cNvGrpSpPr>
            <a:grpSpLocks/>
          </p:cNvGrpSpPr>
          <p:nvPr/>
        </p:nvGrpSpPr>
        <p:grpSpPr bwMode="auto">
          <a:xfrm>
            <a:off x="1042988" y="4913313"/>
            <a:ext cx="1727200" cy="1944687"/>
            <a:chOff x="2472" y="1706"/>
            <a:chExt cx="1088" cy="1225"/>
          </a:xfrm>
        </p:grpSpPr>
        <p:sp>
          <p:nvSpPr>
            <p:cNvPr id="102409" name="Rectangle 32">
              <a:extLst>
                <a:ext uri="{FF2B5EF4-FFF2-40B4-BE49-F238E27FC236}">
                  <a16:creationId xmlns:a16="http://schemas.microsoft.com/office/drawing/2014/main" id="{59129ADF-E6AA-48AF-86C2-92472DACCD8B}"/>
                </a:ext>
              </a:extLst>
            </p:cNvPr>
            <p:cNvSpPr>
              <a:spLocks noChangeArrowheads="1"/>
            </p:cNvSpPr>
            <p:nvPr/>
          </p:nvSpPr>
          <p:spPr bwMode="auto">
            <a:xfrm>
              <a:off x="2472" y="1706"/>
              <a:ext cx="1088" cy="12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2410" name="Object 33">
              <a:extLst>
                <a:ext uri="{FF2B5EF4-FFF2-40B4-BE49-F238E27FC236}">
                  <a16:creationId xmlns:a16="http://schemas.microsoft.com/office/drawing/2014/main" id="{F77E7343-4CF0-49A8-AC8D-0D3A4C418EE1}"/>
                </a:ext>
              </a:extLst>
            </p:cNvPr>
            <p:cNvGraphicFramePr>
              <a:graphicFrameLocks noChangeAspect="1"/>
            </p:cNvGraphicFramePr>
            <p:nvPr/>
          </p:nvGraphicFramePr>
          <p:xfrm>
            <a:off x="2517" y="1748"/>
            <a:ext cx="1003" cy="1138"/>
          </p:xfrm>
          <a:graphic>
            <a:graphicData uri="http://schemas.openxmlformats.org/presentationml/2006/ole">
              <mc:AlternateContent xmlns:mc="http://schemas.openxmlformats.org/markup-compatibility/2006">
                <mc:Choice xmlns:v="urn:schemas-microsoft-com:vml" Requires="v">
                  <p:oleObj spid="_x0000_s102938" name="CS ChemDraw Drawing" r:id="rId9" imgW="1155192" imgH="1310640" progId="ChemDraw.Document.6.0">
                    <p:embed/>
                  </p:oleObj>
                </mc:Choice>
                <mc:Fallback>
                  <p:oleObj name="CS ChemDraw Drawing" r:id="rId9" imgW="1155192" imgH="1310640" progId="ChemDraw.Document.6.0">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7" y="1748"/>
                          <a:ext cx="1003" cy="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5">
            <a:extLst>
              <a:ext uri="{FF2B5EF4-FFF2-40B4-BE49-F238E27FC236}">
                <a16:creationId xmlns:a16="http://schemas.microsoft.com/office/drawing/2014/main" id="{0A420800-616A-46CE-93DA-009B35EEEB5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E446BF9-B128-4152-B76A-23647847D138}" type="slidenum">
              <a:rPr lang="zh-CN" altLang="zh-CN" smtClean="0"/>
              <a:pPr/>
              <a:t>9</a:t>
            </a:fld>
            <a:endParaRPr lang="zh-CN" altLang="zh-CN"/>
          </a:p>
        </p:txBody>
      </p:sp>
      <p:sp>
        <p:nvSpPr>
          <p:cNvPr id="11266" name="Rectangle 2">
            <a:extLst>
              <a:ext uri="{FF2B5EF4-FFF2-40B4-BE49-F238E27FC236}">
                <a16:creationId xmlns:a16="http://schemas.microsoft.com/office/drawing/2014/main" id="{95828266-1F6D-4548-8153-62AC18D85DD2}"/>
              </a:ext>
            </a:extLst>
          </p:cNvPr>
          <p:cNvSpPr>
            <a:spLocks noGrp="1" noRot="1" noChangeArrowheads="1"/>
          </p:cNvSpPr>
          <p:nvPr>
            <p:ph type="title"/>
          </p:nvPr>
        </p:nvSpPr>
        <p:spPr/>
        <p:txBody>
          <a:bodyPr/>
          <a:lstStyle/>
          <a:p>
            <a:r>
              <a:rPr lang="zh-CN" altLang="zh-CN"/>
              <a:t>1. </a:t>
            </a:r>
            <a:r>
              <a:rPr lang="zh-CN" altLang="en-US"/>
              <a:t>什么是高分子物理</a:t>
            </a:r>
          </a:p>
        </p:txBody>
      </p:sp>
      <p:sp>
        <p:nvSpPr>
          <p:cNvPr id="11267" name="Rectangle 3">
            <a:extLst>
              <a:ext uri="{FF2B5EF4-FFF2-40B4-BE49-F238E27FC236}">
                <a16:creationId xmlns:a16="http://schemas.microsoft.com/office/drawing/2014/main" id="{4FCDB4D8-6B4A-46ED-BD35-866A8A786F71}"/>
              </a:ext>
            </a:extLst>
          </p:cNvPr>
          <p:cNvSpPr>
            <a:spLocks noGrp="1" noRot="1" noChangeArrowheads="1"/>
          </p:cNvSpPr>
          <p:nvPr>
            <p:ph idx="1"/>
          </p:nvPr>
        </p:nvSpPr>
        <p:spPr>
          <a:xfrm>
            <a:off x="457200" y="1905000"/>
            <a:ext cx="8291513" cy="4403725"/>
          </a:xfrm>
        </p:spPr>
        <p:txBody>
          <a:bodyPr/>
          <a:lstStyle/>
          <a:p>
            <a:r>
              <a:rPr lang="zh-CN" altLang="en-US" sz="2800" dirty="0"/>
              <a:t>高分子物理形成于20世纪50年代，主要创始人是P.J.Flory、H.Staudinger、M.L.Huggins。</a:t>
            </a:r>
          </a:p>
          <a:p>
            <a:r>
              <a:rPr lang="zh-CN" altLang="en-US" sz="2800" dirty="0"/>
              <a:t>它是研究高聚物结构与性能关系(relation of structure and property)的科学，也是研究大分子运动规律的科学。</a:t>
            </a:r>
          </a:p>
          <a:p>
            <a:r>
              <a:rPr lang="zh-CN" altLang="en-US" sz="2800" dirty="0"/>
              <a:t>它是在物理学、物理化学、有机结构理论、材料力学与流体力学等基础上发展起来的一门新兴学科。</a:t>
            </a:r>
          </a:p>
          <a:p>
            <a:r>
              <a:rPr lang="zh-CN" altLang="en-US" sz="2800" dirty="0"/>
              <a:t>目前很多方面尚不很成熟。</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2028387E-CC70-45F1-BD73-9346C1EBCAA7}"/>
              </a:ext>
            </a:extLst>
          </p:cNvPr>
          <p:cNvSpPr>
            <a:spLocks noGrp="1" noChangeArrowheads="1"/>
          </p:cNvSpPr>
          <p:nvPr>
            <p:ph type="title" sz="quarter"/>
          </p:nvPr>
        </p:nvSpPr>
        <p:spPr>
          <a:xfrm>
            <a:off x="457199" y="277813"/>
            <a:ext cx="6480000" cy="576000"/>
          </a:xfrm>
          <a:solidFill>
            <a:schemeClr val="accent4"/>
          </a:solidFill>
        </p:spPr>
        <p:txBody>
          <a:bodyPr/>
          <a:lstStyle/>
          <a:p>
            <a:r>
              <a:rPr lang="zh-CN" altLang="en-US" sz="3200" b="1" dirty="0"/>
              <a:t>对于丁烷又如何？</a:t>
            </a:r>
          </a:p>
        </p:txBody>
      </p:sp>
      <p:sp>
        <p:nvSpPr>
          <p:cNvPr id="30" name="灯片编号占位符 8">
            <a:extLst>
              <a:ext uri="{FF2B5EF4-FFF2-40B4-BE49-F238E27FC236}">
                <a16:creationId xmlns:a16="http://schemas.microsoft.com/office/drawing/2014/main" id="{43A11D8E-BC31-4DAA-9659-26C3BAAB1019}"/>
              </a:ext>
            </a:extLst>
          </p:cNvPr>
          <p:cNvSpPr>
            <a:spLocks noGrp="1"/>
          </p:cNvSpPr>
          <p:nvPr>
            <p:ph type="sldNum" sz="quarter" idx="12"/>
          </p:nvPr>
        </p:nvSpPr>
        <p:spPr/>
        <p:txBody>
          <a:bodyPr/>
          <a:lstStyle/>
          <a:p>
            <a:pPr>
              <a:defRPr/>
            </a:pPr>
            <a:fld id="{66A6D610-541C-4C3D-BEA7-DAA2D5B23161}" type="slidenum">
              <a:rPr lang="en-US" altLang="zh-CN"/>
              <a:pPr>
                <a:defRPr/>
              </a:pPr>
              <a:t>90</a:t>
            </a:fld>
            <a:endParaRPr lang="en-US" altLang="zh-CN"/>
          </a:p>
        </p:txBody>
      </p:sp>
      <p:grpSp>
        <p:nvGrpSpPr>
          <p:cNvPr id="203779" name="Group 3">
            <a:extLst>
              <a:ext uri="{FF2B5EF4-FFF2-40B4-BE49-F238E27FC236}">
                <a16:creationId xmlns:a16="http://schemas.microsoft.com/office/drawing/2014/main" id="{5F9EB88E-25E6-4320-866A-FD079CCCE1F7}"/>
              </a:ext>
            </a:extLst>
          </p:cNvPr>
          <p:cNvGrpSpPr>
            <a:grpSpLocks noChangeAspect="1"/>
          </p:cNvGrpSpPr>
          <p:nvPr/>
        </p:nvGrpSpPr>
        <p:grpSpPr bwMode="auto">
          <a:xfrm>
            <a:off x="1374775" y="1773238"/>
            <a:ext cx="1828800" cy="2160587"/>
            <a:chOff x="839" y="1344"/>
            <a:chExt cx="771" cy="861"/>
          </a:xfrm>
        </p:grpSpPr>
        <p:sp>
          <p:nvSpPr>
            <p:cNvPr id="103451" name="Rectangle 4">
              <a:extLst>
                <a:ext uri="{FF2B5EF4-FFF2-40B4-BE49-F238E27FC236}">
                  <a16:creationId xmlns:a16="http://schemas.microsoft.com/office/drawing/2014/main" id="{7A7FDE17-FFB8-47BA-AC30-CE395BF22123}"/>
                </a:ext>
              </a:extLst>
            </p:cNvPr>
            <p:cNvSpPr>
              <a:spLocks noChangeAspect="1" noChangeArrowheads="1"/>
            </p:cNvSpPr>
            <p:nvPr/>
          </p:nvSpPr>
          <p:spPr bwMode="auto">
            <a:xfrm>
              <a:off x="839" y="1344"/>
              <a:ext cx="771" cy="86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3452" name="Object 5">
              <a:extLst>
                <a:ext uri="{FF2B5EF4-FFF2-40B4-BE49-F238E27FC236}">
                  <a16:creationId xmlns:a16="http://schemas.microsoft.com/office/drawing/2014/main" id="{ED88EC50-6455-4005-B66D-F10C9A3EDAD5}"/>
                </a:ext>
              </a:extLst>
            </p:cNvPr>
            <p:cNvGraphicFramePr>
              <a:graphicFrameLocks noChangeAspect="1"/>
            </p:cNvGraphicFramePr>
            <p:nvPr/>
          </p:nvGraphicFramePr>
          <p:xfrm>
            <a:off x="897" y="1392"/>
            <a:ext cx="661" cy="740"/>
          </p:xfrm>
          <a:graphic>
            <a:graphicData uri="http://schemas.openxmlformats.org/presentationml/2006/ole">
              <mc:AlternateContent xmlns:mc="http://schemas.openxmlformats.org/markup-compatibility/2006">
                <mc:Choice xmlns:v="urn:schemas-microsoft-com:vml" Requires="v">
                  <p:oleObj spid="_x0000_s104328" name="CS ChemDraw Drawing" r:id="rId3" imgW="1041400" imgH="1229360" progId="ChemDraw.Document.6.0">
                    <p:embed/>
                  </p:oleObj>
                </mc:Choice>
                <mc:Fallback>
                  <p:oleObj name="CS ChemDraw Drawing" r:id="rId3" imgW="1041400" imgH="1229360" progId="ChemDraw.Document.6.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 y="1392"/>
                          <a:ext cx="661" cy="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3782" name="Group 6">
            <a:extLst>
              <a:ext uri="{FF2B5EF4-FFF2-40B4-BE49-F238E27FC236}">
                <a16:creationId xmlns:a16="http://schemas.microsoft.com/office/drawing/2014/main" id="{F2C047C9-24F0-4892-A028-6A33275C27C8}"/>
              </a:ext>
            </a:extLst>
          </p:cNvPr>
          <p:cNvGrpSpPr>
            <a:grpSpLocks noChangeAspect="1"/>
          </p:cNvGrpSpPr>
          <p:nvPr/>
        </p:nvGrpSpPr>
        <p:grpSpPr bwMode="auto">
          <a:xfrm>
            <a:off x="477838" y="3992563"/>
            <a:ext cx="1674812" cy="1279525"/>
            <a:chOff x="27" y="2750"/>
            <a:chExt cx="1697" cy="806"/>
          </a:xfrm>
        </p:grpSpPr>
        <p:grpSp>
          <p:nvGrpSpPr>
            <p:cNvPr id="103445" name="Group 7">
              <a:extLst>
                <a:ext uri="{FF2B5EF4-FFF2-40B4-BE49-F238E27FC236}">
                  <a16:creationId xmlns:a16="http://schemas.microsoft.com/office/drawing/2014/main" id="{F67E3F99-6C21-4AAE-AFA1-DAADA1EFD8C1}"/>
                </a:ext>
              </a:extLst>
            </p:cNvPr>
            <p:cNvGrpSpPr>
              <a:grpSpLocks noChangeAspect="1"/>
            </p:cNvGrpSpPr>
            <p:nvPr/>
          </p:nvGrpSpPr>
          <p:grpSpPr bwMode="auto">
            <a:xfrm>
              <a:off x="748" y="2750"/>
              <a:ext cx="976" cy="806"/>
              <a:chOff x="3787" y="2024"/>
              <a:chExt cx="1225" cy="1043"/>
            </a:xfrm>
          </p:grpSpPr>
          <p:sp>
            <p:nvSpPr>
              <p:cNvPr id="103449" name="Rectangle 8">
                <a:extLst>
                  <a:ext uri="{FF2B5EF4-FFF2-40B4-BE49-F238E27FC236}">
                    <a16:creationId xmlns:a16="http://schemas.microsoft.com/office/drawing/2014/main" id="{4B2F9E19-019E-46E0-BAB3-C987C6E4CD9C}"/>
                  </a:ext>
                </a:extLst>
              </p:cNvPr>
              <p:cNvSpPr>
                <a:spLocks noChangeAspect="1" noChangeArrowheads="1"/>
              </p:cNvSpPr>
              <p:nvPr/>
            </p:nvSpPr>
            <p:spPr bwMode="auto">
              <a:xfrm>
                <a:off x="3787" y="2024"/>
                <a:ext cx="1225" cy="1043"/>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3450" name="Object 9">
                <a:extLst>
                  <a:ext uri="{FF2B5EF4-FFF2-40B4-BE49-F238E27FC236}">
                    <a16:creationId xmlns:a16="http://schemas.microsoft.com/office/drawing/2014/main" id="{51713B8F-C5E8-400E-A834-05311A4C132A}"/>
                  </a:ext>
                </a:extLst>
              </p:cNvPr>
              <p:cNvGraphicFramePr>
                <a:graphicFrameLocks noChangeAspect="1"/>
              </p:cNvGraphicFramePr>
              <p:nvPr/>
            </p:nvGraphicFramePr>
            <p:xfrm>
              <a:off x="3837" y="2085"/>
              <a:ext cx="1110" cy="917"/>
            </p:xfrm>
            <a:graphic>
              <a:graphicData uri="http://schemas.openxmlformats.org/presentationml/2006/ole">
                <mc:AlternateContent xmlns:mc="http://schemas.openxmlformats.org/markup-compatibility/2006">
                  <mc:Choice xmlns:v="urn:schemas-microsoft-com:vml" Requires="v">
                    <p:oleObj spid="_x0000_s104329" name="CS ChemDraw Drawing" r:id="rId5" imgW="1762760" imgH="1457960" progId="ChemDraw.Document.6.0">
                      <p:embed/>
                    </p:oleObj>
                  </mc:Choice>
                  <mc:Fallback>
                    <p:oleObj name="CS ChemDraw Drawing" r:id="rId5" imgW="1762760" imgH="1457960" progId="ChemDraw.Document.6.0">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7" y="2085"/>
                            <a:ext cx="1110" cy="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3446" name="Group 10">
              <a:extLst>
                <a:ext uri="{FF2B5EF4-FFF2-40B4-BE49-F238E27FC236}">
                  <a16:creationId xmlns:a16="http://schemas.microsoft.com/office/drawing/2014/main" id="{D75707B7-78D5-4005-97DB-05A45ABBC38E}"/>
                </a:ext>
              </a:extLst>
            </p:cNvPr>
            <p:cNvGrpSpPr>
              <a:grpSpLocks noChangeAspect="1"/>
            </p:cNvGrpSpPr>
            <p:nvPr/>
          </p:nvGrpSpPr>
          <p:grpSpPr bwMode="auto">
            <a:xfrm>
              <a:off x="27" y="3022"/>
              <a:ext cx="635" cy="499"/>
              <a:chOff x="4059" y="2976"/>
              <a:chExt cx="635" cy="499"/>
            </a:xfrm>
          </p:grpSpPr>
          <p:sp>
            <p:nvSpPr>
              <p:cNvPr id="103447" name="Rectangle 11">
                <a:extLst>
                  <a:ext uri="{FF2B5EF4-FFF2-40B4-BE49-F238E27FC236}">
                    <a16:creationId xmlns:a16="http://schemas.microsoft.com/office/drawing/2014/main" id="{3681B38B-5E09-4790-BC1C-2C88D1EDFA12}"/>
                  </a:ext>
                </a:extLst>
              </p:cNvPr>
              <p:cNvSpPr>
                <a:spLocks noChangeAspect="1" noChangeArrowheads="1"/>
              </p:cNvSpPr>
              <p:nvPr/>
            </p:nvSpPr>
            <p:spPr bwMode="auto">
              <a:xfrm>
                <a:off x="4059" y="2976"/>
                <a:ext cx="635" cy="499"/>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3448" name="Object 12">
                <a:extLst>
                  <a:ext uri="{FF2B5EF4-FFF2-40B4-BE49-F238E27FC236}">
                    <a16:creationId xmlns:a16="http://schemas.microsoft.com/office/drawing/2014/main" id="{CA377DB8-A978-4853-B9B5-B7C56B1B17E1}"/>
                  </a:ext>
                </a:extLst>
              </p:cNvPr>
              <p:cNvGraphicFramePr>
                <a:graphicFrameLocks noChangeAspect="1"/>
              </p:cNvGraphicFramePr>
              <p:nvPr/>
            </p:nvGraphicFramePr>
            <p:xfrm>
              <a:off x="4103" y="3017"/>
              <a:ext cx="578" cy="398"/>
            </p:xfrm>
            <a:graphic>
              <a:graphicData uri="http://schemas.openxmlformats.org/presentationml/2006/ole">
                <mc:AlternateContent xmlns:mc="http://schemas.openxmlformats.org/markup-compatibility/2006">
                  <mc:Choice xmlns:v="urn:schemas-microsoft-com:vml" Requires="v">
                    <p:oleObj spid="_x0000_s104330" name="CS ChemDraw Drawing" r:id="rId7" imgW="919480" imgH="629920" progId="ChemDraw.Document.6.0">
                      <p:embed/>
                    </p:oleObj>
                  </mc:Choice>
                  <mc:Fallback>
                    <p:oleObj name="CS ChemDraw Drawing" r:id="rId7" imgW="919480" imgH="629920" progId="ChemDraw.Document.6.0">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3" y="3017"/>
                            <a:ext cx="578" cy="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203789" name="Group 13">
            <a:extLst>
              <a:ext uri="{FF2B5EF4-FFF2-40B4-BE49-F238E27FC236}">
                <a16:creationId xmlns:a16="http://schemas.microsoft.com/office/drawing/2014/main" id="{9570E941-0239-43CB-A406-CA02914E4E7C}"/>
              </a:ext>
            </a:extLst>
          </p:cNvPr>
          <p:cNvGrpSpPr>
            <a:grpSpLocks noChangeAspect="1"/>
          </p:cNvGrpSpPr>
          <p:nvPr/>
        </p:nvGrpSpPr>
        <p:grpSpPr bwMode="auto">
          <a:xfrm>
            <a:off x="3421063" y="1773238"/>
            <a:ext cx="2159000" cy="2159000"/>
            <a:chOff x="3107" y="1661"/>
            <a:chExt cx="862" cy="862"/>
          </a:xfrm>
        </p:grpSpPr>
        <p:sp>
          <p:nvSpPr>
            <p:cNvPr id="103443" name="Rectangle 14">
              <a:extLst>
                <a:ext uri="{FF2B5EF4-FFF2-40B4-BE49-F238E27FC236}">
                  <a16:creationId xmlns:a16="http://schemas.microsoft.com/office/drawing/2014/main" id="{60BCF7FB-30F1-4055-A8F9-7A12412CDB85}"/>
                </a:ext>
              </a:extLst>
            </p:cNvPr>
            <p:cNvSpPr>
              <a:spLocks noChangeAspect="1" noChangeArrowheads="1"/>
            </p:cNvSpPr>
            <p:nvPr/>
          </p:nvSpPr>
          <p:spPr bwMode="auto">
            <a:xfrm>
              <a:off x="3107" y="1661"/>
              <a:ext cx="862" cy="86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3444" name="Object 15">
              <a:extLst>
                <a:ext uri="{FF2B5EF4-FFF2-40B4-BE49-F238E27FC236}">
                  <a16:creationId xmlns:a16="http://schemas.microsoft.com/office/drawing/2014/main" id="{51AD9EED-2246-49DB-874E-0D5058EEF6CE}"/>
                </a:ext>
              </a:extLst>
            </p:cNvPr>
            <p:cNvGraphicFramePr>
              <a:graphicFrameLocks noChangeAspect="1"/>
            </p:cNvGraphicFramePr>
            <p:nvPr/>
          </p:nvGraphicFramePr>
          <p:xfrm>
            <a:off x="3150" y="1706"/>
            <a:ext cx="782" cy="778"/>
          </p:xfrm>
          <a:graphic>
            <a:graphicData uri="http://schemas.openxmlformats.org/presentationml/2006/ole">
              <mc:AlternateContent xmlns:mc="http://schemas.openxmlformats.org/markup-compatibility/2006">
                <mc:Choice xmlns:v="urn:schemas-microsoft-com:vml" Requires="v">
                  <p:oleObj spid="_x0000_s104331" name="CS ChemDraw Drawing" r:id="rId9" imgW="1234440" imgH="1229360" progId="ChemDraw.Document.6.0">
                    <p:embed/>
                  </p:oleObj>
                </mc:Choice>
                <mc:Fallback>
                  <p:oleObj name="CS ChemDraw Drawing" r:id="rId9" imgW="1234440" imgH="1229360" progId="ChemDraw.Document.6.0">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0" y="1706"/>
                          <a:ext cx="782" cy="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3792" name="Group 16">
            <a:extLst>
              <a:ext uri="{FF2B5EF4-FFF2-40B4-BE49-F238E27FC236}">
                <a16:creationId xmlns:a16="http://schemas.microsoft.com/office/drawing/2014/main" id="{A1179E84-F18E-4A50-91D7-78170D1D1403}"/>
              </a:ext>
            </a:extLst>
          </p:cNvPr>
          <p:cNvGrpSpPr>
            <a:grpSpLocks/>
          </p:cNvGrpSpPr>
          <p:nvPr/>
        </p:nvGrpSpPr>
        <p:grpSpPr bwMode="auto">
          <a:xfrm>
            <a:off x="3563938" y="4076700"/>
            <a:ext cx="1871662" cy="1296988"/>
            <a:chOff x="3143" y="2605"/>
            <a:chExt cx="1270" cy="907"/>
          </a:xfrm>
        </p:grpSpPr>
        <p:sp>
          <p:nvSpPr>
            <p:cNvPr id="103441" name="Rectangle 17">
              <a:extLst>
                <a:ext uri="{FF2B5EF4-FFF2-40B4-BE49-F238E27FC236}">
                  <a16:creationId xmlns:a16="http://schemas.microsoft.com/office/drawing/2014/main" id="{4480161B-E1D3-4A5E-9416-97E17A6B646F}"/>
                </a:ext>
              </a:extLst>
            </p:cNvPr>
            <p:cNvSpPr>
              <a:spLocks noChangeArrowheads="1"/>
            </p:cNvSpPr>
            <p:nvPr/>
          </p:nvSpPr>
          <p:spPr bwMode="auto">
            <a:xfrm>
              <a:off x="3143" y="2605"/>
              <a:ext cx="1270" cy="90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3442" name="Object 18">
              <a:extLst>
                <a:ext uri="{FF2B5EF4-FFF2-40B4-BE49-F238E27FC236}">
                  <a16:creationId xmlns:a16="http://schemas.microsoft.com/office/drawing/2014/main" id="{4F8FC1A8-DC0D-470E-9DD6-362DE11884EF}"/>
                </a:ext>
              </a:extLst>
            </p:cNvPr>
            <p:cNvGraphicFramePr>
              <a:graphicFrameLocks noChangeAspect="1"/>
            </p:cNvGraphicFramePr>
            <p:nvPr/>
          </p:nvGraphicFramePr>
          <p:xfrm>
            <a:off x="3152" y="2614"/>
            <a:ext cx="1214" cy="848"/>
          </p:xfrm>
          <a:graphic>
            <a:graphicData uri="http://schemas.openxmlformats.org/presentationml/2006/ole">
              <mc:AlternateContent xmlns:mc="http://schemas.openxmlformats.org/markup-compatibility/2006">
                <mc:Choice xmlns:v="urn:schemas-microsoft-com:vml" Requires="v">
                  <p:oleObj spid="_x0000_s104332" name="CS ChemDraw Drawing" r:id="rId11" imgW="1930400" imgH="1346200" progId="ChemDraw.Document.6.0">
                    <p:embed/>
                  </p:oleObj>
                </mc:Choice>
                <mc:Fallback>
                  <p:oleObj name="CS ChemDraw Drawing" r:id="rId11" imgW="1930400" imgH="1346200" progId="ChemDraw.Document.6.0">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52" y="2614"/>
                          <a:ext cx="1214" cy="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3795" name="Group 19">
            <a:extLst>
              <a:ext uri="{FF2B5EF4-FFF2-40B4-BE49-F238E27FC236}">
                <a16:creationId xmlns:a16="http://schemas.microsoft.com/office/drawing/2014/main" id="{61DF8A30-6976-40B6-BD54-6C6DE9DF8687}"/>
              </a:ext>
            </a:extLst>
          </p:cNvPr>
          <p:cNvGrpSpPr>
            <a:grpSpLocks noChangeAspect="1"/>
          </p:cNvGrpSpPr>
          <p:nvPr/>
        </p:nvGrpSpPr>
        <p:grpSpPr bwMode="auto">
          <a:xfrm>
            <a:off x="5795963" y="1773238"/>
            <a:ext cx="2270125" cy="2157412"/>
            <a:chOff x="3878" y="1842"/>
            <a:chExt cx="907" cy="862"/>
          </a:xfrm>
        </p:grpSpPr>
        <p:sp>
          <p:nvSpPr>
            <p:cNvPr id="103439" name="Rectangle 20">
              <a:extLst>
                <a:ext uri="{FF2B5EF4-FFF2-40B4-BE49-F238E27FC236}">
                  <a16:creationId xmlns:a16="http://schemas.microsoft.com/office/drawing/2014/main" id="{276E61F2-0650-4856-90B3-43E01D40046F}"/>
                </a:ext>
              </a:extLst>
            </p:cNvPr>
            <p:cNvSpPr>
              <a:spLocks noChangeAspect="1" noChangeArrowheads="1"/>
            </p:cNvSpPr>
            <p:nvPr/>
          </p:nvSpPr>
          <p:spPr bwMode="auto">
            <a:xfrm>
              <a:off x="3878" y="1842"/>
              <a:ext cx="907" cy="86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3440" name="Object 21">
              <a:extLst>
                <a:ext uri="{FF2B5EF4-FFF2-40B4-BE49-F238E27FC236}">
                  <a16:creationId xmlns:a16="http://schemas.microsoft.com/office/drawing/2014/main" id="{1782E3B1-A9CC-463C-A30D-C3E437D3B5B1}"/>
                </a:ext>
              </a:extLst>
            </p:cNvPr>
            <p:cNvGraphicFramePr>
              <a:graphicFrameLocks noChangeAspect="1"/>
            </p:cNvGraphicFramePr>
            <p:nvPr/>
          </p:nvGraphicFramePr>
          <p:xfrm>
            <a:off x="3923" y="1888"/>
            <a:ext cx="834" cy="776"/>
          </p:xfrm>
          <a:graphic>
            <a:graphicData uri="http://schemas.openxmlformats.org/presentationml/2006/ole">
              <mc:AlternateContent xmlns:mc="http://schemas.openxmlformats.org/markup-compatibility/2006">
                <mc:Choice xmlns:v="urn:schemas-microsoft-com:vml" Requires="v">
                  <p:oleObj spid="_x0000_s104333" name="CS ChemDraw Drawing" r:id="rId13" imgW="1325880" imgH="1234440" progId="ChemDraw.Document.6.0">
                    <p:embed/>
                  </p:oleObj>
                </mc:Choice>
                <mc:Fallback>
                  <p:oleObj name="CS ChemDraw Drawing" r:id="rId13" imgW="1325880" imgH="1234440" progId="ChemDraw.Document.6.0">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3" y="1888"/>
                          <a:ext cx="834" cy="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3798" name="Group 22">
            <a:extLst>
              <a:ext uri="{FF2B5EF4-FFF2-40B4-BE49-F238E27FC236}">
                <a16:creationId xmlns:a16="http://schemas.microsoft.com/office/drawing/2014/main" id="{3E008340-A3D2-4A51-AD72-8C46F8067537}"/>
              </a:ext>
            </a:extLst>
          </p:cNvPr>
          <p:cNvGrpSpPr>
            <a:grpSpLocks/>
          </p:cNvGrpSpPr>
          <p:nvPr/>
        </p:nvGrpSpPr>
        <p:grpSpPr bwMode="auto">
          <a:xfrm>
            <a:off x="5867400" y="4076700"/>
            <a:ext cx="2017713" cy="1296988"/>
            <a:chOff x="4050" y="2659"/>
            <a:chExt cx="1316" cy="862"/>
          </a:xfrm>
        </p:grpSpPr>
        <p:sp>
          <p:nvSpPr>
            <p:cNvPr id="103437" name="Rectangle 23">
              <a:extLst>
                <a:ext uri="{FF2B5EF4-FFF2-40B4-BE49-F238E27FC236}">
                  <a16:creationId xmlns:a16="http://schemas.microsoft.com/office/drawing/2014/main" id="{55260404-C1F9-4F63-888F-D3BB55C0E777}"/>
                </a:ext>
              </a:extLst>
            </p:cNvPr>
            <p:cNvSpPr>
              <a:spLocks noChangeArrowheads="1"/>
            </p:cNvSpPr>
            <p:nvPr/>
          </p:nvSpPr>
          <p:spPr bwMode="auto">
            <a:xfrm>
              <a:off x="4050" y="2659"/>
              <a:ext cx="1316" cy="86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graphicFrame>
          <p:nvGraphicFramePr>
            <p:cNvPr id="103438" name="Object 24">
              <a:extLst>
                <a:ext uri="{FF2B5EF4-FFF2-40B4-BE49-F238E27FC236}">
                  <a16:creationId xmlns:a16="http://schemas.microsoft.com/office/drawing/2014/main" id="{9014AC0D-1CF1-4C97-86BE-61E167FAA9BC}"/>
                </a:ext>
              </a:extLst>
            </p:cNvPr>
            <p:cNvGraphicFramePr>
              <a:graphicFrameLocks noChangeAspect="1"/>
            </p:cNvGraphicFramePr>
            <p:nvPr/>
          </p:nvGraphicFramePr>
          <p:xfrm>
            <a:off x="4059" y="2704"/>
            <a:ext cx="1252" cy="788"/>
          </p:xfrm>
          <a:graphic>
            <a:graphicData uri="http://schemas.openxmlformats.org/presentationml/2006/ole">
              <mc:AlternateContent xmlns:mc="http://schemas.openxmlformats.org/markup-compatibility/2006">
                <mc:Choice xmlns:v="urn:schemas-microsoft-com:vml" Requires="v">
                  <p:oleObj spid="_x0000_s104334" name="CS ChemDraw Drawing" r:id="rId15" imgW="1986280" imgH="1249680" progId="ChemDraw.Document.6.0">
                    <p:embed/>
                  </p:oleObj>
                </mc:Choice>
                <mc:Fallback>
                  <p:oleObj name="CS ChemDraw Drawing" r:id="rId15" imgW="1986280" imgH="1249680" progId="ChemDraw.Document.6.0">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9" y="2704"/>
                          <a:ext cx="1252" cy="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3801" name="Text Box 25">
            <a:extLst>
              <a:ext uri="{FF2B5EF4-FFF2-40B4-BE49-F238E27FC236}">
                <a16:creationId xmlns:a16="http://schemas.microsoft.com/office/drawing/2014/main" id="{CF990C66-C37B-4F07-81CE-2744DC189F7E}"/>
              </a:ext>
            </a:extLst>
          </p:cNvPr>
          <p:cNvSpPr txBox="1">
            <a:spLocks noChangeArrowheads="1"/>
          </p:cNvSpPr>
          <p:nvPr/>
        </p:nvSpPr>
        <p:spPr bwMode="auto">
          <a:xfrm>
            <a:off x="1835150" y="5497513"/>
            <a:ext cx="100806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80000"/>
              </a:lnSpc>
              <a:spcBef>
                <a:spcPct val="50000"/>
              </a:spcBef>
            </a:pPr>
            <a:r>
              <a:rPr lang="en-US" altLang="zh-CN">
                <a:latin typeface="微软雅黑" panose="020B0503020204020204" pitchFamily="34" charset="-122"/>
                <a:ea typeface="微软雅黑" panose="020B0503020204020204" pitchFamily="34" charset="-122"/>
              </a:rPr>
              <a:t>Trans-</a:t>
            </a:r>
          </a:p>
          <a:p>
            <a:pPr algn="ctr" eaLnBrk="1" hangingPunct="1">
              <a:lnSpc>
                <a:spcPct val="80000"/>
              </a:lnSpc>
              <a:spcBef>
                <a:spcPct val="50000"/>
              </a:spcBef>
            </a:pPr>
            <a:r>
              <a:rPr lang="zh-CN" altLang="en-US">
                <a:latin typeface="微软雅黑" panose="020B0503020204020204" pitchFamily="34" charset="-122"/>
                <a:ea typeface="微软雅黑" panose="020B0503020204020204" pitchFamily="34" charset="-122"/>
              </a:rPr>
              <a:t>反式</a:t>
            </a:r>
          </a:p>
        </p:txBody>
      </p:sp>
      <p:sp>
        <p:nvSpPr>
          <p:cNvPr id="203802" name="Text Box 26">
            <a:extLst>
              <a:ext uri="{FF2B5EF4-FFF2-40B4-BE49-F238E27FC236}">
                <a16:creationId xmlns:a16="http://schemas.microsoft.com/office/drawing/2014/main" id="{B1D238BA-8468-4F05-A2C4-1504C30D3248}"/>
              </a:ext>
            </a:extLst>
          </p:cNvPr>
          <p:cNvSpPr txBox="1">
            <a:spLocks noChangeArrowheads="1"/>
          </p:cNvSpPr>
          <p:nvPr/>
        </p:nvSpPr>
        <p:spPr bwMode="auto">
          <a:xfrm>
            <a:off x="3851275" y="5516563"/>
            <a:ext cx="1081088"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80000"/>
              </a:lnSpc>
              <a:spcBef>
                <a:spcPct val="50000"/>
              </a:spcBef>
            </a:pPr>
            <a:r>
              <a:rPr lang="en-US" altLang="zh-CN">
                <a:latin typeface="微软雅黑" panose="020B0503020204020204" pitchFamily="34" charset="-122"/>
                <a:ea typeface="微软雅黑" panose="020B0503020204020204" pitchFamily="34" charset="-122"/>
              </a:rPr>
              <a:t>Gauche</a:t>
            </a:r>
          </a:p>
          <a:p>
            <a:pPr algn="ctr" eaLnBrk="1" hangingPunct="1">
              <a:lnSpc>
                <a:spcPct val="80000"/>
              </a:lnSpc>
              <a:spcBef>
                <a:spcPct val="50000"/>
              </a:spcBef>
            </a:pPr>
            <a:r>
              <a:rPr lang="zh-CN" altLang="en-US">
                <a:latin typeface="微软雅黑" panose="020B0503020204020204" pitchFamily="34" charset="-122"/>
                <a:ea typeface="微软雅黑" panose="020B0503020204020204" pitchFamily="34" charset="-122"/>
              </a:rPr>
              <a:t>旁式</a:t>
            </a:r>
          </a:p>
        </p:txBody>
      </p:sp>
      <p:sp>
        <p:nvSpPr>
          <p:cNvPr id="203803" name="Text Box 27">
            <a:extLst>
              <a:ext uri="{FF2B5EF4-FFF2-40B4-BE49-F238E27FC236}">
                <a16:creationId xmlns:a16="http://schemas.microsoft.com/office/drawing/2014/main" id="{A47A5F27-ADFF-4F32-8DA0-3C71DD65D97E}"/>
              </a:ext>
            </a:extLst>
          </p:cNvPr>
          <p:cNvSpPr txBox="1">
            <a:spLocks noChangeArrowheads="1"/>
          </p:cNvSpPr>
          <p:nvPr/>
        </p:nvSpPr>
        <p:spPr bwMode="auto">
          <a:xfrm>
            <a:off x="6372225" y="5516563"/>
            <a:ext cx="936625"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80000"/>
              </a:lnSpc>
              <a:spcBef>
                <a:spcPct val="50000"/>
              </a:spcBef>
            </a:pPr>
            <a:r>
              <a:rPr lang="en-US" altLang="zh-CN">
                <a:latin typeface="微软雅黑" panose="020B0503020204020204" pitchFamily="34" charset="-122"/>
                <a:ea typeface="微软雅黑" panose="020B0503020204020204" pitchFamily="34" charset="-122"/>
              </a:rPr>
              <a:t>Cis-</a:t>
            </a:r>
          </a:p>
          <a:p>
            <a:pPr algn="ctr" eaLnBrk="1" hangingPunct="1">
              <a:lnSpc>
                <a:spcPct val="80000"/>
              </a:lnSpc>
              <a:spcBef>
                <a:spcPct val="50000"/>
              </a:spcBef>
            </a:pPr>
            <a:r>
              <a:rPr lang="zh-CN" altLang="en-US">
                <a:latin typeface="微软雅黑" panose="020B0503020204020204" pitchFamily="34" charset="-122"/>
                <a:ea typeface="微软雅黑" panose="020B0503020204020204" pitchFamily="34" charset="-122"/>
              </a:rPr>
              <a:t>顺式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灯片编号占位符 4">
            <a:extLst>
              <a:ext uri="{FF2B5EF4-FFF2-40B4-BE49-F238E27FC236}">
                <a16:creationId xmlns:a16="http://schemas.microsoft.com/office/drawing/2014/main" id="{13C5B8CD-10B9-4365-9430-8C50D1968CBA}"/>
              </a:ext>
            </a:extLst>
          </p:cNvPr>
          <p:cNvSpPr>
            <a:spLocks noGrp="1"/>
          </p:cNvSpPr>
          <p:nvPr>
            <p:ph type="sldNum" sz="quarter" idx="12"/>
          </p:nvPr>
        </p:nvSpPr>
        <p:spPr/>
        <p:txBody>
          <a:bodyPr/>
          <a:lstStyle/>
          <a:p>
            <a:pPr>
              <a:defRPr/>
            </a:pPr>
            <a:fld id="{9AAA1B46-426E-4873-A805-90CD8D96825F}" type="slidenum">
              <a:rPr lang="en-US" altLang="zh-CN"/>
              <a:pPr>
                <a:defRPr/>
              </a:pPr>
              <a:t>91</a:t>
            </a:fld>
            <a:endParaRPr lang="en-US" altLang="zh-CN"/>
          </a:p>
        </p:txBody>
      </p:sp>
      <p:sp>
        <p:nvSpPr>
          <p:cNvPr id="204802" name="Freeform 2">
            <a:extLst>
              <a:ext uri="{FF2B5EF4-FFF2-40B4-BE49-F238E27FC236}">
                <a16:creationId xmlns:a16="http://schemas.microsoft.com/office/drawing/2014/main" id="{FA025E41-E39A-4E99-8E52-9004CD821927}"/>
              </a:ext>
            </a:extLst>
          </p:cNvPr>
          <p:cNvSpPr>
            <a:spLocks/>
          </p:cNvSpPr>
          <p:nvPr/>
        </p:nvSpPr>
        <p:spPr bwMode="auto">
          <a:xfrm>
            <a:off x="3937000" y="2835275"/>
            <a:ext cx="4248150" cy="2439988"/>
          </a:xfrm>
          <a:custGeom>
            <a:avLst/>
            <a:gdLst>
              <a:gd name="T0" fmla="*/ 0 w 2676"/>
              <a:gd name="T1" fmla="*/ 2147483646 h 1537"/>
              <a:gd name="T2" fmla="*/ 2147483646 w 2676"/>
              <a:gd name="T3" fmla="*/ 2147483646 h 1537"/>
              <a:gd name="T4" fmla="*/ 2147483646 w 2676"/>
              <a:gd name="T5" fmla="*/ 2147483646 h 1537"/>
              <a:gd name="T6" fmla="*/ 2147483646 w 2676"/>
              <a:gd name="T7" fmla="*/ 2147483646 h 1537"/>
              <a:gd name="T8" fmla="*/ 2147483646 w 2676"/>
              <a:gd name="T9" fmla="*/ 2147483646 h 1537"/>
              <a:gd name="T10" fmla="*/ 2147483646 w 2676"/>
              <a:gd name="T11" fmla="*/ 2147483646 h 1537"/>
              <a:gd name="T12" fmla="*/ 2147483646 w 2676"/>
              <a:gd name="T13" fmla="*/ 2147483646 h 1537"/>
              <a:gd name="T14" fmla="*/ 2147483646 w 2676"/>
              <a:gd name="T15" fmla="*/ 2147483646 h 1537"/>
              <a:gd name="T16" fmla="*/ 2147483646 w 2676"/>
              <a:gd name="T17" fmla="*/ 2147483646 h 1537"/>
              <a:gd name="T18" fmla="*/ 2147483646 w 2676"/>
              <a:gd name="T19" fmla="*/ 2147483646 h 1537"/>
              <a:gd name="T20" fmla="*/ 2147483646 w 2676"/>
              <a:gd name="T21" fmla="*/ 2147483646 h 1537"/>
              <a:gd name="T22" fmla="*/ 2147483646 w 2676"/>
              <a:gd name="T23" fmla="*/ 2147483646 h 1537"/>
              <a:gd name="T24" fmla="*/ 2147483646 w 2676"/>
              <a:gd name="T25" fmla="*/ 2147483646 h 1537"/>
              <a:gd name="T26" fmla="*/ 2147483646 w 2676"/>
              <a:gd name="T27" fmla="*/ 2147483646 h 1537"/>
              <a:gd name="T28" fmla="*/ 2147483646 w 2676"/>
              <a:gd name="T29" fmla="*/ 0 h 1537"/>
              <a:gd name="T30" fmla="*/ 2147483646 w 2676"/>
              <a:gd name="T31" fmla="*/ 2147483646 h 1537"/>
              <a:gd name="T32" fmla="*/ 2147483646 w 2676"/>
              <a:gd name="T33" fmla="*/ 2147483646 h 1537"/>
              <a:gd name="T34" fmla="*/ 2147483646 w 2676"/>
              <a:gd name="T35" fmla="*/ 2147483646 h 1537"/>
              <a:gd name="T36" fmla="*/ 2147483646 w 2676"/>
              <a:gd name="T37" fmla="*/ 2147483646 h 1537"/>
              <a:gd name="T38" fmla="*/ 2147483646 w 2676"/>
              <a:gd name="T39" fmla="*/ 2147483646 h 1537"/>
              <a:gd name="T40" fmla="*/ 2147483646 w 2676"/>
              <a:gd name="T41" fmla="*/ 2147483646 h 1537"/>
              <a:gd name="T42" fmla="*/ 2147483646 w 2676"/>
              <a:gd name="T43" fmla="*/ 2147483646 h 1537"/>
              <a:gd name="T44" fmla="*/ 2147483646 w 2676"/>
              <a:gd name="T45" fmla="*/ 2147483646 h 1537"/>
              <a:gd name="T46" fmla="*/ 2147483646 w 2676"/>
              <a:gd name="T47" fmla="*/ 2147483646 h 1537"/>
              <a:gd name="T48" fmla="*/ 2147483646 w 2676"/>
              <a:gd name="T49" fmla="*/ 2147483646 h 1537"/>
              <a:gd name="T50" fmla="*/ 2147483646 w 2676"/>
              <a:gd name="T51" fmla="*/ 2147483646 h 1537"/>
              <a:gd name="T52" fmla="*/ 2147483646 w 2676"/>
              <a:gd name="T53" fmla="*/ 2147483646 h 1537"/>
              <a:gd name="T54" fmla="*/ 2147483646 w 2676"/>
              <a:gd name="T55" fmla="*/ 2147483646 h 153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676" h="1537">
                <a:moveTo>
                  <a:pt x="0" y="1537"/>
                </a:moveTo>
                <a:cubicBezTo>
                  <a:pt x="16" y="1516"/>
                  <a:pt x="70" y="1489"/>
                  <a:pt x="97" y="1409"/>
                </a:cubicBezTo>
                <a:cubicBezTo>
                  <a:pt x="125" y="1328"/>
                  <a:pt x="142" y="1159"/>
                  <a:pt x="162" y="1055"/>
                </a:cubicBezTo>
                <a:cubicBezTo>
                  <a:pt x="182" y="951"/>
                  <a:pt x="196" y="876"/>
                  <a:pt x="217" y="786"/>
                </a:cubicBezTo>
                <a:cubicBezTo>
                  <a:pt x="238" y="696"/>
                  <a:pt x="253" y="591"/>
                  <a:pt x="290" y="512"/>
                </a:cubicBezTo>
                <a:cubicBezTo>
                  <a:pt x="327" y="433"/>
                  <a:pt x="390" y="309"/>
                  <a:pt x="436" y="311"/>
                </a:cubicBezTo>
                <a:cubicBezTo>
                  <a:pt x="482" y="313"/>
                  <a:pt x="531" y="442"/>
                  <a:pt x="564" y="521"/>
                </a:cubicBezTo>
                <a:cubicBezTo>
                  <a:pt x="597" y="600"/>
                  <a:pt x="608" y="695"/>
                  <a:pt x="637" y="786"/>
                </a:cubicBezTo>
                <a:cubicBezTo>
                  <a:pt x="666" y="877"/>
                  <a:pt x="697" y="992"/>
                  <a:pt x="738" y="1070"/>
                </a:cubicBezTo>
                <a:cubicBezTo>
                  <a:pt x="779" y="1148"/>
                  <a:pt x="835" y="1257"/>
                  <a:pt x="884" y="1252"/>
                </a:cubicBezTo>
                <a:cubicBezTo>
                  <a:pt x="933" y="1247"/>
                  <a:pt x="995" y="1126"/>
                  <a:pt x="1030" y="1042"/>
                </a:cubicBezTo>
                <a:cubicBezTo>
                  <a:pt x="1065" y="958"/>
                  <a:pt x="1074" y="847"/>
                  <a:pt x="1094" y="750"/>
                </a:cubicBezTo>
                <a:cubicBezTo>
                  <a:pt x="1114" y="653"/>
                  <a:pt x="1129" y="550"/>
                  <a:pt x="1149" y="457"/>
                </a:cubicBezTo>
                <a:cubicBezTo>
                  <a:pt x="1169" y="364"/>
                  <a:pt x="1183" y="268"/>
                  <a:pt x="1213" y="192"/>
                </a:cubicBezTo>
                <a:cubicBezTo>
                  <a:pt x="1243" y="116"/>
                  <a:pt x="1292" y="0"/>
                  <a:pt x="1332" y="0"/>
                </a:cubicBezTo>
                <a:cubicBezTo>
                  <a:pt x="1372" y="0"/>
                  <a:pt x="1419" y="117"/>
                  <a:pt x="1451" y="192"/>
                </a:cubicBezTo>
                <a:cubicBezTo>
                  <a:pt x="1483" y="267"/>
                  <a:pt x="1501" y="349"/>
                  <a:pt x="1524" y="448"/>
                </a:cubicBezTo>
                <a:cubicBezTo>
                  <a:pt x="1547" y="547"/>
                  <a:pt x="1562" y="682"/>
                  <a:pt x="1588" y="786"/>
                </a:cubicBezTo>
                <a:cubicBezTo>
                  <a:pt x="1614" y="890"/>
                  <a:pt x="1642" y="989"/>
                  <a:pt x="1680" y="1070"/>
                </a:cubicBezTo>
                <a:cubicBezTo>
                  <a:pt x="1718" y="1151"/>
                  <a:pt x="1770" y="1271"/>
                  <a:pt x="1817" y="1271"/>
                </a:cubicBezTo>
                <a:cubicBezTo>
                  <a:pt x="1864" y="1271"/>
                  <a:pt x="1920" y="1158"/>
                  <a:pt x="1963" y="1070"/>
                </a:cubicBezTo>
                <a:cubicBezTo>
                  <a:pt x="2006" y="982"/>
                  <a:pt x="2043" y="836"/>
                  <a:pt x="2073" y="740"/>
                </a:cubicBezTo>
                <a:cubicBezTo>
                  <a:pt x="2103" y="644"/>
                  <a:pt x="2114" y="564"/>
                  <a:pt x="2146" y="494"/>
                </a:cubicBezTo>
                <a:cubicBezTo>
                  <a:pt x="2178" y="424"/>
                  <a:pt x="2227" y="320"/>
                  <a:pt x="2265" y="320"/>
                </a:cubicBezTo>
                <a:cubicBezTo>
                  <a:pt x="2303" y="320"/>
                  <a:pt x="2345" y="418"/>
                  <a:pt x="2374" y="494"/>
                </a:cubicBezTo>
                <a:cubicBezTo>
                  <a:pt x="2403" y="570"/>
                  <a:pt x="2409" y="649"/>
                  <a:pt x="2438" y="777"/>
                </a:cubicBezTo>
                <a:cubicBezTo>
                  <a:pt x="2467" y="905"/>
                  <a:pt x="2508" y="1137"/>
                  <a:pt x="2548" y="1262"/>
                </a:cubicBezTo>
                <a:cubicBezTo>
                  <a:pt x="2588" y="1387"/>
                  <a:pt x="2649" y="1470"/>
                  <a:pt x="2676" y="152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04803" name="Group 3">
            <a:extLst>
              <a:ext uri="{FF2B5EF4-FFF2-40B4-BE49-F238E27FC236}">
                <a16:creationId xmlns:a16="http://schemas.microsoft.com/office/drawing/2014/main" id="{FB58651F-4220-400A-A02E-49017297C304}"/>
              </a:ext>
            </a:extLst>
          </p:cNvPr>
          <p:cNvGrpSpPr>
            <a:grpSpLocks/>
          </p:cNvGrpSpPr>
          <p:nvPr/>
        </p:nvGrpSpPr>
        <p:grpSpPr bwMode="auto">
          <a:xfrm>
            <a:off x="3433763" y="1892300"/>
            <a:ext cx="5183187" cy="4129088"/>
            <a:chOff x="2200" y="1253"/>
            <a:chExt cx="3265" cy="2601"/>
          </a:xfrm>
        </p:grpSpPr>
        <p:grpSp>
          <p:nvGrpSpPr>
            <p:cNvPr id="104480" name="Group 4">
              <a:extLst>
                <a:ext uri="{FF2B5EF4-FFF2-40B4-BE49-F238E27FC236}">
                  <a16:creationId xmlns:a16="http://schemas.microsoft.com/office/drawing/2014/main" id="{F22C1191-BBC5-4236-A977-CFDBDFF5566F}"/>
                </a:ext>
              </a:extLst>
            </p:cNvPr>
            <p:cNvGrpSpPr>
              <a:grpSpLocks/>
            </p:cNvGrpSpPr>
            <p:nvPr/>
          </p:nvGrpSpPr>
          <p:grpSpPr bwMode="auto">
            <a:xfrm>
              <a:off x="2304" y="1253"/>
              <a:ext cx="3161" cy="2422"/>
              <a:chOff x="2304" y="1253"/>
              <a:chExt cx="3161" cy="2422"/>
            </a:xfrm>
          </p:grpSpPr>
          <p:sp>
            <p:nvSpPr>
              <p:cNvPr id="104483" name="Rectangle 5">
                <a:extLst>
                  <a:ext uri="{FF2B5EF4-FFF2-40B4-BE49-F238E27FC236}">
                    <a16:creationId xmlns:a16="http://schemas.microsoft.com/office/drawing/2014/main" id="{2003A99A-210F-47E8-B56C-27212DE56223}"/>
                  </a:ext>
                </a:extLst>
              </p:cNvPr>
              <p:cNvSpPr>
                <a:spLocks noChangeArrowheads="1"/>
              </p:cNvSpPr>
              <p:nvPr/>
            </p:nvSpPr>
            <p:spPr bwMode="auto">
              <a:xfrm>
                <a:off x="2517" y="1253"/>
                <a:ext cx="2676" cy="213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104484" name="Text Box 6">
                <a:extLst>
                  <a:ext uri="{FF2B5EF4-FFF2-40B4-BE49-F238E27FC236}">
                    <a16:creationId xmlns:a16="http://schemas.microsoft.com/office/drawing/2014/main" id="{4C07603B-769B-449A-A201-FE1D14E6610B}"/>
                  </a:ext>
                </a:extLst>
              </p:cNvPr>
              <p:cNvSpPr txBox="1">
                <a:spLocks noChangeArrowheads="1"/>
              </p:cNvSpPr>
              <p:nvPr/>
            </p:nvSpPr>
            <p:spPr bwMode="auto">
              <a:xfrm>
                <a:off x="3729" y="344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0</a:t>
                </a:r>
              </a:p>
            </p:txBody>
          </p:sp>
          <p:sp>
            <p:nvSpPr>
              <p:cNvPr id="104485" name="Text Box 7">
                <a:extLst>
                  <a:ext uri="{FF2B5EF4-FFF2-40B4-BE49-F238E27FC236}">
                    <a16:creationId xmlns:a16="http://schemas.microsoft.com/office/drawing/2014/main" id="{EC03A648-7B41-4B34-BB66-8D70BE491A63}"/>
                  </a:ext>
                </a:extLst>
              </p:cNvPr>
              <p:cNvSpPr txBox="1">
                <a:spLocks noChangeArrowheads="1"/>
              </p:cNvSpPr>
              <p:nvPr/>
            </p:nvSpPr>
            <p:spPr bwMode="auto">
              <a:xfrm>
                <a:off x="4137" y="3443"/>
                <a:ext cx="3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60</a:t>
                </a:r>
                <a:r>
                  <a:rPr lang="en-US" altLang="zh-CN" baseline="30000">
                    <a:latin typeface="Arial" panose="020B0604020202020204" pitchFamily="34" charset="0"/>
                    <a:ea typeface="宋体" panose="02010600030101010101" pitchFamily="2" charset="-122"/>
                  </a:rPr>
                  <a:t>o</a:t>
                </a:r>
              </a:p>
            </p:txBody>
          </p:sp>
          <p:sp>
            <p:nvSpPr>
              <p:cNvPr id="104486" name="Text Box 8">
                <a:extLst>
                  <a:ext uri="{FF2B5EF4-FFF2-40B4-BE49-F238E27FC236}">
                    <a16:creationId xmlns:a16="http://schemas.microsoft.com/office/drawing/2014/main" id="{F92A4BCE-6CF5-40C1-A4A7-7055C71DB409}"/>
                  </a:ext>
                </a:extLst>
              </p:cNvPr>
              <p:cNvSpPr txBox="1">
                <a:spLocks noChangeArrowheads="1"/>
              </p:cNvSpPr>
              <p:nvPr/>
            </p:nvSpPr>
            <p:spPr bwMode="auto">
              <a:xfrm>
                <a:off x="4558" y="3439"/>
                <a:ext cx="41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120</a:t>
                </a:r>
                <a:r>
                  <a:rPr lang="en-US" altLang="zh-CN" baseline="30000">
                    <a:latin typeface="Arial" panose="020B0604020202020204" pitchFamily="34" charset="0"/>
                    <a:ea typeface="宋体" panose="02010600030101010101" pitchFamily="2" charset="-122"/>
                  </a:rPr>
                  <a:t>o</a:t>
                </a:r>
              </a:p>
            </p:txBody>
          </p:sp>
          <p:sp>
            <p:nvSpPr>
              <p:cNvPr id="104487" name="Text Box 9">
                <a:extLst>
                  <a:ext uri="{FF2B5EF4-FFF2-40B4-BE49-F238E27FC236}">
                    <a16:creationId xmlns:a16="http://schemas.microsoft.com/office/drawing/2014/main" id="{A704252E-C3FA-4650-A625-3CD51E23AC19}"/>
                  </a:ext>
                </a:extLst>
              </p:cNvPr>
              <p:cNvSpPr txBox="1">
                <a:spLocks noChangeArrowheads="1"/>
              </p:cNvSpPr>
              <p:nvPr/>
            </p:nvSpPr>
            <p:spPr bwMode="auto">
              <a:xfrm>
                <a:off x="5012" y="3439"/>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180</a:t>
                </a:r>
                <a:r>
                  <a:rPr lang="en-US" altLang="zh-CN" baseline="30000">
                    <a:latin typeface="Arial" panose="020B0604020202020204" pitchFamily="34" charset="0"/>
                    <a:ea typeface="宋体" panose="02010600030101010101" pitchFamily="2" charset="-122"/>
                  </a:rPr>
                  <a:t>o</a:t>
                </a:r>
              </a:p>
            </p:txBody>
          </p:sp>
          <p:sp>
            <p:nvSpPr>
              <p:cNvPr id="104488" name="Text Box 10">
                <a:extLst>
                  <a:ext uri="{FF2B5EF4-FFF2-40B4-BE49-F238E27FC236}">
                    <a16:creationId xmlns:a16="http://schemas.microsoft.com/office/drawing/2014/main" id="{FC21ECD9-F052-440A-9F39-E5469E19796F}"/>
                  </a:ext>
                </a:extLst>
              </p:cNvPr>
              <p:cNvSpPr txBox="1">
                <a:spLocks noChangeArrowheads="1"/>
              </p:cNvSpPr>
              <p:nvPr/>
            </p:nvSpPr>
            <p:spPr bwMode="auto">
              <a:xfrm>
                <a:off x="3243" y="3444"/>
                <a:ext cx="38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-60</a:t>
                </a:r>
                <a:r>
                  <a:rPr lang="en-US" altLang="zh-CN" baseline="30000">
                    <a:latin typeface="Arial" panose="020B0604020202020204" pitchFamily="34" charset="0"/>
                    <a:ea typeface="宋体" panose="02010600030101010101" pitchFamily="2" charset="-122"/>
                  </a:rPr>
                  <a:t>o</a:t>
                </a:r>
              </a:p>
            </p:txBody>
          </p:sp>
          <p:sp>
            <p:nvSpPr>
              <p:cNvPr id="104489" name="Text Box 11">
                <a:extLst>
                  <a:ext uri="{FF2B5EF4-FFF2-40B4-BE49-F238E27FC236}">
                    <a16:creationId xmlns:a16="http://schemas.microsoft.com/office/drawing/2014/main" id="{CDE311AC-89BD-49A8-BF58-BA30761EEAA4}"/>
                  </a:ext>
                </a:extLst>
              </p:cNvPr>
              <p:cNvSpPr txBox="1">
                <a:spLocks noChangeArrowheads="1"/>
              </p:cNvSpPr>
              <p:nvPr/>
            </p:nvSpPr>
            <p:spPr bwMode="auto">
              <a:xfrm>
                <a:off x="2744" y="3444"/>
                <a:ext cx="4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-120</a:t>
                </a:r>
                <a:r>
                  <a:rPr lang="en-US" altLang="zh-CN" baseline="30000">
                    <a:latin typeface="Arial" panose="020B0604020202020204" pitchFamily="34" charset="0"/>
                    <a:ea typeface="宋体" panose="02010600030101010101" pitchFamily="2" charset="-122"/>
                  </a:rPr>
                  <a:t>o</a:t>
                </a:r>
              </a:p>
            </p:txBody>
          </p:sp>
          <p:sp>
            <p:nvSpPr>
              <p:cNvPr id="104490" name="Text Box 12">
                <a:extLst>
                  <a:ext uri="{FF2B5EF4-FFF2-40B4-BE49-F238E27FC236}">
                    <a16:creationId xmlns:a16="http://schemas.microsoft.com/office/drawing/2014/main" id="{4E016E8E-B486-49AD-B717-7577A5D0B1AF}"/>
                  </a:ext>
                </a:extLst>
              </p:cNvPr>
              <p:cNvSpPr txBox="1">
                <a:spLocks noChangeArrowheads="1"/>
              </p:cNvSpPr>
              <p:nvPr/>
            </p:nvSpPr>
            <p:spPr bwMode="auto">
              <a:xfrm>
                <a:off x="2304" y="3444"/>
                <a:ext cx="53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-180</a:t>
                </a:r>
                <a:r>
                  <a:rPr lang="en-US" altLang="zh-CN" baseline="30000">
                    <a:latin typeface="Arial" panose="020B0604020202020204" pitchFamily="34" charset="0"/>
                    <a:ea typeface="宋体" panose="02010600030101010101" pitchFamily="2" charset="-122"/>
                  </a:rPr>
                  <a:t>o</a:t>
                </a:r>
              </a:p>
            </p:txBody>
          </p:sp>
        </p:grpSp>
        <p:sp>
          <p:nvSpPr>
            <p:cNvPr id="104481" name="Text Box 13">
              <a:extLst>
                <a:ext uri="{FF2B5EF4-FFF2-40B4-BE49-F238E27FC236}">
                  <a16:creationId xmlns:a16="http://schemas.microsoft.com/office/drawing/2014/main" id="{4BD9DB97-960E-498A-8A1B-89998316B216}"/>
                </a:ext>
              </a:extLst>
            </p:cNvPr>
            <p:cNvSpPr txBox="1">
              <a:spLocks noChangeArrowheads="1"/>
            </p:cNvSpPr>
            <p:nvPr/>
          </p:nvSpPr>
          <p:spPr bwMode="auto">
            <a:xfrm rot="-5400000">
              <a:off x="2072" y="1381"/>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i="1">
                  <a:latin typeface="Times New Roman" panose="02020603050405020304" pitchFamily="18" charset="0"/>
                  <a:ea typeface="宋体" panose="02010600030101010101" pitchFamily="2" charset="-122"/>
                </a:rPr>
                <a:t>u</a:t>
              </a:r>
              <a:r>
                <a:rPr lang="en-US" altLang="zh-CN" sz="2400">
                  <a:latin typeface="Symbol" panose="05050102010706020507" pitchFamily="18" charset="2"/>
                  <a:ea typeface="宋体" panose="02010600030101010101" pitchFamily="2" charset="-122"/>
                </a:rPr>
                <a:t>(</a:t>
              </a:r>
              <a:r>
                <a:rPr lang="en-US" altLang="zh-CN" sz="2400" i="1">
                  <a:latin typeface="Symbol" panose="05050102010706020507" pitchFamily="18" charset="2"/>
                  <a:ea typeface="宋体" panose="02010600030101010101" pitchFamily="2" charset="-122"/>
                </a:rPr>
                <a:t>j </a:t>
              </a:r>
              <a:r>
                <a:rPr lang="en-US" altLang="zh-CN" sz="2400">
                  <a:latin typeface="Symbol" panose="05050102010706020507" pitchFamily="18" charset="2"/>
                  <a:ea typeface="宋体" panose="02010600030101010101" pitchFamily="2" charset="-122"/>
                </a:rPr>
                <a:t>)</a:t>
              </a:r>
            </a:p>
          </p:txBody>
        </p:sp>
        <p:sp>
          <p:nvSpPr>
            <p:cNvPr id="104482" name="Text Box 14">
              <a:extLst>
                <a:ext uri="{FF2B5EF4-FFF2-40B4-BE49-F238E27FC236}">
                  <a16:creationId xmlns:a16="http://schemas.microsoft.com/office/drawing/2014/main" id="{E370DDB3-1BD1-4197-863A-B43CFB102717}"/>
                </a:ext>
              </a:extLst>
            </p:cNvPr>
            <p:cNvSpPr txBox="1">
              <a:spLocks noChangeArrowheads="1"/>
            </p:cNvSpPr>
            <p:nvPr/>
          </p:nvSpPr>
          <p:spPr bwMode="auto">
            <a:xfrm>
              <a:off x="3696" y="3566"/>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i="1">
                  <a:latin typeface="Symbol" panose="05050102010706020507" pitchFamily="18" charset="2"/>
                  <a:ea typeface="宋体" panose="02010600030101010101" pitchFamily="2" charset="-122"/>
                </a:rPr>
                <a:t>j</a:t>
              </a:r>
            </a:p>
          </p:txBody>
        </p:sp>
      </p:grpSp>
      <p:sp>
        <p:nvSpPr>
          <p:cNvPr id="204815" name="Line 15">
            <a:extLst>
              <a:ext uri="{FF2B5EF4-FFF2-40B4-BE49-F238E27FC236}">
                <a16:creationId xmlns:a16="http://schemas.microsoft.com/office/drawing/2014/main" id="{C43A0FF7-F05A-447B-A933-B99568F7E5DA}"/>
              </a:ext>
            </a:extLst>
          </p:cNvPr>
          <p:cNvSpPr>
            <a:spLocks noChangeShapeType="1"/>
          </p:cNvSpPr>
          <p:nvPr/>
        </p:nvSpPr>
        <p:spPr bwMode="auto">
          <a:xfrm flipH="1">
            <a:off x="3144838" y="5276850"/>
            <a:ext cx="79216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16" name="Rectangle 16">
            <a:extLst>
              <a:ext uri="{FF2B5EF4-FFF2-40B4-BE49-F238E27FC236}">
                <a16:creationId xmlns:a16="http://schemas.microsoft.com/office/drawing/2014/main" id="{635ABF7A-2C6D-45ED-9D56-2B957FD2AA9E}"/>
              </a:ext>
            </a:extLst>
          </p:cNvPr>
          <p:cNvSpPr>
            <a:spLocks noChangeArrowheads="1"/>
          </p:cNvSpPr>
          <p:nvPr/>
        </p:nvSpPr>
        <p:spPr bwMode="auto">
          <a:xfrm>
            <a:off x="3000375" y="3979863"/>
            <a:ext cx="719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Symbol" panose="05050102010706020507" pitchFamily="18" charset="2"/>
                <a:ea typeface="宋体" panose="02010600030101010101" pitchFamily="2" charset="-122"/>
              </a:rPr>
              <a:t>D</a:t>
            </a:r>
            <a:r>
              <a:rPr lang="en-US" altLang="zh-CN" sz="2400" i="1">
                <a:latin typeface="Symbol" panose="05050102010706020507" pitchFamily="18" charset="2"/>
                <a:ea typeface="宋体" panose="02010600030101010101" pitchFamily="2" charset="-122"/>
              </a:rPr>
              <a:t>m</a:t>
            </a:r>
            <a:r>
              <a:rPr lang="en-US" altLang="zh-CN" sz="2400" i="1" baseline="-25000">
                <a:latin typeface="Times New Roman" panose="02020603050405020304" pitchFamily="18" charset="0"/>
                <a:ea typeface="宋体" panose="02010600030101010101" pitchFamily="2" charset="-122"/>
              </a:rPr>
              <a:t>b</a:t>
            </a:r>
          </a:p>
        </p:txBody>
      </p:sp>
      <p:sp>
        <p:nvSpPr>
          <p:cNvPr id="204817" name="Line 17">
            <a:extLst>
              <a:ext uri="{FF2B5EF4-FFF2-40B4-BE49-F238E27FC236}">
                <a16:creationId xmlns:a16="http://schemas.microsoft.com/office/drawing/2014/main" id="{2089F9AB-9843-4874-AF1B-9C4202AB4F4E}"/>
              </a:ext>
            </a:extLst>
          </p:cNvPr>
          <p:cNvSpPr>
            <a:spLocks noChangeShapeType="1"/>
          </p:cNvSpPr>
          <p:nvPr/>
        </p:nvSpPr>
        <p:spPr bwMode="auto">
          <a:xfrm>
            <a:off x="6040438" y="2827338"/>
            <a:ext cx="0" cy="244951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18" name="Rectangle 18">
            <a:extLst>
              <a:ext uri="{FF2B5EF4-FFF2-40B4-BE49-F238E27FC236}">
                <a16:creationId xmlns:a16="http://schemas.microsoft.com/office/drawing/2014/main" id="{82164BC4-7235-4D40-9C10-A52F5A5EB8EC}"/>
              </a:ext>
            </a:extLst>
          </p:cNvPr>
          <p:cNvSpPr>
            <a:spLocks noChangeArrowheads="1"/>
          </p:cNvSpPr>
          <p:nvPr/>
        </p:nvSpPr>
        <p:spPr bwMode="auto">
          <a:xfrm>
            <a:off x="2557463" y="4724400"/>
            <a:ext cx="790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Symbol" panose="05050102010706020507" pitchFamily="18" charset="2"/>
                <a:ea typeface="宋体" panose="02010600030101010101" pitchFamily="2" charset="-122"/>
              </a:rPr>
              <a:t>D</a:t>
            </a:r>
            <a:r>
              <a:rPr lang="en-US" altLang="zh-CN" sz="2400" i="1">
                <a:latin typeface="Symbol" panose="05050102010706020507" pitchFamily="18" charset="2"/>
                <a:ea typeface="宋体" panose="02010600030101010101" pitchFamily="2" charset="-122"/>
              </a:rPr>
              <a:t>m</a:t>
            </a:r>
            <a:r>
              <a:rPr lang="en-US" altLang="zh-CN" sz="2400" i="1" baseline="-25000">
                <a:latin typeface="Times New Roman" panose="02020603050405020304" pitchFamily="18" charset="0"/>
                <a:ea typeface="宋体" panose="02010600030101010101" pitchFamily="2" charset="-122"/>
              </a:rPr>
              <a:t>tg</a:t>
            </a:r>
          </a:p>
        </p:txBody>
      </p:sp>
      <p:sp>
        <p:nvSpPr>
          <p:cNvPr id="204819" name="Line 19">
            <a:extLst>
              <a:ext uri="{FF2B5EF4-FFF2-40B4-BE49-F238E27FC236}">
                <a16:creationId xmlns:a16="http://schemas.microsoft.com/office/drawing/2014/main" id="{C0BD60C7-1E59-435A-B8C6-AC412C2D3A6D}"/>
              </a:ext>
            </a:extLst>
          </p:cNvPr>
          <p:cNvSpPr>
            <a:spLocks noChangeShapeType="1"/>
          </p:cNvSpPr>
          <p:nvPr/>
        </p:nvSpPr>
        <p:spPr bwMode="auto">
          <a:xfrm flipH="1">
            <a:off x="3505200" y="3332163"/>
            <a:ext cx="10795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20" name="Line 20">
            <a:extLst>
              <a:ext uri="{FF2B5EF4-FFF2-40B4-BE49-F238E27FC236}">
                <a16:creationId xmlns:a16="http://schemas.microsoft.com/office/drawing/2014/main" id="{B8AFD6E0-D26B-4535-AB22-D1BA4EA0B8E2}"/>
              </a:ext>
            </a:extLst>
          </p:cNvPr>
          <p:cNvSpPr>
            <a:spLocks noChangeShapeType="1"/>
          </p:cNvSpPr>
          <p:nvPr/>
        </p:nvSpPr>
        <p:spPr bwMode="auto">
          <a:xfrm flipH="1">
            <a:off x="3144838" y="4845050"/>
            <a:ext cx="223202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21" name="Line 21">
            <a:extLst>
              <a:ext uri="{FF2B5EF4-FFF2-40B4-BE49-F238E27FC236}">
                <a16:creationId xmlns:a16="http://schemas.microsoft.com/office/drawing/2014/main" id="{E057508C-96FA-459D-8871-F54F65129370}"/>
              </a:ext>
            </a:extLst>
          </p:cNvPr>
          <p:cNvSpPr>
            <a:spLocks noChangeShapeType="1"/>
          </p:cNvSpPr>
          <p:nvPr/>
        </p:nvSpPr>
        <p:spPr bwMode="auto">
          <a:xfrm>
            <a:off x="3721100" y="3332163"/>
            <a:ext cx="0" cy="19446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822" name="Line 22">
            <a:extLst>
              <a:ext uri="{FF2B5EF4-FFF2-40B4-BE49-F238E27FC236}">
                <a16:creationId xmlns:a16="http://schemas.microsoft.com/office/drawing/2014/main" id="{5F400C5D-2D51-4D5C-BA6B-AE0A1F1009CF}"/>
              </a:ext>
            </a:extLst>
          </p:cNvPr>
          <p:cNvSpPr>
            <a:spLocks noChangeShapeType="1"/>
          </p:cNvSpPr>
          <p:nvPr/>
        </p:nvSpPr>
        <p:spPr bwMode="auto">
          <a:xfrm>
            <a:off x="3289300" y="4845050"/>
            <a:ext cx="0"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04823" name="Group 23">
            <a:extLst>
              <a:ext uri="{FF2B5EF4-FFF2-40B4-BE49-F238E27FC236}">
                <a16:creationId xmlns:a16="http://schemas.microsoft.com/office/drawing/2014/main" id="{AC1A5F36-F5CC-4595-A106-C669945EF8A0}"/>
              </a:ext>
            </a:extLst>
          </p:cNvPr>
          <p:cNvGrpSpPr>
            <a:grpSpLocks/>
          </p:cNvGrpSpPr>
          <p:nvPr/>
        </p:nvGrpSpPr>
        <p:grpSpPr bwMode="auto">
          <a:xfrm>
            <a:off x="8012113" y="765175"/>
            <a:ext cx="358775" cy="993775"/>
            <a:chOff x="5047" y="482"/>
            <a:chExt cx="226" cy="626"/>
          </a:xfrm>
        </p:grpSpPr>
        <p:sp>
          <p:nvSpPr>
            <p:cNvPr id="104478" name="Text Box 24">
              <a:extLst>
                <a:ext uri="{FF2B5EF4-FFF2-40B4-BE49-F238E27FC236}">
                  <a16:creationId xmlns:a16="http://schemas.microsoft.com/office/drawing/2014/main" id="{5DA57D27-0488-4670-9B67-7A38E011DAA8}"/>
                </a:ext>
              </a:extLst>
            </p:cNvPr>
            <p:cNvSpPr txBox="1">
              <a:spLocks noChangeArrowheads="1"/>
            </p:cNvSpPr>
            <p:nvPr/>
          </p:nvSpPr>
          <p:spPr bwMode="auto">
            <a:xfrm>
              <a:off x="5047" y="482"/>
              <a:ext cx="2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a:latin typeface="Arial" panose="020B0604020202020204" pitchFamily="34" charset="0"/>
                  <a:ea typeface="宋体" panose="02010600030101010101" pitchFamily="2" charset="-122"/>
                </a:rPr>
                <a:t>T</a:t>
              </a:r>
            </a:p>
          </p:txBody>
        </p:sp>
        <p:sp>
          <p:nvSpPr>
            <p:cNvPr id="104479" name="Line 25">
              <a:extLst>
                <a:ext uri="{FF2B5EF4-FFF2-40B4-BE49-F238E27FC236}">
                  <a16:creationId xmlns:a16="http://schemas.microsoft.com/office/drawing/2014/main" id="{1A89792D-0AB7-4C26-BA51-C41908FABC5A}"/>
                </a:ext>
              </a:extLst>
            </p:cNvPr>
            <p:cNvSpPr>
              <a:spLocks noChangeShapeType="1"/>
            </p:cNvSpPr>
            <p:nvPr/>
          </p:nvSpPr>
          <p:spPr bwMode="auto">
            <a:xfrm>
              <a:off x="5147" y="745"/>
              <a:ext cx="0" cy="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04826" name="Group 26">
            <a:extLst>
              <a:ext uri="{FF2B5EF4-FFF2-40B4-BE49-F238E27FC236}">
                <a16:creationId xmlns:a16="http://schemas.microsoft.com/office/drawing/2014/main" id="{922618C8-8C63-42AA-89DE-703D609A39AF}"/>
              </a:ext>
            </a:extLst>
          </p:cNvPr>
          <p:cNvGrpSpPr>
            <a:grpSpLocks/>
          </p:cNvGrpSpPr>
          <p:nvPr/>
        </p:nvGrpSpPr>
        <p:grpSpPr bwMode="auto">
          <a:xfrm>
            <a:off x="6573838" y="693738"/>
            <a:ext cx="504825" cy="1079500"/>
            <a:chOff x="4141" y="437"/>
            <a:chExt cx="318" cy="680"/>
          </a:xfrm>
        </p:grpSpPr>
        <p:sp>
          <p:nvSpPr>
            <p:cNvPr id="104476" name="Text Box 27">
              <a:extLst>
                <a:ext uri="{FF2B5EF4-FFF2-40B4-BE49-F238E27FC236}">
                  <a16:creationId xmlns:a16="http://schemas.microsoft.com/office/drawing/2014/main" id="{9290D121-7DE4-4458-9643-B57651E0576A}"/>
                </a:ext>
              </a:extLst>
            </p:cNvPr>
            <p:cNvSpPr txBox="1">
              <a:spLocks noChangeArrowheads="1"/>
            </p:cNvSpPr>
            <p:nvPr/>
          </p:nvSpPr>
          <p:spPr bwMode="auto">
            <a:xfrm>
              <a:off x="4141" y="437"/>
              <a:ext cx="3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a:latin typeface="Arial" panose="020B0604020202020204" pitchFamily="34" charset="0"/>
                  <a:ea typeface="宋体" panose="02010600030101010101" pitchFamily="2" charset="-122"/>
                </a:rPr>
                <a:t>g+</a:t>
              </a:r>
            </a:p>
          </p:txBody>
        </p:sp>
        <p:sp>
          <p:nvSpPr>
            <p:cNvPr id="104477" name="Line 28">
              <a:extLst>
                <a:ext uri="{FF2B5EF4-FFF2-40B4-BE49-F238E27FC236}">
                  <a16:creationId xmlns:a16="http://schemas.microsoft.com/office/drawing/2014/main" id="{8514F225-889A-4561-83D0-24E74517B9F1}"/>
                </a:ext>
              </a:extLst>
            </p:cNvPr>
            <p:cNvSpPr>
              <a:spLocks noChangeShapeType="1"/>
            </p:cNvSpPr>
            <p:nvPr/>
          </p:nvSpPr>
          <p:spPr bwMode="auto">
            <a:xfrm>
              <a:off x="4268" y="754"/>
              <a:ext cx="0" cy="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04829" name="Group 29">
            <a:extLst>
              <a:ext uri="{FF2B5EF4-FFF2-40B4-BE49-F238E27FC236}">
                <a16:creationId xmlns:a16="http://schemas.microsoft.com/office/drawing/2014/main" id="{4C2D3B32-0A98-42A2-8637-40945E43482C}"/>
              </a:ext>
            </a:extLst>
          </p:cNvPr>
          <p:cNvGrpSpPr>
            <a:grpSpLocks/>
          </p:cNvGrpSpPr>
          <p:nvPr/>
        </p:nvGrpSpPr>
        <p:grpSpPr bwMode="auto">
          <a:xfrm>
            <a:off x="5846763" y="730250"/>
            <a:ext cx="368300" cy="1042988"/>
            <a:chOff x="3683" y="460"/>
            <a:chExt cx="232" cy="657"/>
          </a:xfrm>
        </p:grpSpPr>
        <p:sp>
          <p:nvSpPr>
            <p:cNvPr id="104474" name="Text Box 30">
              <a:extLst>
                <a:ext uri="{FF2B5EF4-FFF2-40B4-BE49-F238E27FC236}">
                  <a16:creationId xmlns:a16="http://schemas.microsoft.com/office/drawing/2014/main" id="{4D666FA6-34FE-4300-8BF4-B57347EC97BF}"/>
                </a:ext>
              </a:extLst>
            </p:cNvPr>
            <p:cNvSpPr txBox="1">
              <a:spLocks noChangeArrowheads="1"/>
            </p:cNvSpPr>
            <p:nvPr/>
          </p:nvSpPr>
          <p:spPr bwMode="auto">
            <a:xfrm>
              <a:off x="3683" y="460"/>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C</a:t>
              </a:r>
            </a:p>
          </p:txBody>
        </p:sp>
        <p:sp>
          <p:nvSpPr>
            <p:cNvPr id="104475" name="Line 31">
              <a:extLst>
                <a:ext uri="{FF2B5EF4-FFF2-40B4-BE49-F238E27FC236}">
                  <a16:creationId xmlns:a16="http://schemas.microsoft.com/office/drawing/2014/main" id="{94ADC447-7B3C-4952-947E-1A0FDA9FFF4D}"/>
                </a:ext>
              </a:extLst>
            </p:cNvPr>
            <p:cNvSpPr>
              <a:spLocks noChangeShapeType="1"/>
            </p:cNvSpPr>
            <p:nvPr/>
          </p:nvSpPr>
          <p:spPr bwMode="auto">
            <a:xfrm>
              <a:off x="3805" y="754"/>
              <a:ext cx="0" cy="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04832" name="Group 32">
            <a:extLst>
              <a:ext uri="{FF2B5EF4-FFF2-40B4-BE49-F238E27FC236}">
                <a16:creationId xmlns:a16="http://schemas.microsoft.com/office/drawing/2014/main" id="{ABE77357-AC95-4CA3-8989-CF1232AE3245}"/>
              </a:ext>
            </a:extLst>
          </p:cNvPr>
          <p:cNvGrpSpPr>
            <a:grpSpLocks/>
          </p:cNvGrpSpPr>
          <p:nvPr/>
        </p:nvGrpSpPr>
        <p:grpSpPr bwMode="auto">
          <a:xfrm>
            <a:off x="5146675" y="693738"/>
            <a:ext cx="504825" cy="1079500"/>
            <a:chOff x="3242" y="437"/>
            <a:chExt cx="318" cy="680"/>
          </a:xfrm>
        </p:grpSpPr>
        <p:sp>
          <p:nvSpPr>
            <p:cNvPr id="104472" name="Text Box 33">
              <a:extLst>
                <a:ext uri="{FF2B5EF4-FFF2-40B4-BE49-F238E27FC236}">
                  <a16:creationId xmlns:a16="http://schemas.microsoft.com/office/drawing/2014/main" id="{9045D8BA-2773-439C-90FD-04C0D185AEDE}"/>
                </a:ext>
              </a:extLst>
            </p:cNvPr>
            <p:cNvSpPr txBox="1">
              <a:spLocks noChangeArrowheads="1"/>
            </p:cNvSpPr>
            <p:nvPr/>
          </p:nvSpPr>
          <p:spPr bwMode="auto">
            <a:xfrm>
              <a:off x="3242" y="437"/>
              <a:ext cx="3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a:latin typeface="Arial" panose="020B0604020202020204" pitchFamily="34" charset="0"/>
                  <a:ea typeface="宋体" panose="02010600030101010101" pitchFamily="2" charset="-122"/>
                </a:rPr>
                <a:t>g-</a:t>
              </a:r>
            </a:p>
          </p:txBody>
        </p:sp>
        <p:sp>
          <p:nvSpPr>
            <p:cNvPr id="104473" name="Line 34">
              <a:extLst>
                <a:ext uri="{FF2B5EF4-FFF2-40B4-BE49-F238E27FC236}">
                  <a16:creationId xmlns:a16="http://schemas.microsoft.com/office/drawing/2014/main" id="{53E22157-A9AE-4281-9ACE-EC640DECBF66}"/>
                </a:ext>
              </a:extLst>
            </p:cNvPr>
            <p:cNvSpPr>
              <a:spLocks noChangeShapeType="1"/>
            </p:cNvSpPr>
            <p:nvPr/>
          </p:nvSpPr>
          <p:spPr bwMode="auto">
            <a:xfrm>
              <a:off x="3369" y="754"/>
              <a:ext cx="0" cy="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04835" name="Group 35">
            <a:extLst>
              <a:ext uri="{FF2B5EF4-FFF2-40B4-BE49-F238E27FC236}">
                <a16:creationId xmlns:a16="http://schemas.microsoft.com/office/drawing/2014/main" id="{A1EAE9BE-52DF-4FA6-8E0D-5583236AFC48}"/>
              </a:ext>
            </a:extLst>
          </p:cNvPr>
          <p:cNvGrpSpPr>
            <a:grpSpLocks/>
          </p:cNvGrpSpPr>
          <p:nvPr/>
        </p:nvGrpSpPr>
        <p:grpSpPr bwMode="auto">
          <a:xfrm>
            <a:off x="3792538" y="765175"/>
            <a:ext cx="358775" cy="993775"/>
            <a:chOff x="2389" y="482"/>
            <a:chExt cx="226" cy="626"/>
          </a:xfrm>
        </p:grpSpPr>
        <p:sp>
          <p:nvSpPr>
            <p:cNvPr id="104470" name="Text Box 36">
              <a:extLst>
                <a:ext uri="{FF2B5EF4-FFF2-40B4-BE49-F238E27FC236}">
                  <a16:creationId xmlns:a16="http://schemas.microsoft.com/office/drawing/2014/main" id="{181FFF18-7E19-4494-9FCF-F74AF0A5B37C}"/>
                </a:ext>
              </a:extLst>
            </p:cNvPr>
            <p:cNvSpPr txBox="1">
              <a:spLocks noChangeArrowheads="1"/>
            </p:cNvSpPr>
            <p:nvPr/>
          </p:nvSpPr>
          <p:spPr bwMode="auto">
            <a:xfrm>
              <a:off x="2389" y="482"/>
              <a:ext cx="2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a:latin typeface="Arial" panose="020B0604020202020204" pitchFamily="34" charset="0"/>
                  <a:ea typeface="宋体" panose="02010600030101010101" pitchFamily="2" charset="-122"/>
                </a:rPr>
                <a:t>T</a:t>
              </a:r>
            </a:p>
          </p:txBody>
        </p:sp>
        <p:sp>
          <p:nvSpPr>
            <p:cNvPr id="104471" name="Line 37">
              <a:extLst>
                <a:ext uri="{FF2B5EF4-FFF2-40B4-BE49-F238E27FC236}">
                  <a16:creationId xmlns:a16="http://schemas.microsoft.com/office/drawing/2014/main" id="{C91559CA-81BC-4EEF-9203-0A437E6CF51F}"/>
                </a:ext>
              </a:extLst>
            </p:cNvPr>
            <p:cNvSpPr>
              <a:spLocks noChangeShapeType="1"/>
            </p:cNvSpPr>
            <p:nvPr/>
          </p:nvSpPr>
          <p:spPr bwMode="auto">
            <a:xfrm>
              <a:off x="2489" y="745"/>
              <a:ext cx="0" cy="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04839" name="Text Box 39">
            <a:extLst>
              <a:ext uri="{FF2B5EF4-FFF2-40B4-BE49-F238E27FC236}">
                <a16:creationId xmlns:a16="http://schemas.microsoft.com/office/drawing/2014/main" id="{F4DC191C-4725-4AAE-A0A1-06A82283C357}"/>
              </a:ext>
            </a:extLst>
          </p:cNvPr>
          <p:cNvSpPr txBox="1">
            <a:spLocks noChangeArrowheads="1"/>
          </p:cNvSpPr>
          <p:nvPr/>
        </p:nvSpPr>
        <p:spPr bwMode="auto">
          <a:xfrm>
            <a:off x="251526" y="1966126"/>
            <a:ext cx="259327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dirty="0">
                <a:latin typeface="微软雅黑" panose="020B0503020204020204" pitchFamily="34" charset="-122"/>
                <a:ea typeface="微软雅黑" panose="020B0503020204020204" pitchFamily="34" charset="-122"/>
              </a:rPr>
              <a:t>反式与旁式构象能的差为： </a:t>
            </a:r>
            <a:r>
              <a:rPr lang="en-US" altLang="zh-CN" sz="2400" dirty="0" err="1">
                <a:latin typeface="Symbol" panose="05050102010706020507" pitchFamily="18" charset="2"/>
                <a:ea typeface="宋体" panose="02010600030101010101" pitchFamily="2" charset="-122"/>
              </a:rPr>
              <a:t>D</a:t>
            </a:r>
            <a:r>
              <a:rPr lang="en-US" altLang="zh-CN" sz="2400" i="1" dirty="0" err="1">
                <a:latin typeface="Symbol" panose="05050102010706020507" pitchFamily="18" charset="2"/>
                <a:ea typeface="宋体" panose="02010600030101010101" pitchFamily="2" charset="-122"/>
              </a:rPr>
              <a:t>m</a:t>
            </a:r>
            <a:r>
              <a:rPr lang="en-US" altLang="zh-CN" sz="2400" i="1" baseline="-25000" dirty="0" err="1">
                <a:latin typeface="Times New Roman" panose="02020603050405020304" pitchFamily="18" charset="0"/>
                <a:ea typeface="宋体" panose="02010600030101010101" pitchFamily="2" charset="-122"/>
              </a:rPr>
              <a:t>tg</a:t>
            </a:r>
            <a:endParaRPr lang="en-US" altLang="zh-CN" sz="2400" i="1" baseline="-25000" dirty="0">
              <a:latin typeface="Times New Roman" panose="02020603050405020304" pitchFamily="18" charset="0"/>
              <a:ea typeface="宋体" panose="02010600030101010101" pitchFamily="2" charset="-122"/>
            </a:endParaRPr>
          </a:p>
        </p:txBody>
      </p:sp>
      <p:sp>
        <p:nvSpPr>
          <p:cNvPr id="204840" name="Text Box 40">
            <a:extLst>
              <a:ext uri="{FF2B5EF4-FFF2-40B4-BE49-F238E27FC236}">
                <a16:creationId xmlns:a16="http://schemas.microsoft.com/office/drawing/2014/main" id="{1DF1BF83-1F9B-48F4-A363-6D03963E7F42}"/>
              </a:ext>
            </a:extLst>
          </p:cNvPr>
          <p:cNvSpPr txBox="1">
            <a:spLocks noChangeArrowheads="1"/>
          </p:cNvSpPr>
          <p:nvPr/>
        </p:nvSpPr>
        <p:spPr bwMode="auto">
          <a:xfrm>
            <a:off x="234592" y="3451929"/>
            <a:ext cx="27567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dirty="0">
                <a:latin typeface="微软雅黑" panose="020B0503020204020204" pitchFamily="34" charset="-122"/>
                <a:ea typeface="微软雅黑" panose="020B0503020204020204" pitchFamily="34" charset="-122"/>
              </a:rPr>
              <a:t>从反式构象转变成旁式构象，需要克服的位垒为： </a:t>
            </a:r>
            <a:r>
              <a:rPr lang="en-US" altLang="zh-CN" sz="2400" dirty="0" err="1">
                <a:latin typeface="Symbol" panose="05050102010706020507" pitchFamily="18" charset="2"/>
                <a:ea typeface="宋体" panose="02010600030101010101" pitchFamily="2" charset="-122"/>
              </a:rPr>
              <a:t>D</a:t>
            </a:r>
            <a:r>
              <a:rPr lang="en-US" altLang="zh-CN" sz="2400" i="1" dirty="0" err="1">
                <a:latin typeface="Symbol" panose="05050102010706020507" pitchFamily="18" charset="2"/>
                <a:ea typeface="宋体" panose="02010600030101010101" pitchFamily="2" charset="-122"/>
              </a:rPr>
              <a:t>m</a:t>
            </a:r>
            <a:r>
              <a:rPr lang="en-US" altLang="zh-CN" sz="2400" i="1" baseline="-25000" dirty="0" err="1">
                <a:latin typeface="Times New Roman" panose="02020603050405020304" pitchFamily="18" charset="0"/>
                <a:ea typeface="宋体" panose="02010600030101010101" pitchFamily="2" charset="-122"/>
              </a:rPr>
              <a:t>b</a:t>
            </a:r>
            <a:endParaRPr lang="en-US" altLang="zh-CN" sz="2400" i="1" baseline="-25000" dirty="0">
              <a:latin typeface="Times New Roman" panose="02020603050405020304" pitchFamily="18" charset="0"/>
              <a:ea typeface="宋体" panose="02010600030101010101" pitchFamily="2" charset="-122"/>
            </a:endParaRPr>
          </a:p>
        </p:txBody>
      </p:sp>
      <p:sp>
        <p:nvSpPr>
          <p:cNvPr id="204841" name="Text Box 41">
            <a:extLst>
              <a:ext uri="{FF2B5EF4-FFF2-40B4-BE49-F238E27FC236}">
                <a16:creationId xmlns:a16="http://schemas.microsoft.com/office/drawing/2014/main" id="{256D676E-C971-4CC7-BA11-F41B4DA355BD}"/>
              </a:ext>
            </a:extLst>
          </p:cNvPr>
          <p:cNvSpPr txBox="1">
            <a:spLocks noChangeArrowheads="1"/>
          </p:cNvSpPr>
          <p:nvPr/>
        </p:nvSpPr>
        <p:spPr bwMode="auto">
          <a:xfrm>
            <a:off x="468313" y="6035675"/>
            <a:ext cx="806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000">
                <a:solidFill>
                  <a:srgbClr val="CC3300"/>
                </a:solidFill>
                <a:latin typeface="微软雅黑" panose="020B0503020204020204" pitchFamily="34" charset="-122"/>
                <a:ea typeface="微软雅黑" panose="020B0503020204020204" pitchFamily="34" charset="-122"/>
              </a:rPr>
              <a:t>位垒：从一种构象改变为另一种构象时，能量的差值称为内旋转位垒。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90D2556-3D7E-4C0A-8A23-AD4AF9F8D510}"/>
              </a:ext>
            </a:extLst>
          </p:cNvPr>
          <p:cNvSpPr>
            <a:spLocks noGrp="1" noChangeArrowheads="1"/>
          </p:cNvSpPr>
          <p:nvPr>
            <p:ph type="title"/>
          </p:nvPr>
        </p:nvSpPr>
        <p:spPr/>
        <p:txBody>
          <a:bodyPr/>
          <a:lstStyle/>
          <a:p>
            <a:r>
              <a:rPr lang="en-US" altLang="zh-CN" b="1"/>
              <a:t>1.2.1 </a:t>
            </a:r>
            <a:r>
              <a:rPr lang="zh-CN" altLang="en-US" b="1"/>
              <a:t>高分子链的内旋转构象</a:t>
            </a:r>
          </a:p>
        </p:txBody>
      </p:sp>
      <p:pic>
        <p:nvPicPr>
          <p:cNvPr id="205852" name="C-C键的内旋转.avi">
            <a:hlinkClick r:id="" action="ppaction://media"/>
            <a:extLst>
              <a:ext uri="{FF2B5EF4-FFF2-40B4-BE49-F238E27FC236}">
                <a16:creationId xmlns:a16="http://schemas.microsoft.com/office/drawing/2014/main" id="{7FE01802-8905-4173-8AD9-7331E778F5C3}"/>
              </a:ext>
            </a:extLst>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84213" y="1557338"/>
            <a:ext cx="3810000" cy="2857500"/>
          </a:xfrm>
        </p:spPr>
      </p:pic>
      <p:sp>
        <p:nvSpPr>
          <p:cNvPr id="31" name="灯片编号占位符 5">
            <a:extLst>
              <a:ext uri="{FF2B5EF4-FFF2-40B4-BE49-F238E27FC236}">
                <a16:creationId xmlns:a16="http://schemas.microsoft.com/office/drawing/2014/main" id="{C803E970-79D6-402F-A133-F4058E8CB854}"/>
              </a:ext>
            </a:extLst>
          </p:cNvPr>
          <p:cNvSpPr>
            <a:spLocks noGrp="1"/>
          </p:cNvSpPr>
          <p:nvPr>
            <p:ph type="sldNum" sz="quarter" idx="12"/>
          </p:nvPr>
        </p:nvSpPr>
        <p:spPr/>
        <p:txBody>
          <a:bodyPr/>
          <a:lstStyle/>
          <a:p>
            <a:pPr>
              <a:defRPr/>
            </a:pPr>
            <a:fld id="{D61939D9-5294-45AF-AC9F-78232F864E2A}" type="slidenum">
              <a:rPr lang="en-US" altLang="zh-CN"/>
              <a:pPr>
                <a:defRPr/>
              </a:pPr>
              <a:t>92</a:t>
            </a:fld>
            <a:endParaRPr lang="en-US" altLang="zh-CN"/>
          </a:p>
        </p:txBody>
      </p:sp>
      <p:pic>
        <p:nvPicPr>
          <p:cNvPr id="205827" name="Picture 3">
            <a:extLst>
              <a:ext uri="{FF2B5EF4-FFF2-40B4-BE49-F238E27FC236}">
                <a16:creationId xmlns:a16="http://schemas.microsoft.com/office/drawing/2014/main" id="{1B76B542-9C4B-4FE8-B973-450750598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917700"/>
            <a:ext cx="2882900" cy="2054225"/>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828" name="Line 4">
            <a:extLst>
              <a:ext uri="{FF2B5EF4-FFF2-40B4-BE49-F238E27FC236}">
                <a16:creationId xmlns:a16="http://schemas.microsoft.com/office/drawing/2014/main" id="{51E7AF09-9672-4E76-BA81-9E87C04DC74C}"/>
              </a:ext>
            </a:extLst>
          </p:cNvPr>
          <p:cNvSpPr>
            <a:spLocks noChangeShapeType="1"/>
          </p:cNvSpPr>
          <p:nvPr/>
        </p:nvSpPr>
        <p:spPr bwMode="auto">
          <a:xfrm flipV="1">
            <a:off x="5435600" y="2781300"/>
            <a:ext cx="647700" cy="6477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29" name="Line 5">
            <a:extLst>
              <a:ext uri="{FF2B5EF4-FFF2-40B4-BE49-F238E27FC236}">
                <a16:creationId xmlns:a16="http://schemas.microsoft.com/office/drawing/2014/main" id="{5197324E-8AC2-440D-AF1B-CE19F280AEBC}"/>
              </a:ext>
            </a:extLst>
          </p:cNvPr>
          <p:cNvSpPr>
            <a:spLocks noChangeShapeType="1"/>
          </p:cNvSpPr>
          <p:nvPr/>
        </p:nvSpPr>
        <p:spPr bwMode="auto">
          <a:xfrm flipV="1">
            <a:off x="5435600" y="2132013"/>
            <a:ext cx="0" cy="13684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30" name="Line 6">
            <a:extLst>
              <a:ext uri="{FF2B5EF4-FFF2-40B4-BE49-F238E27FC236}">
                <a16:creationId xmlns:a16="http://schemas.microsoft.com/office/drawing/2014/main" id="{5CEA5843-0CEC-4124-A28D-F45C2AF7CF44}"/>
              </a:ext>
            </a:extLst>
          </p:cNvPr>
          <p:cNvSpPr>
            <a:spLocks noChangeShapeType="1"/>
          </p:cNvSpPr>
          <p:nvPr/>
        </p:nvSpPr>
        <p:spPr bwMode="auto">
          <a:xfrm flipH="1">
            <a:off x="4859338" y="2781300"/>
            <a:ext cx="122396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31" name="Line 7">
            <a:extLst>
              <a:ext uri="{FF2B5EF4-FFF2-40B4-BE49-F238E27FC236}">
                <a16:creationId xmlns:a16="http://schemas.microsoft.com/office/drawing/2014/main" id="{CC4C2E47-CD91-4299-91E9-206F99314055}"/>
              </a:ext>
            </a:extLst>
          </p:cNvPr>
          <p:cNvSpPr>
            <a:spLocks noChangeShapeType="1"/>
          </p:cNvSpPr>
          <p:nvPr/>
        </p:nvSpPr>
        <p:spPr bwMode="auto">
          <a:xfrm flipH="1" flipV="1">
            <a:off x="4859338" y="2781300"/>
            <a:ext cx="576262" cy="647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32" name="Oval 8">
            <a:extLst>
              <a:ext uri="{FF2B5EF4-FFF2-40B4-BE49-F238E27FC236}">
                <a16:creationId xmlns:a16="http://schemas.microsoft.com/office/drawing/2014/main" id="{EC603020-3309-463D-B466-6421838BFF94}"/>
              </a:ext>
            </a:extLst>
          </p:cNvPr>
          <p:cNvSpPr>
            <a:spLocks noChangeArrowheads="1"/>
          </p:cNvSpPr>
          <p:nvPr/>
        </p:nvSpPr>
        <p:spPr bwMode="auto">
          <a:xfrm>
            <a:off x="4859338" y="2635250"/>
            <a:ext cx="1223962" cy="288925"/>
          </a:xfrm>
          <a:prstGeom prst="ellipse">
            <a:avLst/>
          </a:prstGeom>
          <a:noFill/>
          <a:ln w="1587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205833" name="Line 9">
            <a:extLst>
              <a:ext uri="{FF2B5EF4-FFF2-40B4-BE49-F238E27FC236}">
                <a16:creationId xmlns:a16="http://schemas.microsoft.com/office/drawing/2014/main" id="{45430D1E-E7FB-4FF9-87B3-1D6227902C7C}"/>
              </a:ext>
            </a:extLst>
          </p:cNvPr>
          <p:cNvSpPr>
            <a:spLocks noChangeShapeType="1"/>
          </p:cNvSpPr>
          <p:nvPr/>
        </p:nvSpPr>
        <p:spPr bwMode="auto">
          <a:xfrm flipV="1">
            <a:off x="6083300" y="1844675"/>
            <a:ext cx="936625" cy="936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34" name="Line 10">
            <a:extLst>
              <a:ext uri="{FF2B5EF4-FFF2-40B4-BE49-F238E27FC236}">
                <a16:creationId xmlns:a16="http://schemas.microsoft.com/office/drawing/2014/main" id="{F11DC127-C713-4655-89ED-82D7548C1128}"/>
              </a:ext>
            </a:extLst>
          </p:cNvPr>
          <p:cNvSpPr>
            <a:spLocks noChangeShapeType="1"/>
          </p:cNvSpPr>
          <p:nvPr/>
        </p:nvSpPr>
        <p:spPr bwMode="auto">
          <a:xfrm flipV="1">
            <a:off x="6083300" y="2565400"/>
            <a:ext cx="649288"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35" name="Oval 11">
            <a:extLst>
              <a:ext uri="{FF2B5EF4-FFF2-40B4-BE49-F238E27FC236}">
                <a16:creationId xmlns:a16="http://schemas.microsoft.com/office/drawing/2014/main" id="{2AB22AAB-7333-4BD3-ACA6-DF4B1E31D4A8}"/>
              </a:ext>
            </a:extLst>
          </p:cNvPr>
          <p:cNvSpPr>
            <a:spLocks noChangeArrowheads="1"/>
          </p:cNvSpPr>
          <p:nvPr/>
        </p:nvSpPr>
        <p:spPr bwMode="auto">
          <a:xfrm rot="2442935">
            <a:off x="6011863" y="2022475"/>
            <a:ext cx="1223962" cy="414338"/>
          </a:xfrm>
          <a:prstGeom prst="ellipse">
            <a:avLst/>
          </a:prstGeom>
          <a:noFill/>
          <a:ln w="1587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宋体" panose="02010600030101010101" pitchFamily="2" charset="-122"/>
            </a:endParaRPr>
          </a:p>
        </p:txBody>
      </p:sp>
      <p:sp>
        <p:nvSpPr>
          <p:cNvPr id="205836" name="Line 12">
            <a:extLst>
              <a:ext uri="{FF2B5EF4-FFF2-40B4-BE49-F238E27FC236}">
                <a16:creationId xmlns:a16="http://schemas.microsoft.com/office/drawing/2014/main" id="{1052E869-78E3-413D-B09A-CCD7C80B80F6}"/>
              </a:ext>
            </a:extLst>
          </p:cNvPr>
          <p:cNvSpPr>
            <a:spLocks noChangeShapeType="1"/>
          </p:cNvSpPr>
          <p:nvPr/>
        </p:nvSpPr>
        <p:spPr bwMode="auto">
          <a:xfrm flipV="1">
            <a:off x="6083300" y="1844675"/>
            <a:ext cx="73025" cy="936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37" name="Line 13">
            <a:extLst>
              <a:ext uri="{FF2B5EF4-FFF2-40B4-BE49-F238E27FC236}">
                <a16:creationId xmlns:a16="http://schemas.microsoft.com/office/drawing/2014/main" id="{D576FA73-0762-47B9-B9C8-48065EC6F38C}"/>
              </a:ext>
            </a:extLst>
          </p:cNvPr>
          <p:cNvSpPr>
            <a:spLocks noChangeShapeType="1"/>
          </p:cNvSpPr>
          <p:nvPr/>
        </p:nvSpPr>
        <p:spPr bwMode="auto">
          <a:xfrm flipV="1">
            <a:off x="6083300" y="2636838"/>
            <a:ext cx="1008063" cy="1444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38" name="Line 14">
            <a:extLst>
              <a:ext uri="{FF2B5EF4-FFF2-40B4-BE49-F238E27FC236}">
                <a16:creationId xmlns:a16="http://schemas.microsoft.com/office/drawing/2014/main" id="{C31056B2-84BB-4D63-8A80-CDC76334D5BA}"/>
              </a:ext>
            </a:extLst>
          </p:cNvPr>
          <p:cNvSpPr>
            <a:spLocks noChangeShapeType="1"/>
          </p:cNvSpPr>
          <p:nvPr/>
        </p:nvSpPr>
        <p:spPr bwMode="auto">
          <a:xfrm>
            <a:off x="6156325" y="1844675"/>
            <a:ext cx="863600" cy="7921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39" name="Line 15">
            <a:extLst>
              <a:ext uri="{FF2B5EF4-FFF2-40B4-BE49-F238E27FC236}">
                <a16:creationId xmlns:a16="http://schemas.microsoft.com/office/drawing/2014/main" id="{6B1E2527-73C3-4C03-B54E-4EC3AACB9AA9}"/>
              </a:ext>
            </a:extLst>
          </p:cNvPr>
          <p:cNvSpPr>
            <a:spLocks noChangeShapeType="1"/>
          </p:cNvSpPr>
          <p:nvPr/>
        </p:nvSpPr>
        <p:spPr bwMode="auto">
          <a:xfrm>
            <a:off x="6588125" y="2276475"/>
            <a:ext cx="144463" cy="2889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40" name="Line 16">
            <a:extLst>
              <a:ext uri="{FF2B5EF4-FFF2-40B4-BE49-F238E27FC236}">
                <a16:creationId xmlns:a16="http://schemas.microsoft.com/office/drawing/2014/main" id="{9F83F51E-DF20-4F40-ACC8-4A75DA1185E5}"/>
              </a:ext>
            </a:extLst>
          </p:cNvPr>
          <p:cNvSpPr>
            <a:spLocks noChangeShapeType="1"/>
          </p:cNvSpPr>
          <p:nvPr/>
        </p:nvSpPr>
        <p:spPr bwMode="auto">
          <a:xfrm>
            <a:off x="6732588" y="2565400"/>
            <a:ext cx="574675" cy="503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41" name="Line 17">
            <a:extLst>
              <a:ext uri="{FF2B5EF4-FFF2-40B4-BE49-F238E27FC236}">
                <a16:creationId xmlns:a16="http://schemas.microsoft.com/office/drawing/2014/main" id="{1B54A770-93F5-4F77-85DC-F034525B9643}"/>
              </a:ext>
            </a:extLst>
          </p:cNvPr>
          <p:cNvSpPr>
            <a:spLocks noChangeShapeType="1"/>
          </p:cNvSpPr>
          <p:nvPr/>
        </p:nvSpPr>
        <p:spPr bwMode="auto">
          <a:xfrm flipV="1">
            <a:off x="7307263" y="2924175"/>
            <a:ext cx="649287" cy="1444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42" name="Line 18">
            <a:extLst>
              <a:ext uri="{FF2B5EF4-FFF2-40B4-BE49-F238E27FC236}">
                <a16:creationId xmlns:a16="http://schemas.microsoft.com/office/drawing/2014/main" id="{7FBBCD06-0F99-4DC3-9D58-BC6227F6D832}"/>
              </a:ext>
            </a:extLst>
          </p:cNvPr>
          <p:cNvSpPr>
            <a:spLocks noChangeShapeType="1"/>
          </p:cNvSpPr>
          <p:nvPr/>
        </p:nvSpPr>
        <p:spPr bwMode="auto">
          <a:xfrm flipV="1">
            <a:off x="7956550" y="2205038"/>
            <a:ext cx="215900" cy="7191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05843" name="Group 19">
            <a:extLst>
              <a:ext uri="{FF2B5EF4-FFF2-40B4-BE49-F238E27FC236}">
                <a16:creationId xmlns:a16="http://schemas.microsoft.com/office/drawing/2014/main" id="{BF2F8A6A-9F9A-4782-A4BB-C175090C0304}"/>
              </a:ext>
            </a:extLst>
          </p:cNvPr>
          <p:cNvGrpSpPr>
            <a:grpSpLocks/>
          </p:cNvGrpSpPr>
          <p:nvPr/>
        </p:nvGrpSpPr>
        <p:grpSpPr bwMode="auto">
          <a:xfrm>
            <a:off x="4932363" y="3284538"/>
            <a:ext cx="547687" cy="1231900"/>
            <a:chOff x="3107" y="2568"/>
            <a:chExt cx="345" cy="776"/>
          </a:xfrm>
        </p:grpSpPr>
        <p:sp>
          <p:nvSpPr>
            <p:cNvPr id="105499" name="Line 20">
              <a:extLst>
                <a:ext uri="{FF2B5EF4-FFF2-40B4-BE49-F238E27FC236}">
                  <a16:creationId xmlns:a16="http://schemas.microsoft.com/office/drawing/2014/main" id="{6CA4000F-F6BB-428B-A158-B056E19336FF}"/>
                </a:ext>
              </a:extLst>
            </p:cNvPr>
            <p:cNvSpPr>
              <a:spLocks noChangeShapeType="1"/>
            </p:cNvSpPr>
            <p:nvPr/>
          </p:nvSpPr>
          <p:spPr bwMode="auto">
            <a:xfrm flipV="1">
              <a:off x="3424" y="2659"/>
              <a:ext cx="0" cy="5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0" name="Text Box 21">
              <a:extLst>
                <a:ext uri="{FF2B5EF4-FFF2-40B4-BE49-F238E27FC236}">
                  <a16:creationId xmlns:a16="http://schemas.microsoft.com/office/drawing/2014/main" id="{B6375A1E-9D17-4288-AAE9-94244B075750}"/>
                </a:ext>
              </a:extLst>
            </p:cNvPr>
            <p:cNvSpPr txBox="1">
              <a:spLocks noChangeArrowheads="1"/>
            </p:cNvSpPr>
            <p:nvPr/>
          </p:nvSpPr>
          <p:spPr bwMode="auto">
            <a:xfrm>
              <a:off x="3152" y="3113"/>
              <a:ext cx="3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C1</a:t>
              </a:r>
            </a:p>
          </p:txBody>
        </p:sp>
        <p:sp>
          <p:nvSpPr>
            <p:cNvPr id="105501" name="Text Box 22">
              <a:extLst>
                <a:ext uri="{FF2B5EF4-FFF2-40B4-BE49-F238E27FC236}">
                  <a16:creationId xmlns:a16="http://schemas.microsoft.com/office/drawing/2014/main" id="{23A0B4E2-8790-41CF-88B2-55659EE0F513}"/>
                </a:ext>
              </a:extLst>
            </p:cNvPr>
            <p:cNvSpPr txBox="1">
              <a:spLocks noChangeArrowheads="1"/>
            </p:cNvSpPr>
            <p:nvPr/>
          </p:nvSpPr>
          <p:spPr bwMode="auto">
            <a:xfrm>
              <a:off x="3107" y="2568"/>
              <a:ext cx="3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C2</a:t>
              </a:r>
            </a:p>
          </p:txBody>
        </p:sp>
      </p:grpSp>
      <p:sp>
        <p:nvSpPr>
          <p:cNvPr id="205847" name="Text Box 23">
            <a:extLst>
              <a:ext uri="{FF2B5EF4-FFF2-40B4-BE49-F238E27FC236}">
                <a16:creationId xmlns:a16="http://schemas.microsoft.com/office/drawing/2014/main" id="{7B52FE8C-9560-403E-B6A8-550B290BC945}"/>
              </a:ext>
            </a:extLst>
          </p:cNvPr>
          <p:cNvSpPr txBox="1">
            <a:spLocks noChangeArrowheads="1"/>
          </p:cNvSpPr>
          <p:nvPr/>
        </p:nvSpPr>
        <p:spPr bwMode="auto">
          <a:xfrm>
            <a:off x="5651500" y="23495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C3</a:t>
            </a:r>
          </a:p>
        </p:txBody>
      </p:sp>
      <p:sp>
        <p:nvSpPr>
          <p:cNvPr id="205848" name="Text Box 24">
            <a:extLst>
              <a:ext uri="{FF2B5EF4-FFF2-40B4-BE49-F238E27FC236}">
                <a16:creationId xmlns:a16="http://schemas.microsoft.com/office/drawing/2014/main" id="{C01CD86F-D91C-4CD3-96D2-6BC552304AB7}"/>
              </a:ext>
            </a:extLst>
          </p:cNvPr>
          <p:cNvSpPr txBox="1">
            <a:spLocks noChangeArrowheads="1"/>
          </p:cNvSpPr>
          <p:nvPr/>
        </p:nvSpPr>
        <p:spPr bwMode="auto">
          <a:xfrm>
            <a:off x="6443663" y="2636838"/>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C4</a:t>
            </a:r>
          </a:p>
        </p:txBody>
      </p:sp>
      <p:sp>
        <p:nvSpPr>
          <p:cNvPr id="205849" name="Text Box 25">
            <a:extLst>
              <a:ext uri="{FF2B5EF4-FFF2-40B4-BE49-F238E27FC236}">
                <a16:creationId xmlns:a16="http://schemas.microsoft.com/office/drawing/2014/main" id="{11B8AB38-3F10-422F-B097-11CDC3283CC2}"/>
              </a:ext>
            </a:extLst>
          </p:cNvPr>
          <p:cNvSpPr txBox="1">
            <a:spLocks noChangeArrowheads="1"/>
          </p:cNvSpPr>
          <p:nvPr/>
        </p:nvSpPr>
        <p:spPr bwMode="auto">
          <a:xfrm>
            <a:off x="7740650" y="1916113"/>
            <a:ext cx="488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Cn</a:t>
            </a:r>
          </a:p>
        </p:txBody>
      </p:sp>
      <p:sp>
        <p:nvSpPr>
          <p:cNvPr id="205850" name="Text Box 26">
            <a:extLst>
              <a:ext uri="{FF2B5EF4-FFF2-40B4-BE49-F238E27FC236}">
                <a16:creationId xmlns:a16="http://schemas.microsoft.com/office/drawing/2014/main" id="{D378B71C-5A91-49EE-8B48-5F279EED9B82}"/>
              </a:ext>
            </a:extLst>
          </p:cNvPr>
          <p:cNvSpPr txBox="1">
            <a:spLocks noChangeArrowheads="1"/>
          </p:cNvSpPr>
          <p:nvPr/>
        </p:nvSpPr>
        <p:spPr bwMode="auto">
          <a:xfrm>
            <a:off x="827088" y="4498975"/>
            <a:ext cx="77755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dirty="0">
                <a:latin typeface="微软雅黑" panose="020B0503020204020204" pitchFamily="34" charset="-122"/>
                <a:ea typeface="微软雅黑" panose="020B0503020204020204" pitchFamily="34" charset="-122"/>
              </a:rPr>
              <a:t>高分子的构象：由于单键的内旋转而产生的分子在空间的不同形态。</a:t>
            </a:r>
          </a:p>
        </p:txBody>
      </p:sp>
      <p:sp>
        <p:nvSpPr>
          <p:cNvPr id="205851" name="Text Box 27">
            <a:extLst>
              <a:ext uri="{FF2B5EF4-FFF2-40B4-BE49-F238E27FC236}">
                <a16:creationId xmlns:a16="http://schemas.microsoft.com/office/drawing/2014/main" id="{1E1DF8B1-6EBF-4459-AFA7-E5C8686D664C}"/>
              </a:ext>
            </a:extLst>
          </p:cNvPr>
          <p:cNvSpPr txBox="1">
            <a:spLocks noChangeArrowheads="1"/>
          </p:cNvSpPr>
          <p:nvPr/>
        </p:nvSpPr>
        <p:spPr bwMode="auto">
          <a:xfrm>
            <a:off x="755650" y="5661025"/>
            <a:ext cx="7777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a:latin typeface="微软雅黑" panose="020B0503020204020204" pitchFamily="34" charset="-122"/>
                <a:ea typeface="微软雅黑" panose="020B0503020204020204" pitchFamily="34" charset="-122"/>
              </a:rPr>
              <a:t>假设一根高分子链含有</a:t>
            </a:r>
            <a:r>
              <a:rPr lang="en-US" altLang="zh-CN" sz="2000">
                <a:latin typeface="微软雅黑" panose="020B0503020204020204" pitchFamily="34" charset="-122"/>
                <a:ea typeface="微软雅黑" panose="020B0503020204020204" pitchFamily="34" charset="-122"/>
              </a:rPr>
              <a:t>N</a:t>
            </a:r>
            <a:r>
              <a:rPr lang="zh-CN" altLang="en-US" sz="2000">
                <a:latin typeface="微软雅黑" panose="020B0503020204020204" pitchFamily="34" charset="-122"/>
                <a:ea typeface="微软雅黑" panose="020B0503020204020204" pitchFamily="34" charset="-122"/>
              </a:rPr>
              <a:t>个单键，每个单键可取</a:t>
            </a:r>
            <a:r>
              <a:rPr lang="en-US" altLang="zh-CN" sz="2000">
                <a:latin typeface="微软雅黑" panose="020B0503020204020204" pitchFamily="34" charset="-122"/>
                <a:ea typeface="微软雅黑" panose="020B0503020204020204" pitchFamily="34" charset="-122"/>
              </a:rPr>
              <a:t>M</a:t>
            </a:r>
            <a:r>
              <a:rPr lang="zh-CN" altLang="en-US" sz="2000">
                <a:latin typeface="微软雅黑" panose="020B0503020204020204" pitchFamily="34" charset="-122"/>
                <a:ea typeface="微软雅黑" panose="020B0503020204020204" pitchFamily="34" charset="-122"/>
              </a:rPr>
              <a:t>个不同的旋转角，则该高分子可能的构象数为：</a:t>
            </a:r>
            <a:r>
              <a:rPr lang="en-US" altLang="zh-CN" sz="2000" i="1">
                <a:solidFill>
                  <a:srgbClr val="CC3300"/>
                </a:solidFill>
                <a:latin typeface="微软雅黑" panose="020B0503020204020204" pitchFamily="34" charset="-122"/>
                <a:ea typeface="微软雅黑" panose="020B0503020204020204" pitchFamily="34" charset="-122"/>
              </a:rPr>
              <a:t>M</a:t>
            </a:r>
            <a:r>
              <a:rPr lang="en-US" altLang="zh-CN" sz="2000" i="1" baseline="30000">
                <a:solidFill>
                  <a:srgbClr val="CC3300"/>
                </a:solidFill>
                <a:latin typeface="微软雅黑" panose="020B0503020204020204" pitchFamily="34" charset="-122"/>
                <a:ea typeface="微软雅黑" panose="020B0503020204020204" pitchFamily="34" charset="-122"/>
              </a:rPr>
              <a:t>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205852"/>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B7219-6497-4B62-8BC7-4D5433F3AA8A}"/>
              </a:ext>
            </a:extLst>
          </p:cNvPr>
          <p:cNvSpPr>
            <a:spLocks noGrp="1"/>
          </p:cNvSpPr>
          <p:nvPr>
            <p:ph type="title"/>
          </p:nvPr>
        </p:nvSpPr>
        <p:spPr>
          <a:xfrm>
            <a:off x="628650" y="365124"/>
            <a:ext cx="7488236" cy="759619"/>
          </a:xfrm>
        </p:spPr>
        <p:txBody>
          <a:bodyPr/>
          <a:lstStyle/>
          <a:p>
            <a:r>
              <a:rPr lang="zh-CN" altLang="en-US" dirty="0"/>
              <a:t>高分子的单个化学键能否独立运动</a:t>
            </a:r>
            <a:r>
              <a:rPr lang="en-US" altLang="zh-CN" dirty="0"/>
              <a:t>(</a:t>
            </a:r>
            <a:r>
              <a:rPr lang="zh-CN" altLang="en-US" dirty="0"/>
              <a:t>旋转</a:t>
            </a:r>
            <a:r>
              <a:rPr lang="en-US" altLang="zh-CN" dirty="0"/>
              <a:t>)</a:t>
            </a:r>
            <a:r>
              <a:rPr lang="zh-CN" altLang="en-US" dirty="0"/>
              <a:t>？</a:t>
            </a:r>
          </a:p>
        </p:txBody>
      </p:sp>
      <p:sp>
        <p:nvSpPr>
          <p:cNvPr id="8" name="灯片编号占位符 4">
            <a:extLst>
              <a:ext uri="{FF2B5EF4-FFF2-40B4-BE49-F238E27FC236}">
                <a16:creationId xmlns:a16="http://schemas.microsoft.com/office/drawing/2014/main" id="{059A1E52-5688-43B9-9F60-38F99B584AFD}"/>
              </a:ext>
            </a:extLst>
          </p:cNvPr>
          <p:cNvSpPr>
            <a:spLocks noGrp="1"/>
          </p:cNvSpPr>
          <p:nvPr>
            <p:ph type="sldNum" sz="quarter" idx="12"/>
          </p:nvPr>
        </p:nvSpPr>
        <p:spPr/>
        <p:txBody>
          <a:bodyPr/>
          <a:lstStyle/>
          <a:p>
            <a:pPr>
              <a:defRPr/>
            </a:pPr>
            <a:fld id="{2CF9B06E-54E8-49A1-88EF-2A027F141369}" type="slidenum">
              <a:rPr lang="en-US" altLang="zh-CN"/>
              <a:pPr>
                <a:defRPr/>
              </a:pPr>
              <a:t>93</a:t>
            </a:fld>
            <a:endParaRPr lang="en-US" altLang="zh-CN"/>
          </a:p>
        </p:txBody>
      </p:sp>
      <p:sp>
        <p:nvSpPr>
          <p:cNvPr id="206851" name="Text Box 3">
            <a:extLst>
              <a:ext uri="{FF2B5EF4-FFF2-40B4-BE49-F238E27FC236}">
                <a16:creationId xmlns:a16="http://schemas.microsoft.com/office/drawing/2014/main" id="{9AAE1BF2-960B-4C9D-921B-65F1B029A528}"/>
              </a:ext>
            </a:extLst>
          </p:cNvPr>
          <p:cNvSpPr txBox="1">
            <a:spLocks noChangeArrowheads="1"/>
          </p:cNvSpPr>
          <p:nvPr/>
        </p:nvSpPr>
        <p:spPr bwMode="auto">
          <a:xfrm>
            <a:off x="827088" y="1628775"/>
            <a:ext cx="7488237" cy="116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lang="zh-CN" altLang="en-US" sz="2000" dirty="0">
                <a:latin typeface="微软雅黑" panose="020B0503020204020204" pitchFamily="34" charset="-122"/>
                <a:ea typeface="微软雅黑" panose="020B0503020204020204" pitchFamily="34" charset="-122"/>
              </a:rPr>
              <a:t>不能。因为高分子的链式结构，一个键运动必然要带动附近其它键一起运动。也就是说，一个键在空间的取向与相连的其它键有关。</a:t>
            </a:r>
          </a:p>
        </p:txBody>
      </p:sp>
      <p:sp>
        <p:nvSpPr>
          <p:cNvPr id="106501" name="Text Box 4">
            <a:extLst>
              <a:ext uri="{FF2B5EF4-FFF2-40B4-BE49-F238E27FC236}">
                <a16:creationId xmlns:a16="http://schemas.microsoft.com/office/drawing/2014/main" id="{0E93544B-C86D-49BB-BE68-43729C128419}"/>
              </a:ext>
            </a:extLst>
          </p:cNvPr>
          <p:cNvSpPr txBox="1">
            <a:spLocks noChangeArrowheads="1"/>
          </p:cNvSpPr>
          <p:nvPr/>
        </p:nvSpPr>
        <p:spPr bwMode="auto">
          <a:xfrm>
            <a:off x="754113" y="5069788"/>
            <a:ext cx="749029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高分子链中的单键旋转时互相牵制，一个键转动，要带动附近一段链一起运动，这样，每个键不成为一个独立运动单元。</a:t>
            </a:r>
          </a:p>
          <a:p>
            <a:pPr eaLnBrk="1" hangingPunct="1">
              <a:spcBef>
                <a:spcPct val="50000"/>
              </a:spcBef>
            </a:pPr>
            <a:endParaRPr lang="en-US" altLang="zh-CN" sz="1600" dirty="0">
              <a:latin typeface="微软雅黑" panose="020B0503020204020204" pitchFamily="34" charset="-122"/>
              <a:ea typeface="微软雅黑" panose="020B0503020204020204" pitchFamily="34" charset="-122"/>
            </a:endParaRPr>
          </a:p>
        </p:txBody>
      </p:sp>
      <p:pic>
        <p:nvPicPr>
          <p:cNvPr id="106502" name="Picture 5">
            <a:extLst>
              <a:ext uri="{FF2B5EF4-FFF2-40B4-BE49-F238E27FC236}">
                <a16:creationId xmlns:a16="http://schemas.microsoft.com/office/drawing/2014/main" id="{7C45972D-CC78-4F76-B3EE-B81030F37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9008"/>
          <a:stretch>
            <a:fillRect/>
          </a:stretch>
        </p:blipFill>
        <p:spPr bwMode="auto">
          <a:xfrm>
            <a:off x="611188" y="3213100"/>
            <a:ext cx="80645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CCA370AB-AA85-4424-B2BF-F257CF6CF3BA}"/>
              </a:ext>
            </a:extLst>
          </p:cNvPr>
          <p:cNvSpPr>
            <a:spLocks noGrp="1" noChangeArrowheads="1"/>
          </p:cNvSpPr>
          <p:nvPr>
            <p:ph type="title"/>
          </p:nvPr>
        </p:nvSpPr>
        <p:spPr/>
        <p:txBody>
          <a:bodyPr/>
          <a:lstStyle/>
          <a:p>
            <a:r>
              <a:rPr lang="zh-CN" altLang="en-US">
                <a:latin typeface="黑体" panose="02010609060101010101" pitchFamily="49" charset="-122"/>
                <a:ea typeface="黑体" panose="02010609060101010101" pitchFamily="49" charset="-122"/>
              </a:rPr>
              <a:t>链段</a:t>
            </a:r>
          </a:p>
        </p:txBody>
      </p:sp>
      <p:sp>
        <p:nvSpPr>
          <p:cNvPr id="107523" name="Rectangle 4">
            <a:extLst>
              <a:ext uri="{FF2B5EF4-FFF2-40B4-BE49-F238E27FC236}">
                <a16:creationId xmlns:a16="http://schemas.microsoft.com/office/drawing/2014/main" id="{42881B8F-EB9F-4916-A9BB-F315AC4B6A73}"/>
              </a:ext>
            </a:extLst>
          </p:cNvPr>
          <p:cNvSpPr>
            <a:spLocks noGrp="1" noChangeArrowheads="1"/>
          </p:cNvSpPr>
          <p:nvPr>
            <p:ph idx="1"/>
          </p:nvPr>
        </p:nvSpPr>
        <p:spPr bwMode="auto">
          <a:xfrm>
            <a:off x="457200" y="1600201"/>
            <a:ext cx="8229600" cy="1643064"/>
          </a:xfrm>
        </p:spPr>
        <p:txBody>
          <a:bodyPr wrap="square" numCol="1" anchor="t" anchorCtr="0" compatLnSpc="1">
            <a:prstTxWarp prst="textNoShape">
              <a:avLst/>
            </a:prstTxWarp>
            <a:normAutofit fontScale="92500"/>
          </a:bodyPr>
          <a:lstStyle/>
          <a:p>
            <a:pPr>
              <a:lnSpc>
                <a:spcPts val="2520"/>
              </a:lnSpc>
            </a:pPr>
            <a:r>
              <a:rPr lang="zh-CN" altLang="en-US" b="1" dirty="0">
                <a:latin typeface="微软雅黑" panose="020B0503020204020204" pitchFamily="34" charset="-122"/>
              </a:rPr>
              <a:t>把高分子链想象为一根摆动着的绳子，它是有许多可动的段落连接而成的，当</a:t>
            </a:r>
            <a:r>
              <a:rPr lang="en-US" altLang="zh-CN" dirty="0" err="1">
                <a:latin typeface="微软雅黑" panose="020B0503020204020204" pitchFamily="34" charset="-122"/>
              </a:rPr>
              <a:t>i</a:t>
            </a:r>
            <a:r>
              <a:rPr lang="zh-CN" altLang="en-US" b="1" dirty="0">
                <a:latin typeface="微软雅黑" panose="020B0503020204020204" pitchFamily="34" charset="-122"/>
              </a:rPr>
              <a:t>足够大时，链中第</a:t>
            </a:r>
            <a:r>
              <a:rPr lang="en-US" altLang="zh-CN" dirty="0">
                <a:latin typeface="微软雅黑" panose="020B0503020204020204" pitchFamily="34" charset="-122"/>
              </a:rPr>
              <a:t>i+1</a:t>
            </a:r>
            <a:r>
              <a:rPr lang="zh-CN" altLang="en-US" b="1" dirty="0">
                <a:latin typeface="微软雅黑" panose="020B0503020204020204" pitchFamily="34" charset="-122"/>
              </a:rPr>
              <a:t>个键上的原子在空间可取的位置已与第一个键完全无关了。所以长链可以看作是由许多链段组成，每个链段包括</a:t>
            </a:r>
            <a:r>
              <a:rPr lang="en-US" altLang="zh-CN" dirty="0" err="1">
                <a:latin typeface="微软雅黑" panose="020B0503020204020204" pitchFamily="34" charset="-122"/>
              </a:rPr>
              <a:t>i</a:t>
            </a:r>
            <a:r>
              <a:rPr lang="zh-CN" altLang="en-US" b="1" dirty="0">
                <a:latin typeface="微软雅黑" panose="020B0503020204020204" pitchFamily="34" charset="-122"/>
              </a:rPr>
              <a:t>个键。链段之间可看成是自由连接的，它们有相对的运动独立性，不受键角限制。</a:t>
            </a:r>
          </a:p>
          <a:p>
            <a:pPr>
              <a:lnSpc>
                <a:spcPts val="2520"/>
              </a:lnSpc>
            </a:pPr>
            <a:endParaRPr lang="en-US" altLang="zh-CN" dirty="0">
              <a:latin typeface="微软雅黑" panose="020B0503020204020204" pitchFamily="34" charset="-122"/>
            </a:endParaRPr>
          </a:p>
        </p:txBody>
      </p:sp>
      <p:sp>
        <p:nvSpPr>
          <p:cNvPr id="107524" name="灯片编号占位符 5">
            <a:extLst>
              <a:ext uri="{FF2B5EF4-FFF2-40B4-BE49-F238E27FC236}">
                <a16:creationId xmlns:a16="http://schemas.microsoft.com/office/drawing/2014/main" id="{C9FCC28A-004D-475D-AC99-570ABC3D8F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3CE3EF61-E802-4286-81E1-49008269B300}" type="slidenum">
              <a:rPr lang="en-US" altLang="zh-CN" sz="1000">
                <a:latin typeface="Times New Roman" panose="02020603050405020304" pitchFamily="18" charset="0"/>
                <a:ea typeface="黑体" panose="02010609060101010101" pitchFamily="49" charset="-122"/>
                <a:cs typeface="Times New Roman" panose="02020603050405020304" pitchFamily="18" charset="0"/>
              </a:rPr>
              <a:pPr fontAlgn="base">
                <a:spcBef>
                  <a:spcPct val="0"/>
                </a:spcBef>
                <a:spcAft>
                  <a:spcPct val="0"/>
                </a:spcAft>
              </a:pPr>
              <a:t>94</a:t>
            </a:fld>
            <a:endParaRPr lang="en-US" altLang="zh-CN" sz="1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7875" name="Text Box 3">
            <a:extLst>
              <a:ext uri="{FF2B5EF4-FFF2-40B4-BE49-F238E27FC236}">
                <a16:creationId xmlns:a16="http://schemas.microsoft.com/office/drawing/2014/main" id="{52764B7D-4299-41DD-BFE3-9F71D2ED8E4F}"/>
              </a:ext>
            </a:extLst>
          </p:cNvPr>
          <p:cNvSpPr txBox="1">
            <a:spLocks noChangeArrowheads="1"/>
          </p:cNvSpPr>
          <p:nvPr/>
        </p:nvSpPr>
        <p:spPr bwMode="auto">
          <a:xfrm>
            <a:off x="543657" y="3614736"/>
            <a:ext cx="8056685"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0"/>
              </a:spcBef>
              <a:tabLst>
                <a:tab pos="1260475" algn="l"/>
              </a:tabLst>
              <a:defRPr kumimoji="1" sz="2400">
                <a:solidFill>
                  <a:schemeClr val="tx1"/>
                </a:solidFill>
                <a:latin typeface="Times New Roman" panose="02020603050405020304" pitchFamily="18" charset="0"/>
                <a:ea typeface="宋体" panose="02010600030101010101" pitchFamily="2" charset="-122"/>
              </a:defRPr>
            </a:lvl1pPr>
            <a:lvl2pPr>
              <a:spcBef>
                <a:spcPct val="0"/>
              </a:spcBef>
              <a:tabLst>
                <a:tab pos="1260475" algn="l"/>
              </a:tabLst>
              <a:defRPr kumimoji="1" sz="2400">
                <a:solidFill>
                  <a:schemeClr val="tx1"/>
                </a:solidFill>
                <a:latin typeface="Times New Roman" panose="02020603050405020304" pitchFamily="18" charset="0"/>
                <a:ea typeface="宋体" panose="02010600030101010101" pitchFamily="2" charset="-122"/>
              </a:defRPr>
            </a:lvl2pPr>
            <a:lvl3pPr>
              <a:spcBef>
                <a:spcPct val="0"/>
              </a:spcBef>
              <a:tabLst>
                <a:tab pos="1260475" algn="l"/>
              </a:tabLst>
              <a:defRPr kumimoji="1" sz="2400">
                <a:solidFill>
                  <a:schemeClr val="tx1"/>
                </a:solidFill>
                <a:latin typeface="Times New Roman" panose="02020603050405020304" pitchFamily="18" charset="0"/>
                <a:ea typeface="宋体" panose="02010600030101010101" pitchFamily="2" charset="-122"/>
              </a:defRPr>
            </a:lvl3pPr>
            <a:lvl4pPr>
              <a:spcBef>
                <a:spcPct val="0"/>
              </a:spcBef>
              <a:tabLst>
                <a:tab pos="1260475" algn="l"/>
              </a:tabLst>
              <a:defRPr kumimoji="1" sz="2400">
                <a:solidFill>
                  <a:schemeClr val="tx1"/>
                </a:solidFill>
                <a:latin typeface="Times New Roman" panose="02020603050405020304" pitchFamily="18" charset="0"/>
                <a:ea typeface="宋体" panose="02010600030101010101" pitchFamily="2" charset="-122"/>
              </a:defRPr>
            </a:lvl4pPr>
            <a:lvl5pPr>
              <a:spcBef>
                <a:spcPct val="0"/>
              </a:spcBef>
              <a:tabLst>
                <a:tab pos="12604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12604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12604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12604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1260475" algn="l"/>
              </a:tabLs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lnSpc>
                <a:spcPct val="80000"/>
              </a:lnSpc>
              <a:spcBef>
                <a:spcPct val="20000"/>
              </a:spcBef>
              <a:spcAft>
                <a:spcPts val="0"/>
              </a:spcAft>
              <a:buClr>
                <a:schemeClr val="hlink"/>
              </a:buClr>
              <a:buFontTx/>
              <a:buChar char="•"/>
              <a:defRPr/>
            </a:pPr>
            <a:r>
              <a:rPr lang="zh-CN" altLang="en-US"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可以把由若干个键组成的一段链作为一个独立运动的单元，称为</a:t>
            </a:r>
            <a:r>
              <a:rPr lang="zh-CN" altLang="en-US" dirty="0">
                <a:solidFill>
                  <a:srgbClr val="3333FF"/>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rPr>
              <a:t>“链段”</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p>
          <a:p>
            <a:pPr eaLnBrk="1" fontAlgn="auto" hangingPunct="1">
              <a:lnSpc>
                <a:spcPct val="80000"/>
              </a:lnSpc>
              <a:spcBef>
                <a:spcPct val="20000"/>
              </a:spcBef>
              <a:spcAft>
                <a:spcPts val="0"/>
              </a:spcAft>
              <a:buClr>
                <a:schemeClr val="hlink"/>
              </a:buClr>
              <a:buFontTx/>
              <a:buChar char="•"/>
              <a:defRPr/>
            </a:pPr>
            <a:endPar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fontAlgn="auto" hangingPunct="1">
              <a:lnSpc>
                <a:spcPct val="80000"/>
              </a:lnSpc>
              <a:spcBef>
                <a:spcPct val="20000"/>
              </a:spcBef>
              <a:spcAft>
                <a:spcPts val="0"/>
              </a:spcAft>
              <a:buClr>
                <a:schemeClr val="hlink"/>
              </a:buClr>
              <a:buFontTx/>
              <a:buChar char="•"/>
              <a:defRPr/>
            </a:pP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链段是高分子链中能够独立运动的最小单元。</a:t>
            </a:r>
            <a:endParaRPr kumimoji="0"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4DE2FF77-5F58-4638-89D1-D940881CF350}"/>
              </a:ext>
            </a:extLst>
          </p:cNvPr>
          <p:cNvSpPr>
            <a:spLocks noGrp="1" noChangeArrowheads="1"/>
          </p:cNvSpPr>
          <p:nvPr>
            <p:ph type="title"/>
          </p:nvPr>
        </p:nvSpPr>
        <p:spPr>
          <a:xfrm>
            <a:off x="395288" y="620713"/>
            <a:ext cx="8281987" cy="863600"/>
          </a:xfrm>
          <a:solidFill>
            <a:srgbClr val="FFC000"/>
          </a:solidFill>
        </p:spPr>
        <p:txBody>
          <a:bodyPr/>
          <a:lstStyle/>
          <a:p>
            <a:r>
              <a:rPr lang="en-US" altLang="zh-CN" b="1"/>
              <a:t>1.2.2  </a:t>
            </a:r>
            <a:r>
              <a:rPr lang="zh-CN" altLang="en-US" b="1"/>
              <a:t>高分子链的柔顺性 </a:t>
            </a:r>
            <a:r>
              <a:rPr lang="en-US" altLang="zh-CN"/>
              <a:t>(flexibility)</a:t>
            </a:r>
          </a:p>
        </p:txBody>
      </p:sp>
      <p:sp>
        <p:nvSpPr>
          <p:cNvPr id="208898" name="Rectangle 2">
            <a:extLst>
              <a:ext uri="{FF2B5EF4-FFF2-40B4-BE49-F238E27FC236}">
                <a16:creationId xmlns:a16="http://schemas.microsoft.com/office/drawing/2014/main" id="{A01A7881-4AF1-4DC4-AD53-8E88F157ECD3}"/>
              </a:ext>
            </a:extLst>
          </p:cNvPr>
          <p:cNvSpPr>
            <a:spLocks noGrp="1" noChangeArrowheads="1"/>
          </p:cNvSpPr>
          <p:nvPr>
            <p:ph idx="1"/>
          </p:nvPr>
        </p:nvSpPr>
        <p:spPr>
          <a:xfrm>
            <a:off x="323850" y="1700213"/>
            <a:ext cx="8820150" cy="1500187"/>
          </a:xfrm>
        </p:spPr>
        <p:txBody>
          <a:bodyPr>
            <a:noAutofit/>
          </a:bodyPr>
          <a:lstStyle/>
          <a:p>
            <a:pPr fontAlgn="auto">
              <a:spcAft>
                <a:spcPts val="0"/>
              </a:spcAft>
              <a:buFont typeface="Wingdings" panose="05000000000000000000" pitchFamily="2" charset="2"/>
              <a:buNone/>
              <a:defRPr/>
            </a:pPr>
            <a:r>
              <a:rPr lang="zh-CN" altLang="en-US" sz="1800" b="1" dirty="0">
                <a:solidFill>
                  <a:srgbClr val="FF0000"/>
                </a:solidFill>
              </a:rPr>
              <a:t>柔顺性</a:t>
            </a:r>
            <a:r>
              <a:rPr lang="zh-CN" altLang="en-US" sz="1800" b="1" dirty="0"/>
              <a:t>：高分子链能够改变构象的一种性质</a:t>
            </a:r>
          </a:p>
          <a:p>
            <a:pPr fontAlgn="auto">
              <a:spcAft>
                <a:spcPts val="0"/>
              </a:spcAft>
              <a:buFont typeface="Wingdings" panose="05000000000000000000" pitchFamily="2" charset="2"/>
              <a:buNone/>
              <a:defRPr/>
            </a:pPr>
            <a:r>
              <a:rPr lang="zh-CN" altLang="en-US" sz="1800" b="1" dirty="0"/>
              <a:t>   </a:t>
            </a:r>
            <a:r>
              <a:rPr lang="zh-CN" altLang="en-US" sz="1800" b="1" dirty="0">
                <a:solidFill>
                  <a:srgbClr val="FF0000"/>
                </a:solidFill>
              </a:rPr>
              <a:t>原因</a:t>
            </a:r>
            <a:r>
              <a:rPr lang="zh-CN" altLang="en-US" sz="1800" b="1" dirty="0"/>
              <a:t>：</a:t>
            </a:r>
            <a:r>
              <a:rPr lang="en-US" altLang="zh-CN" sz="1800" b="1" dirty="0">
                <a:ea typeface="黑体" panose="02010609060101010101" pitchFamily="49" charset="-122"/>
              </a:rPr>
              <a:t>σ</a:t>
            </a:r>
            <a:r>
              <a:rPr lang="zh-CN" altLang="en-US" sz="1800" b="1" dirty="0"/>
              <a:t>单键的内旋转</a:t>
            </a:r>
          </a:p>
          <a:p>
            <a:pPr fontAlgn="auto">
              <a:spcAft>
                <a:spcPts val="0"/>
              </a:spcAft>
              <a:buFont typeface="Wingdings" panose="05000000000000000000" pitchFamily="2" charset="2"/>
              <a:buNone/>
              <a:defRPr/>
            </a:pPr>
            <a:r>
              <a:rPr lang="zh-CN" altLang="en-US" sz="1800" b="1" dirty="0">
                <a:solidFill>
                  <a:srgbClr val="FF0000"/>
                </a:solidFill>
              </a:rPr>
              <a:t>柔顺性好坏</a:t>
            </a:r>
            <a:r>
              <a:rPr lang="zh-CN" altLang="en-US" sz="1800" b="1" dirty="0"/>
              <a:t>：</a:t>
            </a:r>
            <a:r>
              <a:rPr lang="en-US" altLang="zh-CN" sz="1800" b="1" dirty="0">
                <a:ea typeface="黑体" panose="02010609060101010101" pitchFamily="49" charset="-122"/>
              </a:rPr>
              <a:t>σ</a:t>
            </a:r>
            <a:r>
              <a:rPr lang="en-US" altLang="zh-CN" sz="1800" b="1" dirty="0"/>
              <a:t> </a:t>
            </a:r>
            <a:r>
              <a:rPr lang="zh-CN" altLang="en-US" sz="1800" b="1" dirty="0"/>
              <a:t>单键内旋转的难易</a:t>
            </a:r>
          </a:p>
          <a:p>
            <a:pPr fontAlgn="auto">
              <a:spcAft>
                <a:spcPts val="0"/>
              </a:spcAft>
              <a:buFont typeface="Wingdings" panose="05000000000000000000" pitchFamily="2" charset="2"/>
              <a:buNone/>
              <a:defRPr/>
            </a:pPr>
            <a:endParaRPr lang="zh-CN" altLang="en-US" sz="1800" b="1" dirty="0"/>
          </a:p>
          <a:p>
            <a:pPr fontAlgn="auto">
              <a:lnSpc>
                <a:spcPct val="110000"/>
              </a:lnSpc>
              <a:spcAft>
                <a:spcPts val="0"/>
              </a:spcAft>
              <a:buFont typeface="Wingdings" panose="05000000000000000000" pitchFamily="2" charset="2"/>
              <a:buNone/>
              <a:defRPr/>
            </a:pPr>
            <a:r>
              <a:rPr kumimoji="1" lang="zh-CN" altLang="en-US" sz="2000" b="1" dirty="0"/>
              <a:t>    高分子链的单键内旋转越容易，链的柔顺性越好。</a:t>
            </a:r>
            <a:r>
              <a:rPr lang="zh-CN" altLang="en-US" sz="2000" b="1" dirty="0"/>
              <a:t>高分子链上</a:t>
            </a:r>
            <a:r>
              <a:rPr lang="zh-CN" altLang="en-US" sz="2000" b="1" dirty="0">
                <a:solidFill>
                  <a:srgbClr val="CC3300"/>
                </a:solidFill>
              </a:rPr>
              <a:t>单键数目</a:t>
            </a:r>
            <a:r>
              <a:rPr lang="zh-CN" altLang="en-US" sz="2000" b="1" dirty="0"/>
              <a:t>越多，内旋转越自由，则高分子链的</a:t>
            </a:r>
            <a:r>
              <a:rPr lang="zh-CN" altLang="en-US" sz="2000" b="1" dirty="0">
                <a:solidFill>
                  <a:srgbClr val="CC3300"/>
                </a:solidFill>
              </a:rPr>
              <a:t>形态（构象）</a:t>
            </a:r>
            <a:r>
              <a:rPr lang="zh-CN" altLang="en-US" sz="2000" b="1" dirty="0"/>
              <a:t>越多，</a:t>
            </a:r>
            <a:r>
              <a:rPr lang="zh-CN" altLang="en-US" sz="2000" b="1" dirty="0">
                <a:solidFill>
                  <a:srgbClr val="CC3300"/>
                </a:solidFill>
              </a:rPr>
              <a:t>链段数</a:t>
            </a:r>
            <a:r>
              <a:rPr lang="zh-CN" altLang="en-US" sz="2000" b="1" dirty="0"/>
              <a:t>也越多，</a:t>
            </a:r>
            <a:r>
              <a:rPr lang="zh-CN" altLang="en-US" sz="2000" b="1" dirty="0">
                <a:solidFill>
                  <a:srgbClr val="CC3300"/>
                </a:solidFill>
              </a:rPr>
              <a:t>链段长度</a:t>
            </a:r>
            <a:r>
              <a:rPr lang="zh-CN" altLang="en-US" sz="2000" b="1" dirty="0"/>
              <a:t>越小，链的柔顺性越好。</a:t>
            </a:r>
            <a:endParaRPr kumimoji="1" lang="zh-CN" altLang="en-US" sz="2000" b="1" dirty="0"/>
          </a:p>
          <a:p>
            <a:pPr fontAlgn="auto">
              <a:spcAft>
                <a:spcPts val="0"/>
              </a:spcAft>
              <a:defRPr/>
            </a:pPr>
            <a:endParaRPr lang="en-US" altLang="zh-CN" sz="2000" dirty="0"/>
          </a:p>
        </p:txBody>
      </p:sp>
      <p:sp>
        <p:nvSpPr>
          <p:cNvPr id="9" name="灯片编号占位符 5">
            <a:extLst>
              <a:ext uri="{FF2B5EF4-FFF2-40B4-BE49-F238E27FC236}">
                <a16:creationId xmlns:a16="http://schemas.microsoft.com/office/drawing/2014/main" id="{CCE06083-0633-4297-87A0-F72E7B6A7F68}"/>
              </a:ext>
            </a:extLst>
          </p:cNvPr>
          <p:cNvSpPr>
            <a:spLocks noGrp="1"/>
          </p:cNvSpPr>
          <p:nvPr>
            <p:ph type="sldNum" sz="quarter" idx="12"/>
          </p:nvPr>
        </p:nvSpPr>
        <p:spPr/>
        <p:txBody>
          <a:bodyPr/>
          <a:lstStyle/>
          <a:p>
            <a:pPr>
              <a:defRPr/>
            </a:pPr>
            <a:fld id="{180A78B6-7D06-4C5A-B86C-C410E65C501C}" type="slidenum">
              <a:rPr lang="en-US" altLang="zh-CN"/>
              <a:pPr>
                <a:defRPr/>
              </a:pPr>
              <a:t>95</a:t>
            </a:fld>
            <a:endParaRPr lang="en-US" altLang="zh-CN"/>
          </a:p>
        </p:txBody>
      </p:sp>
      <p:sp>
        <p:nvSpPr>
          <p:cNvPr id="108550" name="Text Box 5">
            <a:extLst>
              <a:ext uri="{FF2B5EF4-FFF2-40B4-BE49-F238E27FC236}">
                <a16:creationId xmlns:a16="http://schemas.microsoft.com/office/drawing/2014/main" id="{7A8436E5-0003-4AA3-A1E2-1A9DD3F1B3BA}"/>
              </a:ext>
            </a:extLst>
          </p:cNvPr>
          <p:cNvSpPr txBox="1">
            <a:spLocks noChangeArrowheads="1"/>
          </p:cNvSpPr>
          <p:nvPr/>
        </p:nvSpPr>
        <p:spPr bwMode="auto">
          <a:xfrm>
            <a:off x="418577" y="4859475"/>
            <a:ext cx="7848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dirty="0">
                <a:latin typeface="+mj-ea"/>
                <a:ea typeface="+mj-ea"/>
              </a:rPr>
              <a:t>              </a:t>
            </a:r>
            <a:r>
              <a:rPr lang="zh-CN" altLang="en-US" sz="2000" dirty="0">
                <a:latin typeface="+mj-ea"/>
                <a:ea typeface="+mj-ea"/>
              </a:rPr>
              <a:t>是高分子链最重要的特性</a:t>
            </a:r>
          </a:p>
          <a:p>
            <a:pPr eaLnBrk="1" hangingPunct="1"/>
            <a:r>
              <a:rPr lang="zh-CN" altLang="en-US" sz="2000" dirty="0">
                <a:latin typeface="+mj-ea"/>
                <a:ea typeface="+mj-ea"/>
              </a:rPr>
              <a:t>重要性    是高聚物性能区别于低分子物的根本原因</a:t>
            </a:r>
          </a:p>
          <a:p>
            <a:pPr eaLnBrk="1" hangingPunct="1"/>
            <a:r>
              <a:rPr lang="zh-CN" altLang="en-US" sz="2000" dirty="0">
                <a:latin typeface="+mj-ea"/>
                <a:ea typeface="+mj-ea"/>
              </a:rPr>
              <a:t>              是决定高分子形态和高聚物性能的主要因素</a:t>
            </a:r>
          </a:p>
          <a:p>
            <a:pPr eaLnBrk="1" hangingPunct="1">
              <a:spcBef>
                <a:spcPct val="50000"/>
              </a:spcBef>
            </a:pPr>
            <a:endParaRPr lang="en-US" altLang="zh-CN" sz="2000" dirty="0">
              <a:latin typeface="+mj-ea"/>
              <a:ea typeface="+mj-ea"/>
            </a:endParaRPr>
          </a:p>
        </p:txBody>
      </p:sp>
      <p:sp>
        <p:nvSpPr>
          <p:cNvPr id="108551" name="AutoShape 6">
            <a:extLst>
              <a:ext uri="{FF2B5EF4-FFF2-40B4-BE49-F238E27FC236}">
                <a16:creationId xmlns:a16="http://schemas.microsoft.com/office/drawing/2014/main" id="{9F72C641-FCC5-424D-842A-BDDB7D99884E}"/>
              </a:ext>
            </a:extLst>
          </p:cNvPr>
          <p:cNvSpPr>
            <a:spLocks/>
          </p:cNvSpPr>
          <p:nvPr/>
        </p:nvSpPr>
        <p:spPr bwMode="auto">
          <a:xfrm>
            <a:off x="1331640" y="4894605"/>
            <a:ext cx="152400" cy="914400"/>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sz="280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773C6101-B5A2-4270-A4B1-12A58BFA5E6A}"/>
              </a:ext>
            </a:extLst>
          </p:cNvPr>
          <p:cNvSpPr>
            <a:spLocks noGrp="1" noChangeArrowheads="1"/>
          </p:cNvSpPr>
          <p:nvPr>
            <p:ph type="title"/>
          </p:nvPr>
        </p:nvSpPr>
        <p:spPr/>
        <p:txBody>
          <a:bodyPr/>
          <a:lstStyle/>
          <a:p>
            <a:r>
              <a:rPr lang="zh-CN" altLang="en-US" b="1" dirty="0"/>
              <a:t>影响高分子链的柔顺性的因素</a:t>
            </a:r>
          </a:p>
        </p:txBody>
      </p:sp>
      <p:sp>
        <p:nvSpPr>
          <p:cNvPr id="109571" name="Rectangle 3">
            <a:extLst>
              <a:ext uri="{FF2B5EF4-FFF2-40B4-BE49-F238E27FC236}">
                <a16:creationId xmlns:a16="http://schemas.microsoft.com/office/drawing/2014/main" id="{C5E382A8-544E-4D87-A204-B7CE996EA5B4}"/>
              </a:ext>
            </a:extLst>
          </p:cNvPr>
          <p:cNvSpPr>
            <a:spLocks noGrp="1" noChangeArrowheads="1"/>
          </p:cNvSpPr>
          <p:nvPr>
            <p:ph idx="1"/>
          </p:nvPr>
        </p:nvSpPr>
        <p:spPr bwMode="auto">
          <a:xfrm>
            <a:off x="1066800" y="1844543"/>
            <a:ext cx="7105600" cy="3608388"/>
          </a:xfrm>
        </p:spPr>
        <p:txBody>
          <a:bodyPr wrap="square" numCol="1" anchor="t" anchorCtr="0" compatLnSpc="1">
            <a:prstTxWarp prst="textNoShape">
              <a:avLst/>
            </a:prstTxWarp>
            <a:normAutofit/>
          </a:bodyPr>
          <a:lstStyle/>
          <a:p>
            <a:r>
              <a:rPr lang="zh-CN" altLang="en-US" sz="2400" b="1" dirty="0"/>
              <a:t>内在因素</a:t>
            </a:r>
            <a:r>
              <a:rPr lang="en-US" altLang="zh-CN" sz="2400" b="1" dirty="0"/>
              <a:t>(</a:t>
            </a:r>
            <a:r>
              <a:rPr lang="zh-CN" altLang="en-US" sz="2400" b="1" dirty="0"/>
              <a:t>结构因素</a:t>
            </a:r>
            <a:r>
              <a:rPr lang="en-US" altLang="zh-CN" sz="2400" b="1" dirty="0"/>
              <a:t>)</a:t>
            </a:r>
          </a:p>
          <a:p>
            <a:pPr lvl="1"/>
            <a:r>
              <a:rPr lang="zh-CN" altLang="en-US" sz="2000" b="1" dirty="0"/>
              <a:t>主链结构</a:t>
            </a:r>
          </a:p>
          <a:p>
            <a:pPr lvl="1"/>
            <a:r>
              <a:rPr lang="zh-CN" altLang="en-US" sz="2000" b="1" dirty="0"/>
              <a:t>侧基</a:t>
            </a:r>
            <a:r>
              <a:rPr lang="en-US" altLang="zh-CN" sz="2000" b="1" dirty="0"/>
              <a:t>(</a:t>
            </a:r>
            <a:r>
              <a:rPr lang="zh-CN" altLang="en-US" sz="2000" b="1" dirty="0"/>
              <a:t>或取代基</a:t>
            </a:r>
            <a:r>
              <a:rPr lang="en-US" altLang="zh-CN" sz="2000" b="1" dirty="0"/>
              <a:t>)</a:t>
            </a:r>
          </a:p>
          <a:p>
            <a:pPr lvl="1"/>
            <a:r>
              <a:rPr lang="zh-CN" altLang="en-US" sz="2000" b="1" dirty="0"/>
              <a:t>其它结构因素</a:t>
            </a:r>
            <a:r>
              <a:rPr lang="en-US" altLang="zh-CN" sz="2000" b="1" dirty="0"/>
              <a:t>(</a:t>
            </a:r>
            <a:r>
              <a:rPr lang="zh-CN" altLang="en-US" sz="2000" b="1" dirty="0"/>
              <a:t>支化与交联</a:t>
            </a:r>
            <a:r>
              <a:rPr lang="en-US" altLang="zh-CN" sz="2000" b="1" dirty="0"/>
              <a:t>, </a:t>
            </a:r>
            <a:r>
              <a:rPr lang="zh-CN" altLang="en-US" sz="2000" b="1" dirty="0"/>
              <a:t>分子链长度</a:t>
            </a:r>
            <a:r>
              <a:rPr lang="en-US" altLang="zh-CN" sz="2000" b="1" dirty="0"/>
              <a:t>, </a:t>
            </a:r>
            <a:r>
              <a:rPr lang="zh-CN" altLang="en-US" sz="2000" b="1" dirty="0"/>
              <a:t>分子间作用力</a:t>
            </a:r>
            <a:r>
              <a:rPr lang="en-US" altLang="zh-CN" sz="2000" b="1" dirty="0"/>
              <a:t>, </a:t>
            </a:r>
            <a:r>
              <a:rPr lang="zh-CN" altLang="en-US" sz="2000" b="1" dirty="0"/>
              <a:t>聚集态结构等</a:t>
            </a:r>
            <a:r>
              <a:rPr lang="en-US" altLang="zh-CN" sz="2000" b="1" dirty="0"/>
              <a:t>)</a:t>
            </a:r>
          </a:p>
          <a:p>
            <a:pPr lvl="1"/>
            <a:endParaRPr lang="en-US" altLang="zh-CN" sz="2000" b="1" dirty="0"/>
          </a:p>
          <a:p>
            <a:r>
              <a:rPr lang="zh-CN" altLang="en-US" sz="2400" b="1" dirty="0"/>
              <a:t>外界因素</a:t>
            </a:r>
          </a:p>
          <a:p>
            <a:pPr lvl="1"/>
            <a:r>
              <a:rPr lang="zh-CN" altLang="en-US" sz="2400" b="1" dirty="0"/>
              <a:t>温度</a:t>
            </a:r>
            <a:r>
              <a:rPr lang="en-US" altLang="zh-CN" sz="2400" b="1" dirty="0"/>
              <a:t>, </a:t>
            </a:r>
            <a:r>
              <a:rPr lang="zh-CN" altLang="en-US" sz="2400" b="1" dirty="0"/>
              <a:t>外力及溶剂等</a:t>
            </a:r>
          </a:p>
        </p:txBody>
      </p:sp>
      <p:sp>
        <p:nvSpPr>
          <p:cNvPr id="6" name="灯片编号占位符 5">
            <a:extLst>
              <a:ext uri="{FF2B5EF4-FFF2-40B4-BE49-F238E27FC236}">
                <a16:creationId xmlns:a16="http://schemas.microsoft.com/office/drawing/2014/main" id="{0382D11F-D0EC-4F04-8A59-52EE5E432240}"/>
              </a:ext>
            </a:extLst>
          </p:cNvPr>
          <p:cNvSpPr>
            <a:spLocks noGrp="1"/>
          </p:cNvSpPr>
          <p:nvPr>
            <p:ph type="sldNum" sz="quarter" idx="12"/>
          </p:nvPr>
        </p:nvSpPr>
        <p:spPr/>
        <p:txBody>
          <a:bodyPr/>
          <a:lstStyle/>
          <a:p>
            <a:pPr>
              <a:defRPr/>
            </a:pPr>
            <a:fld id="{41D201EE-253C-4CD1-8631-AD4F72077226}" type="slidenum">
              <a:rPr lang="en-US" altLang="zh-CN"/>
              <a:pPr>
                <a:defRPr/>
              </a:pPr>
              <a:t>96</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C816C454-5279-45AD-B8F4-49A1BDDB0437}"/>
              </a:ext>
            </a:extLst>
          </p:cNvPr>
          <p:cNvSpPr>
            <a:spLocks noGrp="1" noChangeArrowheads="1"/>
          </p:cNvSpPr>
          <p:nvPr>
            <p:ph type="title"/>
          </p:nvPr>
        </p:nvSpPr>
        <p:spPr/>
        <p:txBody>
          <a:bodyPr/>
          <a:lstStyle/>
          <a:p>
            <a:r>
              <a:rPr lang="en-US" altLang="zh-CN">
                <a:ea typeface="华文楷体" panose="02010600040101010101" pitchFamily="2" charset="-122"/>
              </a:rPr>
              <a:t>1. </a:t>
            </a:r>
            <a:r>
              <a:rPr lang="zh-CN" altLang="en-US" b="1"/>
              <a:t>内在因素</a:t>
            </a:r>
            <a:r>
              <a:rPr lang="zh-CN" altLang="en-US">
                <a:ea typeface="华文楷体" panose="02010600040101010101" pitchFamily="2" charset="-122"/>
              </a:rPr>
              <a:t> </a:t>
            </a:r>
            <a:r>
              <a:rPr lang="en-US" altLang="zh-CN">
                <a:ea typeface="华文楷体" panose="02010600040101010101" pitchFamily="2" charset="-122"/>
              </a:rPr>
              <a:t>(Internal factors)</a:t>
            </a:r>
          </a:p>
        </p:txBody>
      </p:sp>
      <p:sp>
        <p:nvSpPr>
          <p:cNvPr id="210947" name="Rectangle 3">
            <a:extLst>
              <a:ext uri="{FF2B5EF4-FFF2-40B4-BE49-F238E27FC236}">
                <a16:creationId xmlns:a16="http://schemas.microsoft.com/office/drawing/2014/main" id="{0BA68CBE-37DB-48CB-871A-5BC0F74886BB}"/>
              </a:ext>
            </a:extLst>
          </p:cNvPr>
          <p:cNvSpPr>
            <a:spLocks noGrp="1" noChangeArrowheads="1"/>
          </p:cNvSpPr>
          <p:nvPr>
            <p:ph idx="1"/>
          </p:nvPr>
        </p:nvSpPr>
        <p:spPr bwMode="auto">
          <a:xfrm>
            <a:off x="1187450" y="1773238"/>
            <a:ext cx="7499350" cy="4176712"/>
          </a:xfrm>
        </p:spPr>
        <p:txBody>
          <a:bodyPr wrap="square" numCol="1" anchor="t" anchorCtr="0" compatLnSpc="1">
            <a:prstTxWarp prst="textNoShape">
              <a:avLst/>
            </a:prstTxWarp>
          </a:bodyPr>
          <a:lstStyle/>
          <a:p>
            <a:r>
              <a:rPr lang="zh-CN" altLang="en-US" b="1" dirty="0"/>
              <a:t>（</a:t>
            </a:r>
            <a:r>
              <a:rPr lang="en-US" altLang="zh-CN" b="1" dirty="0"/>
              <a:t>1</a:t>
            </a:r>
            <a:r>
              <a:rPr lang="zh-CN" altLang="en-US" b="1" dirty="0"/>
              <a:t>）  主链结构</a:t>
            </a:r>
          </a:p>
          <a:p>
            <a:pPr lvl="1"/>
            <a:r>
              <a:rPr lang="zh-CN" altLang="en-US" sz="2300" b="1" dirty="0"/>
              <a:t>不同种类的单键</a:t>
            </a:r>
            <a:r>
              <a:rPr lang="en-US" altLang="zh-CN" sz="2300" b="1" dirty="0"/>
              <a:t>: (</a:t>
            </a:r>
            <a:r>
              <a:rPr lang="zh-CN" altLang="en-US" sz="2300" b="1" dirty="0"/>
              <a:t>考虑键长和键角</a:t>
            </a:r>
            <a:r>
              <a:rPr lang="en-US" altLang="zh-CN" sz="2300" b="1" dirty="0"/>
              <a:t>)</a:t>
            </a:r>
          </a:p>
          <a:p>
            <a:pPr lvl="1">
              <a:buFont typeface="Wingdings" panose="05000000000000000000" pitchFamily="2" charset="2"/>
              <a:buNone/>
            </a:pPr>
            <a:r>
              <a:rPr lang="en-US" altLang="zh-CN" sz="2300" b="1" dirty="0"/>
              <a:t>    </a:t>
            </a:r>
            <a:r>
              <a:rPr lang="en-US" altLang="zh-CN" sz="2300" b="1" dirty="0">
                <a:latin typeface="Times New Roman" panose="02020603050405020304" pitchFamily="18" charset="0"/>
              </a:rPr>
              <a:t>Si-O &gt; C-N &gt; C-O &gt; C-C</a:t>
            </a:r>
          </a:p>
          <a:p>
            <a:pPr lvl="1"/>
            <a:r>
              <a:rPr lang="zh-CN" altLang="en-US" sz="2300" b="1" dirty="0">
                <a:latin typeface="Times New Roman" panose="02020603050405020304" pitchFamily="18" charset="0"/>
              </a:rPr>
              <a:t>含有芳杂环</a:t>
            </a:r>
            <a:r>
              <a:rPr lang="en-US" altLang="zh-CN" sz="2300" b="1" dirty="0">
                <a:latin typeface="Times New Roman" panose="02020603050405020304" pitchFamily="18" charset="0"/>
              </a:rPr>
              <a:t>:</a:t>
            </a:r>
          </a:p>
          <a:p>
            <a:pPr lvl="1">
              <a:buFont typeface="Wingdings" panose="05000000000000000000" pitchFamily="2" charset="2"/>
              <a:buNone/>
            </a:pPr>
            <a:r>
              <a:rPr lang="en-US" altLang="zh-CN" sz="2300" b="1" dirty="0">
                <a:latin typeface="Times New Roman" panose="02020603050405020304" pitchFamily="18" charset="0"/>
              </a:rPr>
              <a:t>    </a:t>
            </a:r>
            <a:r>
              <a:rPr lang="zh-CN" altLang="en-US" sz="2300" b="1" dirty="0">
                <a:latin typeface="Times New Roman" panose="02020603050405020304" pitchFamily="18" charset="0"/>
              </a:rPr>
              <a:t>芳杂环不能内旋转</a:t>
            </a:r>
            <a:r>
              <a:rPr lang="en-US" altLang="zh-CN" sz="2300" b="1" dirty="0">
                <a:latin typeface="Times New Roman" panose="02020603050405020304" pitchFamily="18" charset="0"/>
              </a:rPr>
              <a:t>, </a:t>
            </a:r>
            <a:r>
              <a:rPr lang="zh-CN" altLang="en-US" sz="2300" b="1" dirty="0">
                <a:latin typeface="Times New Roman" panose="02020603050405020304" pitchFamily="18" charset="0"/>
              </a:rPr>
              <a:t>柔性差</a:t>
            </a:r>
            <a:r>
              <a:rPr lang="en-US" altLang="zh-CN" sz="2300" b="1" dirty="0">
                <a:latin typeface="Times New Roman" panose="02020603050405020304" pitchFamily="18" charset="0"/>
              </a:rPr>
              <a:t>.</a:t>
            </a:r>
          </a:p>
          <a:p>
            <a:pPr lvl="1"/>
            <a:r>
              <a:rPr lang="zh-CN" altLang="en-US" sz="2300" b="1" dirty="0">
                <a:latin typeface="Times New Roman" panose="02020603050405020304" pitchFamily="18" charset="0"/>
              </a:rPr>
              <a:t>孤立双键</a:t>
            </a:r>
            <a:r>
              <a:rPr lang="en-US" altLang="zh-CN" sz="2300" b="1" dirty="0">
                <a:latin typeface="Times New Roman" panose="02020603050405020304" pitchFamily="18" charset="0"/>
              </a:rPr>
              <a:t>:</a:t>
            </a:r>
          </a:p>
          <a:p>
            <a:pPr lvl="1">
              <a:buFont typeface="Wingdings" panose="05000000000000000000" pitchFamily="2" charset="2"/>
              <a:buNone/>
            </a:pPr>
            <a:r>
              <a:rPr lang="en-US" altLang="zh-CN" sz="2300" b="1" dirty="0">
                <a:latin typeface="Times New Roman" panose="02020603050405020304" pitchFamily="18" charset="0"/>
              </a:rPr>
              <a:t>    </a:t>
            </a:r>
            <a:r>
              <a:rPr lang="zh-CN" altLang="en-US" sz="2300" b="1" dirty="0">
                <a:latin typeface="Times New Roman" panose="02020603050405020304" pitchFamily="18" charset="0"/>
              </a:rPr>
              <a:t>与之邻近的单键内旋转位垒降低</a:t>
            </a:r>
            <a:r>
              <a:rPr lang="en-US" altLang="zh-CN" sz="2300" b="1" dirty="0">
                <a:latin typeface="Times New Roman" panose="02020603050405020304" pitchFamily="18" charset="0"/>
              </a:rPr>
              <a:t>, </a:t>
            </a:r>
            <a:r>
              <a:rPr lang="zh-CN" altLang="en-US" sz="2300" b="1" dirty="0">
                <a:latin typeface="Times New Roman" panose="02020603050405020304" pitchFamily="18" charset="0"/>
              </a:rPr>
              <a:t>柔性好</a:t>
            </a:r>
            <a:r>
              <a:rPr lang="en-US" altLang="zh-CN" sz="2300" b="1" dirty="0">
                <a:latin typeface="Times New Roman" panose="02020603050405020304" pitchFamily="18" charset="0"/>
              </a:rPr>
              <a:t>.</a:t>
            </a:r>
          </a:p>
          <a:p>
            <a:pPr lvl="1"/>
            <a:r>
              <a:rPr lang="zh-CN" altLang="en-US" sz="2300" b="1" dirty="0">
                <a:latin typeface="Times New Roman" panose="02020603050405020304" pitchFamily="18" charset="0"/>
              </a:rPr>
              <a:t>共轭双键</a:t>
            </a:r>
            <a:r>
              <a:rPr lang="en-US" altLang="zh-CN" sz="2300" b="1" dirty="0">
                <a:latin typeface="Times New Roman" panose="02020603050405020304" pitchFamily="18" charset="0"/>
              </a:rPr>
              <a:t>:</a:t>
            </a:r>
          </a:p>
          <a:p>
            <a:pPr lvl="1">
              <a:buFont typeface="Wingdings" panose="05000000000000000000" pitchFamily="2" charset="2"/>
              <a:buNone/>
            </a:pPr>
            <a:r>
              <a:rPr lang="en-US" altLang="zh-CN" sz="2300" b="1" dirty="0">
                <a:latin typeface="Times New Roman" panose="02020603050405020304" pitchFamily="18" charset="0"/>
              </a:rPr>
              <a:t>    </a:t>
            </a:r>
            <a:r>
              <a:rPr lang="zh-CN" altLang="en-US" sz="2300" b="1" dirty="0">
                <a:latin typeface="Times New Roman" panose="02020603050405020304" pitchFamily="18" charset="0"/>
              </a:rPr>
              <a:t>不能旋转</a:t>
            </a:r>
            <a:r>
              <a:rPr lang="en-US" altLang="zh-CN" sz="2300" b="1" dirty="0">
                <a:latin typeface="Times New Roman" panose="02020603050405020304" pitchFamily="18" charset="0"/>
              </a:rPr>
              <a:t>, </a:t>
            </a:r>
            <a:r>
              <a:rPr lang="zh-CN" altLang="en-US" sz="2300" b="1" dirty="0">
                <a:latin typeface="Times New Roman" panose="02020603050405020304" pitchFamily="18" charset="0"/>
              </a:rPr>
              <a:t>柔性差</a:t>
            </a:r>
            <a:r>
              <a:rPr lang="en-US" altLang="zh-CN" sz="2300" b="1" dirty="0">
                <a:latin typeface="Times New Roman" panose="02020603050405020304" pitchFamily="18" charset="0"/>
              </a:rPr>
              <a:t>.</a:t>
            </a:r>
          </a:p>
        </p:txBody>
      </p:sp>
      <p:sp>
        <p:nvSpPr>
          <p:cNvPr id="6" name="灯片编号占位符 5">
            <a:extLst>
              <a:ext uri="{FF2B5EF4-FFF2-40B4-BE49-F238E27FC236}">
                <a16:creationId xmlns:a16="http://schemas.microsoft.com/office/drawing/2014/main" id="{DBDBE3B6-7950-420F-AACA-DF28F26FD317}"/>
              </a:ext>
            </a:extLst>
          </p:cNvPr>
          <p:cNvSpPr>
            <a:spLocks noGrp="1"/>
          </p:cNvSpPr>
          <p:nvPr>
            <p:ph type="sldNum" sz="quarter" idx="12"/>
          </p:nvPr>
        </p:nvSpPr>
        <p:spPr/>
        <p:txBody>
          <a:bodyPr/>
          <a:lstStyle/>
          <a:p>
            <a:pPr>
              <a:defRPr/>
            </a:pPr>
            <a:fld id="{8094B9A8-09EB-41C6-A678-434CF9942885}" type="slidenum">
              <a:rPr lang="en-US" altLang="zh-CN"/>
              <a:pPr>
                <a:defRPr/>
              </a:pPr>
              <a:t>97</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E447D949-DEE5-4C12-80B5-44BC03FA6173}"/>
              </a:ext>
            </a:extLst>
          </p:cNvPr>
          <p:cNvSpPr>
            <a:spLocks noGrp="1"/>
          </p:cNvSpPr>
          <p:nvPr>
            <p:ph type="sldNum" sz="quarter" idx="12"/>
          </p:nvPr>
        </p:nvSpPr>
        <p:spPr/>
        <p:txBody>
          <a:bodyPr/>
          <a:lstStyle/>
          <a:p>
            <a:pPr>
              <a:defRPr/>
            </a:pPr>
            <a:fld id="{8BE06923-6D8F-42DD-95BF-3CD6E62A8C73}" type="slidenum">
              <a:rPr lang="en-US" altLang="zh-CN"/>
              <a:pPr>
                <a:defRPr/>
              </a:pPr>
              <a:t>98</a:t>
            </a:fld>
            <a:endParaRPr lang="en-US" altLang="zh-CN"/>
          </a:p>
        </p:txBody>
      </p:sp>
      <p:sp>
        <p:nvSpPr>
          <p:cNvPr id="86019" name="Rectangle 3">
            <a:extLst>
              <a:ext uri="{FF2B5EF4-FFF2-40B4-BE49-F238E27FC236}">
                <a16:creationId xmlns:a16="http://schemas.microsoft.com/office/drawing/2014/main" id="{90487314-914A-4CC3-B69F-324318A5F761}"/>
              </a:ext>
            </a:extLst>
          </p:cNvPr>
          <p:cNvSpPr>
            <a:spLocks noGrp="1" noChangeArrowheads="1"/>
          </p:cNvSpPr>
          <p:nvPr>
            <p:ph type="body" idx="1"/>
          </p:nvPr>
        </p:nvSpPr>
        <p:spPr>
          <a:xfrm>
            <a:off x="395288" y="1849438"/>
            <a:ext cx="8062912" cy="4114800"/>
          </a:xfrm>
        </p:spPr>
        <p:txBody>
          <a:bodyPr/>
          <a:lstStyle/>
          <a:p>
            <a:pPr eaLnBrk="1" hangingPunct="1"/>
            <a:r>
              <a:rPr lang="zh-CN" altLang="en-US" b="1" dirty="0">
                <a:solidFill>
                  <a:schemeClr val="accent1">
                    <a:lumMod val="75000"/>
                  </a:schemeClr>
                </a:solidFill>
                <a:ea typeface="楷体_GB2312" pitchFamily="49" charset="-122"/>
              </a:rPr>
              <a:t>当主链由下列饱和单键组成时，其柔顺性的顺序为（       ）</a:t>
            </a:r>
          </a:p>
          <a:p>
            <a:pPr eaLnBrk="1" hangingPunct="1">
              <a:buFontTx/>
              <a:buNone/>
            </a:pPr>
            <a:r>
              <a:rPr lang="zh-CN" altLang="en-US" b="1" dirty="0"/>
              <a:t>（</a:t>
            </a:r>
            <a:r>
              <a:rPr lang="en-US" altLang="zh-CN" b="1" dirty="0"/>
              <a:t>a</a:t>
            </a:r>
            <a:r>
              <a:rPr lang="zh-CN" altLang="en-US" b="1" dirty="0"/>
              <a:t>）</a:t>
            </a:r>
            <a:r>
              <a:rPr lang="en-US" altLang="zh-CN" b="1" dirty="0"/>
              <a:t>—C—O— </a:t>
            </a:r>
            <a:r>
              <a:rPr lang="zh-CN" altLang="en-US" b="1" dirty="0"/>
              <a:t>＞  </a:t>
            </a:r>
            <a:r>
              <a:rPr lang="en-US" altLang="zh-CN" b="1" dirty="0"/>
              <a:t>—Si—O— </a:t>
            </a:r>
            <a:r>
              <a:rPr lang="zh-CN" altLang="en-US" b="1" dirty="0"/>
              <a:t>＞ </a:t>
            </a:r>
            <a:r>
              <a:rPr lang="en-US" altLang="zh-CN" b="1" dirty="0"/>
              <a:t>—C—C—</a:t>
            </a:r>
          </a:p>
          <a:p>
            <a:pPr eaLnBrk="1" hangingPunct="1">
              <a:buFontTx/>
              <a:buNone/>
            </a:pPr>
            <a:endParaRPr lang="en-US" altLang="zh-CN" b="1" dirty="0"/>
          </a:p>
          <a:p>
            <a:pPr eaLnBrk="1" hangingPunct="1">
              <a:buFontTx/>
              <a:buNone/>
            </a:pPr>
            <a:r>
              <a:rPr lang="zh-CN" altLang="en-US" b="1" dirty="0"/>
              <a:t>（</a:t>
            </a:r>
            <a:r>
              <a:rPr lang="en-US" altLang="zh-CN" b="1" dirty="0"/>
              <a:t>b</a:t>
            </a:r>
            <a:r>
              <a:rPr lang="zh-CN" altLang="en-US" b="1" dirty="0"/>
              <a:t>） </a:t>
            </a:r>
            <a:r>
              <a:rPr lang="en-US" altLang="zh-CN" b="1" dirty="0"/>
              <a:t>—Si—O— </a:t>
            </a:r>
            <a:r>
              <a:rPr lang="zh-CN" altLang="en-US" b="1" dirty="0"/>
              <a:t>＞ </a:t>
            </a:r>
            <a:r>
              <a:rPr lang="en-US" altLang="zh-CN" b="1" dirty="0"/>
              <a:t>—C—C— </a:t>
            </a:r>
            <a:r>
              <a:rPr lang="zh-CN" altLang="en-US" b="1" dirty="0"/>
              <a:t>＞ </a:t>
            </a:r>
            <a:r>
              <a:rPr lang="en-US" altLang="zh-CN" b="1" dirty="0"/>
              <a:t>—C—O— </a:t>
            </a:r>
          </a:p>
          <a:p>
            <a:pPr eaLnBrk="1" hangingPunct="1">
              <a:buFontTx/>
              <a:buNone/>
            </a:pPr>
            <a:r>
              <a:rPr lang="en-US" altLang="zh-CN" b="1" dirty="0"/>
              <a:t> </a:t>
            </a:r>
          </a:p>
          <a:p>
            <a:pPr eaLnBrk="1" hangingPunct="1">
              <a:buFontTx/>
              <a:buNone/>
            </a:pPr>
            <a:r>
              <a:rPr lang="zh-CN" altLang="en-US" b="1" dirty="0"/>
              <a:t>（</a:t>
            </a:r>
            <a:r>
              <a:rPr lang="en-US" altLang="zh-CN" b="1" dirty="0"/>
              <a:t>c</a:t>
            </a:r>
            <a:r>
              <a:rPr lang="zh-CN" altLang="en-US" b="1" dirty="0"/>
              <a:t>） </a:t>
            </a:r>
            <a:r>
              <a:rPr lang="en-US" altLang="zh-CN" b="1" dirty="0"/>
              <a:t>—Si—O— </a:t>
            </a:r>
            <a:r>
              <a:rPr lang="zh-CN" altLang="en-US" b="1" dirty="0"/>
              <a:t>＞ </a:t>
            </a:r>
            <a:r>
              <a:rPr lang="en-US" altLang="zh-CN" b="1" dirty="0"/>
              <a:t>—C—O— </a:t>
            </a:r>
            <a:r>
              <a:rPr lang="zh-CN" altLang="en-US" b="1" dirty="0"/>
              <a:t>＞ </a:t>
            </a:r>
            <a:r>
              <a:rPr lang="en-US" altLang="zh-CN" b="1" dirty="0"/>
              <a:t>—C—C— </a:t>
            </a:r>
          </a:p>
        </p:txBody>
      </p:sp>
      <p:sp>
        <p:nvSpPr>
          <p:cNvPr id="2" name="文本框 1">
            <a:extLst>
              <a:ext uri="{FF2B5EF4-FFF2-40B4-BE49-F238E27FC236}">
                <a16:creationId xmlns:a16="http://schemas.microsoft.com/office/drawing/2014/main" id="{FA711A20-258E-4656-8842-F322DE12C5D2}"/>
              </a:ext>
            </a:extLst>
          </p:cNvPr>
          <p:cNvSpPr txBox="1"/>
          <p:nvPr/>
        </p:nvSpPr>
        <p:spPr>
          <a:xfrm>
            <a:off x="6823102" y="1810524"/>
            <a:ext cx="360040" cy="461665"/>
          </a:xfrm>
          <a:prstGeom prst="rect">
            <a:avLst/>
          </a:prstGeom>
          <a:noFill/>
        </p:spPr>
        <p:txBody>
          <a:bodyPr wrap="square" rtlCol="0">
            <a:spAutoFit/>
          </a:bodyPr>
          <a:lstStyle/>
          <a:p>
            <a:r>
              <a:rPr lang="en-US" altLang="zh-CN" sz="2400" b="1" dirty="0">
                <a:solidFill>
                  <a:schemeClr val="accent2">
                    <a:lumMod val="75000"/>
                  </a:schemeClr>
                </a:solidFill>
              </a:rPr>
              <a:t>C</a:t>
            </a:r>
            <a:endParaRPr lang="zh-CN" altLang="en-US" sz="2400" b="1" dirty="0">
              <a:solidFill>
                <a:schemeClr val="accent2">
                  <a:lumMod val="75000"/>
                </a:schemeClr>
              </a:solidFill>
            </a:endParaRPr>
          </a:p>
        </p:txBody>
      </p:sp>
    </p:spTree>
    <p:extLst>
      <p:ext uri="{BB962C8B-B14F-4D97-AF65-F5344CB8AC3E}">
        <p14:creationId xmlns:p14="http://schemas.microsoft.com/office/powerpoint/2010/main" val="76247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BF905C1C-4D30-4E22-B3FD-36D0673069DC}"/>
              </a:ext>
            </a:extLst>
          </p:cNvPr>
          <p:cNvSpPr>
            <a:spLocks noGrp="1" noChangeArrowheads="1"/>
          </p:cNvSpPr>
          <p:nvPr>
            <p:ph type="title"/>
          </p:nvPr>
        </p:nvSpPr>
        <p:spPr/>
        <p:txBody>
          <a:bodyPr/>
          <a:lstStyle/>
          <a:p>
            <a:r>
              <a:rPr lang="en-US" altLang="zh-CN" sz="3600" b="1"/>
              <a:t>(2)</a:t>
            </a:r>
            <a:r>
              <a:rPr lang="zh-CN" altLang="en-US" sz="3600" b="1"/>
              <a:t>取代基 </a:t>
            </a:r>
            <a:r>
              <a:rPr lang="en-US" altLang="zh-CN" sz="3600" b="1"/>
              <a:t>(</a:t>
            </a:r>
            <a:r>
              <a:rPr lang="en-US" altLang="zh-CN" sz="3600"/>
              <a:t>Substitutes)</a:t>
            </a:r>
          </a:p>
        </p:txBody>
      </p:sp>
      <p:sp>
        <p:nvSpPr>
          <p:cNvPr id="212995" name="Rectangle 3">
            <a:extLst>
              <a:ext uri="{FF2B5EF4-FFF2-40B4-BE49-F238E27FC236}">
                <a16:creationId xmlns:a16="http://schemas.microsoft.com/office/drawing/2014/main" id="{72B356F0-C44E-48C5-93E3-5F423F1414DC}"/>
              </a:ext>
            </a:extLst>
          </p:cNvPr>
          <p:cNvSpPr>
            <a:spLocks noGrp="1" noChangeArrowheads="1"/>
          </p:cNvSpPr>
          <p:nvPr>
            <p:ph idx="1"/>
          </p:nvPr>
        </p:nvSpPr>
        <p:spPr bwMode="auto"/>
        <p:txBody>
          <a:bodyPr wrap="square" numCol="1" anchor="t" anchorCtr="0" compatLnSpc="1">
            <a:prstTxWarp prst="textNoShape">
              <a:avLst/>
            </a:prstTxWarp>
          </a:bodyPr>
          <a:lstStyle/>
          <a:p>
            <a:r>
              <a:rPr lang="zh-CN" altLang="en-US" b="1"/>
              <a:t>取代基的极性</a:t>
            </a:r>
          </a:p>
          <a:p>
            <a:pPr lvl="1"/>
            <a:r>
              <a:rPr lang="zh-CN" altLang="en-US" b="1"/>
              <a:t>极性取代基将增加分子内的相互作用，使内旋转困难</a:t>
            </a:r>
            <a:r>
              <a:rPr lang="en-US" altLang="zh-CN" b="1"/>
              <a:t>, </a:t>
            </a:r>
            <a:r>
              <a:rPr lang="zh-CN" altLang="en-US" b="1"/>
              <a:t>柔性下降</a:t>
            </a:r>
            <a:r>
              <a:rPr lang="en-US" altLang="zh-CN" b="1"/>
              <a:t>; </a:t>
            </a:r>
            <a:r>
              <a:rPr lang="zh-CN" altLang="en-US" b="1"/>
              <a:t>极性越大</a:t>
            </a:r>
            <a:r>
              <a:rPr lang="en-US" altLang="zh-CN" b="1"/>
              <a:t>, </a:t>
            </a:r>
            <a:r>
              <a:rPr lang="zh-CN" altLang="en-US" b="1"/>
              <a:t>柔性越差</a:t>
            </a:r>
            <a:r>
              <a:rPr lang="en-US" altLang="zh-CN" b="1"/>
              <a:t>.</a:t>
            </a:r>
          </a:p>
          <a:p>
            <a:r>
              <a:rPr lang="zh-CN" altLang="en-US" b="1"/>
              <a:t>取代基的体积</a:t>
            </a:r>
          </a:p>
          <a:p>
            <a:pPr lvl="1"/>
            <a:r>
              <a:rPr lang="zh-CN" altLang="en-US" b="1"/>
              <a:t>对于非极性取代基</a:t>
            </a:r>
            <a:r>
              <a:rPr lang="en-US" altLang="zh-CN" b="1"/>
              <a:t>, </a:t>
            </a:r>
            <a:r>
              <a:rPr lang="zh-CN" altLang="en-US" b="1"/>
              <a:t>取代基的体积越大</a:t>
            </a:r>
            <a:r>
              <a:rPr lang="en-US" altLang="zh-CN" b="1"/>
              <a:t>, </a:t>
            </a:r>
            <a:r>
              <a:rPr lang="zh-CN" altLang="en-US" b="1"/>
              <a:t>内旋转越困难</a:t>
            </a:r>
            <a:r>
              <a:rPr lang="en-US" altLang="zh-CN" b="1"/>
              <a:t>, </a:t>
            </a:r>
            <a:r>
              <a:rPr lang="zh-CN" altLang="en-US" b="1"/>
              <a:t>柔性越差。取代基数量多的，柔顺性差。</a:t>
            </a:r>
          </a:p>
          <a:p>
            <a:r>
              <a:rPr lang="zh-CN" altLang="en-US" b="1"/>
              <a:t>取代基的对称性</a:t>
            </a:r>
          </a:p>
          <a:p>
            <a:pPr>
              <a:buFont typeface="Wingdings" panose="05000000000000000000" pitchFamily="2" charset="2"/>
              <a:buNone/>
            </a:pPr>
            <a:r>
              <a:rPr lang="zh-CN" altLang="en-US" sz="2400" b="1"/>
              <a:t>        对称性好的，分子偶极距小，内旋转容易，柔  </a:t>
            </a:r>
          </a:p>
          <a:p>
            <a:pPr>
              <a:buFont typeface="Wingdings" panose="05000000000000000000" pitchFamily="2" charset="2"/>
              <a:buNone/>
            </a:pPr>
            <a:r>
              <a:rPr lang="zh-CN" altLang="en-US" sz="2400" b="1"/>
              <a:t>         顺性好</a:t>
            </a:r>
          </a:p>
        </p:txBody>
      </p:sp>
      <p:sp>
        <p:nvSpPr>
          <p:cNvPr id="6" name="灯片编号占位符 5">
            <a:extLst>
              <a:ext uri="{FF2B5EF4-FFF2-40B4-BE49-F238E27FC236}">
                <a16:creationId xmlns:a16="http://schemas.microsoft.com/office/drawing/2014/main" id="{2108F93B-8901-45F4-881E-B4E743529AE4}"/>
              </a:ext>
            </a:extLst>
          </p:cNvPr>
          <p:cNvSpPr>
            <a:spLocks noGrp="1"/>
          </p:cNvSpPr>
          <p:nvPr>
            <p:ph type="sldNum" sz="quarter" idx="12"/>
          </p:nvPr>
        </p:nvSpPr>
        <p:spPr/>
        <p:txBody>
          <a:bodyPr/>
          <a:lstStyle/>
          <a:p>
            <a:pPr>
              <a:defRPr/>
            </a:pPr>
            <a:fld id="{07DAC989-A66E-4B83-9D72-6B57A363A9A4}" type="slidenum">
              <a:rPr lang="en-US" altLang="zh-CN"/>
              <a:pPr>
                <a:defRPr/>
              </a:pPr>
              <a:t>99</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Ion</Template>
  <TotalTime>14098</TotalTime>
  <Words>8991</Words>
  <Application>Microsoft Office PowerPoint</Application>
  <PresentationFormat>全屏显示(4:3)</PresentationFormat>
  <Paragraphs>1064</Paragraphs>
  <Slides>140</Slides>
  <Notes>24</Notes>
  <HiddenSlides>0</HiddenSlides>
  <MMClips>2</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8</vt:i4>
      </vt:variant>
      <vt:variant>
        <vt:lpstr>幻灯片标题</vt:lpstr>
      </vt:variant>
      <vt:variant>
        <vt:i4>140</vt:i4>
      </vt:variant>
    </vt:vector>
  </HeadingPairs>
  <TitlesOfParts>
    <vt:vector size="165" baseType="lpstr">
      <vt:lpstr>等线</vt:lpstr>
      <vt:lpstr>等线 Light</vt:lpstr>
      <vt:lpstr>黑体</vt:lpstr>
      <vt:lpstr>楷体</vt:lpstr>
      <vt:lpstr>楷体_GB2312</vt:lpstr>
      <vt:lpstr>宋体</vt:lpstr>
      <vt:lpstr>微软雅黑</vt:lpstr>
      <vt:lpstr>Arial</vt:lpstr>
      <vt:lpstr>Arial Black</vt:lpstr>
      <vt:lpstr>Arial Narrow</vt:lpstr>
      <vt:lpstr>Garamond</vt:lpstr>
      <vt:lpstr>Symbol</vt:lpstr>
      <vt:lpstr>Tahoma</vt:lpstr>
      <vt:lpstr>Times New Roman</vt:lpstr>
      <vt:lpstr>Verdana</vt:lpstr>
      <vt:lpstr>Wingdings</vt:lpstr>
      <vt:lpstr>Office 主题​​</vt:lpstr>
      <vt:lpstr>CS ChemDraw Drawing</vt:lpstr>
      <vt:lpstr>BMP 图象</vt:lpstr>
      <vt:lpstr>Document</vt:lpstr>
      <vt:lpstr>PhotoSuite Image</vt:lpstr>
      <vt:lpstr>公式</vt:lpstr>
      <vt:lpstr>Equation</vt:lpstr>
      <vt:lpstr>图表</vt:lpstr>
      <vt:lpstr>Equation.3</vt:lpstr>
      <vt:lpstr>高分子物理</vt:lpstr>
      <vt:lpstr>《高分子物理》课程概要</vt:lpstr>
      <vt:lpstr>教学方法与成绩评定</vt:lpstr>
      <vt:lpstr>教学目的</vt:lpstr>
      <vt:lpstr>教学要求</vt:lpstr>
      <vt:lpstr>学习资源</vt:lpstr>
      <vt:lpstr>PowerPoint 演示文稿</vt:lpstr>
      <vt:lpstr>绪        论</vt:lpstr>
      <vt:lpstr>1. 什么是高分子物理</vt:lpstr>
      <vt:lpstr>2. 高分子科学的发展历程</vt:lpstr>
      <vt:lpstr>学科形成</vt:lpstr>
      <vt:lpstr>发展与 现状</vt:lpstr>
      <vt:lpstr>中国高分子领域院士及从事的领域</vt:lpstr>
      <vt:lpstr>中国高分子领域院士及从事的领域</vt:lpstr>
      <vt:lpstr>高分子科学充满机遇与挑战</vt:lpstr>
      <vt:lpstr>3. 高分子物理的内容简介</vt:lpstr>
      <vt:lpstr> 教学内容</vt:lpstr>
      <vt:lpstr>PowerPoint 演示文稿</vt:lpstr>
      <vt:lpstr>高分子的特点（与小分子相比）</vt:lpstr>
      <vt:lpstr>高聚物结构复杂的原因</vt:lpstr>
      <vt:lpstr>高聚物结构研究的内容</vt:lpstr>
      <vt:lpstr>高分子的链结构</vt:lpstr>
      <vt:lpstr>PowerPoint 演示文稿</vt:lpstr>
      <vt:lpstr>1.1  高分子链的近程结构</vt:lpstr>
      <vt:lpstr>PowerPoint 演示文稿</vt:lpstr>
      <vt:lpstr>部分高分子的化学结构</vt:lpstr>
      <vt:lpstr>聚丁二烯　　PB  Polybutadiene</vt:lpstr>
      <vt:lpstr>PowerPoint 演示文稿</vt:lpstr>
      <vt:lpstr>PowerPoint 演示文稿</vt:lpstr>
      <vt:lpstr>PowerPoint 演示文稿</vt:lpstr>
      <vt:lpstr>PowerPoint 演示文稿</vt:lpstr>
      <vt:lpstr>PowerPoint 演示文稿</vt:lpstr>
      <vt:lpstr>主链的组成</vt:lpstr>
      <vt:lpstr>PowerPoint 演示文稿</vt:lpstr>
      <vt:lpstr>PowerPoint 演示文稿</vt:lpstr>
      <vt:lpstr>PowerPoint 演示文稿</vt:lpstr>
      <vt:lpstr>PowerPoint 演示文稿</vt:lpstr>
      <vt:lpstr>PowerPoint 演示文稿</vt:lpstr>
      <vt:lpstr>1.1.2  高分子链的构型 </vt:lpstr>
      <vt:lpstr>PowerPoint 演示文稿</vt:lpstr>
      <vt:lpstr>PowerPoint 演示文稿</vt:lpstr>
      <vt:lpstr>PowerPoint 演示文稿</vt:lpstr>
      <vt:lpstr>1.1.2.1 旋光异构 (空间立构)</vt:lpstr>
      <vt:lpstr>1.1.2.1旋光异构</vt:lpstr>
      <vt:lpstr>1.1.2.1   旋光异构</vt:lpstr>
      <vt:lpstr>PowerPoint 演示文稿</vt:lpstr>
      <vt:lpstr>PS的构型</vt:lpstr>
      <vt:lpstr>1.1.2.2 几何异构</vt:lpstr>
      <vt:lpstr>Poly(1,4-butadiene)   聚1，4-丁二烯</vt:lpstr>
      <vt:lpstr>PowerPoint 演示文稿</vt:lpstr>
      <vt:lpstr>思考:</vt:lpstr>
      <vt:lpstr>1.1.2.3 键接异构</vt:lpstr>
      <vt:lpstr>PowerPoint 演示文稿</vt:lpstr>
      <vt:lpstr>PowerPoint 演示文稿</vt:lpstr>
      <vt:lpstr>思考</vt:lpstr>
      <vt:lpstr>1-3-2举例说明</vt:lpstr>
      <vt:lpstr>PowerPoint 演示文稿</vt:lpstr>
      <vt:lpstr>PowerPoint 演示文稿</vt:lpstr>
      <vt:lpstr>Experimental methods to observe the configuration of polymer</vt:lpstr>
      <vt:lpstr>X-ray</vt:lpstr>
      <vt:lpstr>NMR- Nuclear Magnetic Resonance</vt:lpstr>
      <vt:lpstr>Fourier Transform Infrared Spectroscopy (FTIR)</vt:lpstr>
      <vt:lpstr>1.1.3 分子构造  (Architecture)</vt:lpstr>
      <vt:lpstr>PowerPoint 演示文稿</vt:lpstr>
      <vt:lpstr>PowerPoint 演示文稿</vt:lpstr>
      <vt:lpstr>PowerPoint 演示文稿</vt:lpstr>
      <vt:lpstr>PowerPoint 演示文稿</vt:lpstr>
      <vt:lpstr>1.1.3.2 支化与交联</vt:lpstr>
      <vt:lpstr>支化与交联的表征</vt:lpstr>
      <vt:lpstr>支化与交联对聚合物性能的影响</vt:lpstr>
      <vt:lpstr>支化与交联影响性能实例</vt:lpstr>
      <vt:lpstr>橡胶的硫化与交联度影响</vt:lpstr>
      <vt:lpstr>1.1.4 共聚物的序列结构</vt:lpstr>
      <vt:lpstr>不同序列结构的特点</vt:lpstr>
      <vt:lpstr> 统计共聚（无规共聚）</vt:lpstr>
      <vt:lpstr>交替共聚（alternating）</vt:lpstr>
      <vt:lpstr>接枝共聚（graft）</vt:lpstr>
      <vt:lpstr>ABS: Acrylonitrile-Butadiene-Styrene</vt:lpstr>
      <vt:lpstr>嵌段共聚（block）</vt:lpstr>
      <vt:lpstr>SBS :  Styrene-Butadiene-Styrene</vt:lpstr>
      <vt:lpstr> 热塑性弹性体(TPE )</vt:lpstr>
      <vt:lpstr>ABS: Acrylonitrile-Butadiene-Styrene</vt:lpstr>
      <vt:lpstr>PowerPoint 演示文稿</vt:lpstr>
      <vt:lpstr>1.2 高分子链的远程结构</vt:lpstr>
      <vt:lpstr>主要内容</vt:lpstr>
      <vt:lpstr>高分子链的形态</vt:lpstr>
      <vt:lpstr> 低分子的内旋转</vt:lpstr>
      <vt:lpstr>内旋转的能量</vt:lpstr>
      <vt:lpstr>乙烷分子内旋转位能曲线与构象能</vt:lpstr>
      <vt:lpstr>对于丁烷又如何？</vt:lpstr>
      <vt:lpstr>PowerPoint 演示文稿</vt:lpstr>
      <vt:lpstr>1.2.1 高分子链的内旋转构象</vt:lpstr>
      <vt:lpstr>高分子的单个化学键能否独立运动(旋转)？</vt:lpstr>
      <vt:lpstr>链段</vt:lpstr>
      <vt:lpstr>1.2.2  高分子链的柔顺性 (flexibility)</vt:lpstr>
      <vt:lpstr>影响高分子链的柔顺性的因素</vt:lpstr>
      <vt:lpstr>1. 内在因素 (Internal factors)</vt:lpstr>
      <vt:lpstr>PowerPoint 演示文稿</vt:lpstr>
      <vt:lpstr>(2)取代基 (Substitutes)</vt:lpstr>
      <vt:lpstr>PowerPoint 演示文稿</vt:lpstr>
      <vt:lpstr>(3) 其它结构因素</vt:lpstr>
      <vt:lpstr>2 外界因素</vt:lpstr>
      <vt:lpstr>PowerPoint 演示文稿</vt:lpstr>
      <vt:lpstr>PowerPoint 演示文稿</vt:lpstr>
      <vt:lpstr>1.2.3 高分子链的 构象统计理论</vt:lpstr>
      <vt:lpstr>无规线团 (random coil)</vt:lpstr>
      <vt:lpstr>怎样描述高分子链的构象?</vt:lpstr>
      <vt:lpstr>均方末端距（线形分子）</vt:lpstr>
      <vt:lpstr>均方旋转半径 (支化分子)</vt:lpstr>
      <vt:lpstr>均方旋转半径（支化分子）</vt:lpstr>
      <vt:lpstr>PowerPoint 演示文稿</vt:lpstr>
      <vt:lpstr>1、均方末端距的计算(几何算法)</vt:lpstr>
      <vt:lpstr>自由连接(结合)链 freely jointed chain</vt:lpstr>
      <vt:lpstr>PowerPoint 演示文稿</vt:lpstr>
      <vt:lpstr>自由旋转链  freely rotating chain</vt:lpstr>
      <vt:lpstr>Calculation</vt:lpstr>
      <vt:lpstr>PowerPoint 演示文稿</vt:lpstr>
      <vt:lpstr>PowerPoint 演示文稿</vt:lpstr>
      <vt:lpstr>2、均方末端距的计算(统计算法)</vt:lpstr>
      <vt:lpstr>均方末端距的统计计算法</vt:lpstr>
      <vt:lpstr>均方末端距的统计计算法</vt:lpstr>
      <vt:lpstr>等效自由结合链(高斯链)</vt:lpstr>
      <vt:lpstr>PowerPoint 演示文稿</vt:lpstr>
      <vt:lpstr>PowerPoint 演示文稿</vt:lpstr>
      <vt:lpstr>无扰状态与q 条件</vt:lpstr>
      <vt:lpstr>高斯链与自由连接链的差别</vt:lpstr>
      <vt:lpstr>高分子链柔性的表征参数</vt:lpstr>
      <vt:lpstr>自由连接链</vt:lpstr>
      <vt:lpstr>例 题</vt:lpstr>
      <vt:lpstr>例1参考答案</vt:lpstr>
      <vt:lpstr>例2参考答案</vt:lpstr>
      <vt:lpstr>晶体，熔体和溶液中的构象</vt:lpstr>
      <vt:lpstr>PowerPoint 演示文稿</vt:lpstr>
      <vt:lpstr>PowerPoint 演示文稿</vt:lpstr>
      <vt:lpstr>PowerPoint 演示文稿</vt:lpstr>
      <vt:lpstr>PTFE 四氟乙烯</vt:lpstr>
      <vt:lpstr>PowerPoint 演示文稿</vt:lpstr>
      <vt:lpstr>PowerPoint 演示文稿</vt:lpstr>
      <vt:lpstr>PowerPoint 演示文稿</vt:lpstr>
      <vt:lpstr>PowerPoint 演示文稿</vt:lpstr>
    </vt:vector>
  </TitlesOfParts>
  <Company>hbdx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高分子链的结构</dc:title>
  <dc:creator>wanggch</dc:creator>
  <cp:lastModifiedBy>summer</cp:lastModifiedBy>
  <cp:revision>204</cp:revision>
  <dcterms:created xsi:type="dcterms:W3CDTF">2005-05-14T08:21:45Z</dcterms:created>
  <dcterms:modified xsi:type="dcterms:W3CDTF">2019-09-28T02:42:35Z</dcterms:modified>
</cp:coreProperties>
</file>